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63" r:id="rId3"/>
    <p:sldId id="264" r:id="rId4"/>
    <p:sldId id="269" r:id="rId5"/>
    <p:sldId id="270" r:id="rId6"/>
    <p:sldId id="271" r:id="rId7"/>
    <p:sldId id="260" r:id="rId8"/>
    <p:sldId id="262"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99FF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0EB75DB-899F-491E-B9A1-23E61A53A528}" type="datetimeFigureOut">
              <a:rPr lang="en-GB" smtClean="0"/>
              <a:t>17/01/2019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30DFFBF-68CC-40C2-BDCA-EFC83F883108}" type="slidenum">
              <a:rPr lang="en-GB" smtClean="0"/>
              <a:t>‹#›</a:t>
            </a:fld>
            <a:endParaRPr lang="en-GB"/>
          </a:p>
        </p:txBody>
      </p:sp>
    </p:spTree>
    <p:extLst>
      <p:ext uri="{BB962C8B-B14F-4D97-AF65-F5344CB8AC3E}">
        <p14:creationId xmlns:p14="http://schemas.microsoft.com/office/powerpoint/2010/main" val="34248623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AF6AADC-1D2E-4BD7-80A4-E7E05E7DC197}"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229520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F6AADC-1D2E-4BD7-80A4-E7E05E7DC197}"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115111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F6AADC-1D2E-4BD7-80A4-E7E05E7DC197}"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240646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F6AADC-1D2E-4BD7-80A4-E7E05E7DC197}"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979076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F6AADC-1D2E-4BD7-80A4-E7E05E7DC197}"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331699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AF6AADC-1D2E-4BD7-80A4-E7E05E7DC197}" type="datetimeFigureOut">
              <a:rPr lang="en-GB" smtClean="0"/>
              <a:t>17/01/2019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52211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AF6AADC-1D2E-4BD7-80A4-E7E05E7DC197}" type="datetimeFigureOut">
              <a:rPr lang="en-GB" smtClean="0"/>
              <a:t>17/01/2019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71677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AF6AADC-1D2E-4BD7-80A4-E7E05E7DC197}" type="datetimeFigureOut">
              <a:rPr lang="en-GB" smtClean="0"/>
              <a:t>17/01/2019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108274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6AADC-1D2E-4BD7-80A4-E7E05E7DC197}" type="datetimeFigureOut">
              <a:rPr lang="en-GB" smtClean="0"/>
              <a:t>17/01/2019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264758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6AADC-1D2E-4BD7-80A4-E7E05E7DC197}" type="datetimeFigureOut">
              <a:rPr lang="en-GB" smtClean="0"/>
              <a:t>17/01/2019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2933363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6AADC-1D2E-4BD7-80A4-E7E05E7DC197}" type="datetimeFigureOut">
              <a:rPr lang="en-GB" smtClean="0"/>
              <a:t>17/01/2019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4DD57E-8548-493B-B07A-CCA2F0B00D10}" type="slidenum">
              <a:rPr lang="en-GB" smtClean="0"/>
              <a:t>‹#›</a:t>
            </a:fld>
            <a:endParaRPr lang="en-GB"/>
          </a:p>
        </p:txBody>
      </p:sp>
    </p:spTree>
    <p:extLst>
      <p:ext uri="{BB962C8B-B14F-4D97-AF65-F5344CB8AC3E}">
        <p14:creationId xmlns:p14="http://schemas.microsoft.com/office/powerpoint/2010/main" val="3914147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AADC-1D2E-4BD7-80A4-E7E05E7DC197}" type="datetimeFigureOut">
              <a:rPr lang="en-GB" smtClean="0"/>
              <a:t>17/01/2019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DD57E-8548-493B-B07A-CCA2F0B00D10}" type="slidenum">
              <a:rPr lang="en-GB" smtClean="0"/>
              <a:t>‹#›</a:t>
            </a:fld>
            <a:endParaRPr lang="en-GB"/>
          </a:p>
        </p:txBody>
      </p:sp>
    </p:spTree>
    <p:extLst>
      <p:ext uri="{BB962C8B-B14F-4D97-AF65-F5344CB8AC3E}">
        <p14:creationId xmlns:p14="http://schemas.microsoft.com/office/powerpoint/2010/main" val="2758676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9083"/>
            <a:ext cx="9144000" cy="868997"/>
          </a:xfrm>
        </p:spPr>
        <p:txBody>
          <a:bodyPr>
            <a:normAutofit fontScale="90000"/>
          </a:bodyPr>
          <a:lstStyle/>
          <a:p>
            <a:r>
              <a:rPr lang="en-GB" dirty="0" smtClean="0">
                <a:solidFill>
                  <a:schemeClr val="bg1"/>
                </a:solidFill>
              </a:rPr>
              <a:t>AQA Design and Technology</a:t>
            </a:r>
            <a:endParaRPr lang="en-GB" dirty="0">
              <a:solidFill>
                <a:schemeClr val="bg1"/>
              </a:solidFill>
            </a:endParaRPr>
          </a:p>
        </p:txBody>
      </p:sp>
      <p:sp>
        <p:nvSpPr>
          <p:cNvPr id="3" name="Subtitle 2"/>
          <p:cNvSpPr>
            <a:spLocks noGrp="1"/>
          </p:cNvSpPr>
          <p:nvPr>
            <p:ph type="subTitle" idx="1"/>
          </p:nvPr>
        </p:nvSpPr>
        <p:spPr>
          <a:xfrm>
            <a:off x="416560" y="1305878"/>
            <a:ext cx="8077200" cy="2702560"/>
          </a:xfrm>
          <a:ln>
            <a:solidFill>
              <a:schemeClr val="bg1"/>
            </a:solidFill>
          </a:ln>
        </p:spPr>
        <p:txBody>
          <a:bodyPr>
            <a:normAutofit/>
          </a:bodyPr>
          <a:lstStyle/>
          <a:p>
            <a:pPr algn="l"/>
            <a:r>
              <a:rPr lang="en-GB" b="1" dirty="0" smtClean="0">
                <a:solidFill>
                  <a:schemeClr val="bg1"/>
                </a:solidFill>
              </a:rPr>
              <a:t>Exam Board: </a:t>
            </a:r>
            <a:r>
              <a:rPr lang="en-GB" i="1" dirty="0" smtClean="0">
                <a:solidFill>
                  <a:schemeClr val="bg1"/>
                </a:solidFill>
              </a:rPr>
              <a:t>AQA</a:t>
            </a:r>
            <a:endParaRPr lang="en-GB" i="1" dirty="0" smtClean="0">
              <a:solidFill>
                <a:schemeClr val="bg1"/>
              </a:solidFill>
            </a:endParaRPr>
          </a:p>
          <a:p>
            <a:pPr algn="l"/>
            <a:r>
              <a:rPr lang="en-GB" b="1" dirty="0" smtClean="0">
                <a:solidFill>
                  <a:schemeClr val="bg1"/>
                </a:solidFill>
              </a:rPr>
              <a:t>Exam: </a:t>
            </a:r>
            <a:r>
              <a:rPr lang="en-GB" i="1" dirty="0" smtClean="0">
                <a:solidFill>
                  <a:schemeClr val="bg1"/>
                </a:solidFill>
              </a:rPr>
              <a:t>2 </a:t>
            </a:r>
            <a:r>
              <a:rPr lang="en-GB" i="1" dirty="0" smtClean="0">
                <a:solidFill>
                  <a:schemeClr val="bg1"/>
                </a:solidFill>
              </a:rPr>
              <a:t>hours long</a:t>
            </a:r>
          </a:p>
          <a:p>
            <a:pPr algn="l"/>
            <a:r>
              <a:rPr lang="en-GB" b="1" dirty="0" smtClean="0">
                <a:solidFill>
                  <a:schemeClr val="bg1"/>
                </a:solidFill>
              </a:rPr>
              <a:t>Skills: </a:t>
            </a:r>
          </a:p>
          <a:p>
            <a:pPr algn="l"/>
            <a:r>
              <a:rPr lang="en-GB" b="1" dirty="0" smtClean="0">
                <a:solidFill>
                  <a:schemeClr val="bg1"/>
                </a:solidFill>
              </a:rPr>
              <a:t>Core Technical Principles</a:t>
            </a:r>
            <a:endParaRPr lang="en-GB" b="1" dirty="0" smtClean="0">
              <a:solidFill>
                <a:schemeClr val="bg1"/>
              </a:solidFill>
            </a:endParaRPr>
          </a:p>
          <a:p>
            <a:pPr algn="l"/>
            <a:r>
              <a:rPr lang="en-GB" b="1" dirty="0" smtClean="0">
                <a:solidFill>
                  <a:schemeClr val="bg1"/>
                </a:solidFill>
              </a:rPr>
              <a:t>Specialist Technical Principles</a:t>
            </a:r>
            <a:endParaRPr lang="en-GB" b="1" dirty="0" smtClean="0">
              <a:solidFill>
                <a:schemeClr val="bg1"/>
              </a:solidFill>
            </a:endParaRPr>
          </a:p>
          <a:p>
            <a:pPr algn="l"/>
            <a:r>
              <a:rPr lang="en-GB" b="1" dirty="0" smtClean="0">
                <a:solidFill>
                  <a:schemeClr val="bg1"/>
                </a:solidFill>
              </a:rPr>
              <a:t>Designing and Making Principles</a:t>
            </a:r>
            <a:endParaRPr lang="en-GB" b="1" dirty="0" smtClean="0">
              <a:solidFill>
                <a:schemeClr val="bg1"/>
              </a:solidFill>
            </a:endParaRPr>
          </a:p>
          <a:p>
            <a:pPr algn="l"/>
            <a:endParaRPr lang="en-GB" b="1" dirty="0" smtClean="0">
              <a:solidFill>
                <a:schemeClr val="bg1"/>
              </a:solidFill>
            </a:endParaRPr>
          </a:p>
        </p:txBody>
      </p:sp>
      <p:sp>
        <p:nvSpPr>
          <p:cNvPr id="4" name="Subtitle 2"/>
          <p:cNvSpPr txBox="1">
            <a:spLocks/>
          </p:cNvSpPr>
          <p:nvPr/>
        </p:nvSpPr>
        <p:spPr>
          <a:xfrm>
            <a:off x="3637280" y="4166236"/>
            <a:ext cx="8077200" cy="2473642"/>
          </a:xfrm>
          <a:prstGeom prst="rect">
            <a:avLst/>
          </a:prstGeom>
          <a:ln>
            <a:solidFill>
              <a:schemeClr val="bg1"/>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u="sng" dirty="0" smtClean="0">
                <a:solidFill>
                  <a:schemeClr val="bg1"/>
                </a:solidFill>
              </a:rPr>
              <a:t>The </a:t>
            </a:r>
            <a:r>
              <a:rPr lang="en-GB" b="1" u="sng" dirty="0" smtClean="0">
                <a:solidFill>
                  <a:schemeClr val="bg1"/>
                </a:solidFill>
              </a:rPr>
              <a:t>paper </a:t>
            </a:r>
            <a:r>
              <a:rPr lang="en-GB" b="1" u="sng" dirty="0" smtClean="0">
                <a:solidFill>
                  <a:schemeClr val="bg1"/>
                </a:solidFill>
              </a:rPr>
              <a:t>has </a:t>
            </a:r>
            <a:r>
              <a:rPr lang="en-GB" b="1" u="sng" dirty="0" smtClean="0">
                <a:solidFill>
                  <a:schemeClr val="bg1"/>
                </a:solidFill>
              </a:rPr>
              <a:t>3 </a:t>
            </a:r>
            <a:r>
              <a:rPr lang="en-GB" b="1" u="sng" dirty="0" smtClean="0">
                <a:solidFill>
                  <a:schemeClr val="bg1"/>
                </a:solidFill>
              </a:rPr>
              <a:t>sections:</a:t>
            </a:r>
            <a:endParaRPr lang="en-GB" b="1" u="sng" dirty="0" smtClean="0">
              <a:solidFill>
                <a:schemeClr val="bg1"/>
              </a:solidFill>
            </a:endParaRPr>
          </a:p>
          <a:p>
            <a:pPr algn="l"/>
            <a:endParaRPr lang="en-GB" u="sng" dirty="0" smtClean="0">
              <a:solidFill>
                <a:schemeClr val="bg1"/>
              </a:solidFill>
            </a:endParaRPr>
          </a:p>
          <a:p>
            <a:pPr algn="l"/>
            <a:r>
              <a:rPr lang="en-GB" b="1" dirty="0" smtClean="0">
                <a:solidFill>
                  <a:schemeClr val="accent4">
                    <a:lumMod val="40000"/>
                    <a:lumOff val="60000"/>
                  </a:schemeClr>
                </a:solidFill>
              </a:rPr>
              <a:t>Section A: Core Technical Principles-multiple choice questions</a:t>
            </a:r>
            <a:endParaRPr lang="en-GB" b="1" dirty="0" smtClean="0">
              <a:solidFill>
                <a:schemeClr val="accent4">
                  <a:lumMod val="40000"/>
                  <a:lumOff val="60000"/>
                </a:schemeClr>
              </a:solidFill>
            </a:endParaRPr>
          </a:p>
          <a:p>
            <a:pPr algn="l"/>
            <a:r>
              <a:rPr lang="en-GB" b="1" dirty="0" smtClean="0">
                <a:solidFill>
                  <a:schemeClr val="accent5">
                    <a:lumMod val="40000"/>
                    <a:lumOff val="60000"/>
                  </a:schemeClr>
                </a:solidFill>
              </a:rPr>
              <a:t>Section B: Specialist Technical Principles – extended writing</a:t>
            </a:r>
            <a:endParaRPr lang="en-GB" b="1" dirty="0" smtClean="0">
              <a:solidFill>
                <a:schemeClr val="accent5">
                  <a:lumMod val="40000"/>
                  <a:lumOff val="60000"/>
                </a:schemeClr>
              </a:solidFill>
            </a:endParaRPr>
          </a:p>
          <a:p>
            <a:pPr algn="l"/>
            <a:r>
              <a:rPr lang="en-GB" b="1" dirty="0" smtClean="0">
                <a:solidFill>
                  <a:schemeClr val="accent6">
                    <a:lumMod val="40000"/>
                    <a:lumOff val="60000"/>
                  </a:schemeClr>
                </a:solidFill>
              </a:rPr>
              <a:t>Section C: Designing and Making Principles – extended writing and designing questions.</a:t>
            </a:r>
            <a:endParaRPr lang="en-GB" b="1" dirty="0" smtClean="0">
              <a:solidFill>
                <a:schemeClr val="accent6">
                  <a:lumMod val="40000"/>
                  <a:lumOff val="60000"/>
                </a:schemeClr>
              </a:solidFill>
            </a:endParaRPr>
          </a:p>
        </p:txBody>
      </p:sp>
    </p:spTree>
    <p:extLst>
      <p:ext uri="{BB962C8B-B14F-4D97-AF65-F5344CB8AC3E}">
        <p14:creationId xmlns:p14="http://schemas.microsoft.com/office/powerpoint/2010/main" val="1554707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Unit 1 – </a:t>
            </a:r>
            <a:r>
              <a:rPr lang="en-GB" dirty="0">
                <a:solidFill>
                  <a:schemeClr val="bg1"/>
                </a:solidFill>
              </a:rPr>
              <a:t>T</a:t>
            </a:r>
            <a:r>
              <a:rPr lang="en-GB" dirty="0" smtClean="0">
                <a:solidFill>
                  <a:schemeClr val="bg1"/>
                </a:solidFill>
              </a:rPr>
              <a:t>he Exam</a:t>
            </a:r>
            <a:endParaRPr lang="en-GB" dirty="0">
              <a:solidFill>
                <a:schemeClr val="bg1"/>
              </a:solidFill>
            </a:endParaRPr>
          </a:p>
        </p:txBody>
      </p:sp>
      <p:sp>
        <p:nvSpPr>
          <p:cNvPr id="3" name="Content Placeholder 2"/>
          <p:cNvSpPr>
            <a:spLocks noGrp="1"/>
          </p:cNvSpPr>
          <p:nvPr>
            <p:ph idx="1"/>
          </p:nvPr>
        </p:nvSpPr>
        <p:spPr/>
        <p:txBody>
          <a:bodyPr/>
          <a:lstStyle/>
          <a:p>
            <a:endParaRPr lang="en-GB" dirty="0">
              <a:solidFill>
                <a:schemeClr val="bg1"/>
              </a:solidFill>
            </a:endParaRPr>
          </a:p>
          <a:p>
            <a:r>
              <a:rPr lang="en-GB" dirty="0" smtClean="0">
                <a:solidFill>
                  <a:schemeClr val="bg1"/>
                </a:solidFill>
              </a:rPr>
              <a:t>This is the first year of the exam using this specification. Students have practised example exams in Year 10 and in Year 11. The AQA website has example exam question papers which can be used for revision.</a:t>
            </a:r>
            <a:endParaRPr lang="en-GB" dirty="0" smtClean="0">
              <a:solidFill>
                <a:schemeClr val="bg1"/>
              </a:solidFill>
            </a:endParaRPr>
          </a:p>
          <a:p>
            <a:endParaRPr lang="en-GB" dirty="0">
              <a:solidFill>
                <a:schemeClr val="bg1"/>
              </a:solidFill>
            </a:endParaRPr>
          </a:p>
          <a:p>
            <a:r>
              <a:rPr lang="en-GB" dirty="0" smtClean="0">
                <a:solidFill>
                  <a:schemeClr val="bg1"/>
                </a:solidFill>
              </a:rPr>
              <a:t>Students </a:t>
            </a:r>
            <a:r>
              <a:rPr lang="en-GB" dirty="0" smtClean="0">
                <a:solidFill>
                  <a:schemeClr val="bg1"/>
                </a:solidFill>
              </a:rPr>
              <a:t>will have revision lessons after the Easter break </a:t>
            </a:r>
            <a:r>
              <a:rPr lang="en-GB" dirty="0">
                <a:solidFill>
                  <a:schemeClr val="bg1"/>
                </a:solidFill>
              </a:rPr>
              <a:t>to </a:t>
            </a:r>
            <a:r>
              <a:rPr lang="en-GB" dirty="0" smtClean="0">
                <a:solidFill>
                  <a:schemeClr val="bg1"/>
                </a:solidFill>
              </a:rPr>
              <a:t>explore </a:t>
            </a:r>
            <a:r>
              <a:rPr lang="en-GB" dirty="0">
                <a:solidFill>
                  <a:schemeClr val="bg1"/>
                </a:solidFill>
              </a:rPr>
              <a:t>and develop </a:t>
            </a:r>
            <a:r>
              <a:rPr lang="en-GB" dirty="0" smtClean="0">
                <a:solidFill>
                  <a:schemeClr val="bg1"/>
                </a:solidFill>
              </a:rPr>
              <a:t>their </a:t>
            </a:r>
            <a:r>
              <a:rPr lang="en-GB" dirty="0" smtClean="0">
                <a:solidFill>
                  <a:schemeClr val="bg1"/>
                </a:solidFill>
              </a:rPr>
              <a:t>responses to exemplar questions set by AQA and PG online.</a:t>
            </a:r>
            <a:endParaRPr lang="en-GB" dirty="0">
              <a:solidFill>
                <a:schemeClr val="bg1"/>
              </a:solidFill>
            </a:endParaRPr>
          </a:p>
          <a:p>
            <a:endParaRPr lang="en-GB" dirty="0"/>
          </a:p>
        </p:txBody>
      </p:sp>
    </p:spTree>
    <p:extLst>
      <p:ext uri="{BB962C8B-B14F-4D97-AF65-F5344CB8AC3E}">
        <p14:creationId xmlns:p14="http://schemas.microsoft.com/office/powerpoint/2010/main" val="159423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solidFill>
                  <a:schemeClr val="bg1"/>
                </a:solidFill>
              </a:rPr>
              <a:t>Unit 1 </a:t>
            </a:r>
            <a:r>
              <a:rPr lang="en-GB" b="1" u="sng" dirty="0" smtClean="0">
                <a:solidFill>
                  <a:schemeClr val="bg1"/>
                </a:solidFill>
              </a:rPr>
              <a:t>AQA </a:t>
            </a:r>
            <a:r>
              <a:rPr lang="en-GB" b="1" u="sng" dirty="0">
                <a:solidFill>
                  <a:schemeClr val="bg1"/>
                </a:solidFill>
              </a:rPr>
              <a:t>Exam Question </a:t>
            </a:r>
            <a:r>
              <a:rPr lang="en-GB" b="1" u="sng" dirty="0" smtClean="0">
                <a:solidFill>
                  <a:schemeClr val="bg1"/>
                </a:solidFill>
              </a:rPr>
              <a:t>Tips</a:t>
            </a:r>
            <a:endParaRPr lang="en-GB" dirty="0">
              <a:solidFill>
                <a:schemeClr val="bg1"/>
              </a:solidFill>
            </a:endParaRPr>
          </a:p>
        </p:txBody>
      </p:sp>
      <p:sp>
        <p:nvSpPr>
          <p:cNvPr id="3" name="Content Placeholder 2"/>
          <p:cNvSpPr>
            <a:spLocks noGrp="1"/>
          </p:cNvSpPr>
          <p:nvPr>
            <p:ph idx="1"/>
          </p:nvPr>
        </p:nvSpPr>
        <p:spPr/>
        <p:txBody>
          <a:bodyPr>
            <a:normAutofit/>
          </a:bodyPr>
          <a:lstStyle/>
          <a:p>
            <a:r>
              <a:rPr lang="en-GB" dirty="0">
                <a:solidFill>
                  <a:schemeClr val="bg1"/>
                </a:solidFill>
              </a:rPr>
              <a:t>Key questions from </a:t>
            </a:r>
            <a:r>
              <a:rPr lang="en-GB" dirty="0" smtClean="0">
                <a:solidFill>
                  <a:schemeClr val="bg1"/>
                </a:solidFill>
              </a:rPr>
              <a:t>AQA and PG online– </a:t>
            </a:r>
            <a:r>
              <a:rPr lang="en-GB" dirty="0">
                <a:solidFill>
                  <a:schemeClr val="bg1"/>
                </a:solidFill>
              </a:rPr>
              <a:t>variations of the questions below have featured in previous </a:t>
            </a:r>
            <a:r>
              <a:rPr lang="en-GB" dirty="0" smtClean="0">
                <a:solidFill>
                  <a:schemeClr val="bg1"/>
                </a:solidFill>
              </a:rPr>
              <a:t>exams</a:t>
            </a:r>
            <a:endParaRPr lang="en-GB" dirty="0">
              <a:solidFill>
                <a:schemeClr val="bg1"/>
              </a:solidFill>
            </a:endParaRPr>
          </a:p>
          <a:p>
            <a:pPr marL="0" indent="0">
              <a:buNone/>
            </a:pPr>
            <a:r>
              <a:rPr lang="en-GB" dirty="0">
                <a:solidFill>
                  <a:schemeClr val="bg1"/>
                </a:solidFill>
              </a:rPr>
              <a:t>It is important to consider the following:</a:t>
            </a:r>
          </a:p>
          <a:p>
            <a:pPr lvl="0"/>
            <a:r>
              <a:rPr lang="en-GB" dirty="0">
                <a:solidFill>
                  <a:schemeClr val="bg1"/>
                </a:solidFill>
              </a:rPr>
              <a:t>What the </a:t>
            </a:r>
            <a:r>
              <a:rPr lang="en-GB" b="1" dirty="0">
                <a:solidFill>
                  <a:schemeClr val="bg1"/>
                </a:solidFill>
              </a:rPr>
              <a:t>key words </a:t>
            </a:r>
            <a:r>
              <a:rPr lang="en-GB" dirty="0">
                <a:solidFill>
                  <a:schemeClr val="bg1"/>
                </a:solidFill>
              </a:rPr>
              <a:t>mean in each question</a:t>
            </a:r>
          </a:p>
          <a:p>
            <a:pPr lvl="0"/>
            <a:r>
              <a:rPr lang="en-GB" dirty="0">
                <a:solidFill>
                  <a:schemeClr val="bg1"/>
                </a:solidFill>
              </a:rPr>
              <a:t>What they are asking you to do</a:t>
            </a:r>
          </a:p>
          <a:p>
            <a:pPr lvl="0"/>
            <a:r>
              <a:rPr lang="en-GB" dirty="0">
                <a:solidFill>
                  <a:schemeClr val="bg1"/>
                </a:solidFill>
              </a:rPr>
              <a:t>How many marks they are worth</a:t>
            </a:r>
          </a:p>
          <a:p>
            <a:pPr marL="0" indent="0">
              <a:buNone/>
            </a:pPr>
            <a:endParaRPr lang="en-GB" dirty="0">
              <a:solidFill>
                <a:schemeClr val="bg1"/>
              </a:solidFill>
            </a:endParaRPr>
          </a:p>
          <a:p>
            <a:pPr marL="0" indent="0">
              <a:buNone/>
            </a:pPr>
            <a:r>
              <a:rPr lang="en-GB" dirty="0" smtClean="0">
                <a:solidFill>
                  <a:schemeClr val="bg1"/>
                </a:solidFill>
              </a:rPr>
              <a:t>Please Note, t</a:t>
            </a:r>
            <a:r>
              <a:rPr lang="en-GB" dirty="0" smtClean="0">
                <a:solidFill>
                  <a:schemeClr val="bg1"/>
                </a:solidFill>
              </a:rPr>
              <a:t>he </a:t>
            </a:r>
            <a:r>
              <a:rPr lang="en-GB" dirty="0">
                <a:solidFill>
                  <a:schemeClr val="bg1"/>
                </a:solidFill>
              </a:rPr>
              <a:t>maximum mark for this paper is 100. • There are 20 marks for Section </a:t>
            </a:r>
            <a:r>
              <a:rPr lang="en-GB" dirty="0" smtClean="0">
                <a:solidFill>
                  <a:schemeClr val="bg1"/>
                </a:solidFill>
              </a:rPr>
              <a:t>A.  </a:t>
            </a:r>
            <a:r>
              <a:rPr lang="en-GB" dirty="0">
                <a:solidFill>
                  <a:schemeClr val="bg1"/>
                </a:solidFill>
              </a:rPr>
              <a:t>30 marks for Section B and 50 marks for Section C.</a:t>
            </a:r>
            <a:endParaRPr lang="en-GB" b="1" dirty="0"/>
          </a:p>
        </p:txBody>
      </p:sp>
    </p:spTree>
    <p:extLst>
      <p:ext uri="{BB962C8B-B14F-4D97-AF65-F5344CB8AC3E}">
        <p14:creationId xmlns:p14="http://schemas.microsoft.com/office/powerpoint/2010/main" val="358072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5" y="281997"/>
            <a:ext cx="10515600" cy="1325563"/>
          </a:xfrm>
        </p:spPr>
        <p:txBody>
          <a:bodyPr/>
          <a:lstStyle/>
          <a:p>
            <a:r>
              <a:rPr lang="en-GB" dirty="0">
                <a:solidFill>
                  <a:schemeClr val="bg1"/>
                </a:solidFill>
              </a:rPr>
              <a:t>SECTION A - Core Technical Principles </a:t>
            </a:r>
            <a:endParaRPr lang="en-GB" dirty="0">
              <a:solidFill>
                <a:schemeClr val="bg1"/>
              </a:solidFill>
            </a:endParaRPr>
          </a:p>
        </p:txBody>
      </p:sp>
      <p:sp>
        <p:nvSpPr>
          <p:cNvPr id="3" name="Content Placeholder 2"/>
          <p:cNvSpPr>
            <a:spLocks noGrp="1"/>
          </p:cNvSpPr>
          <p:nvPr>
            <p:ph idx="1"/>
          </p:nvPr>
        </p:nvSpPr>
        <p:spPr>
          <a:xfrm>
            <a:off x="386365" y="1468192"/>
            <a:ext cx="11372045" cy="4708771"/>
          </a:xfrm>
        </p:spPr>
        <p:txBody>
          <a:bodyPr>
            <a:noAutofit/>
          </a:bodyPr>
          <a:lstStyle/>
          <a:p>
            <a:pPr marL="0" indent="0">
              <a:buNone/>
            </a:pPr>
            <a:r>
              <a:rPr lang="en-GB" sz="1600" dirty="0" smtClean="0">
                <a:solidFill>
                  <a:schemeClr val="bg1"/>
                </a:solidFill>
              </a:rPr>
              <a:t>‘Questions </a:t>
            </a:r>
            <a:r>
              <a:rPr lang="en-GB" sz="1600" dirty="0">
                <a:solidFill>
                  <a:schemeClr val="bg1"/>
                </a:solidFill>
              </a:rPr>
              <a:t>1-10 are multiple choice questions. For multiple choice questions </a:t>
            </a:r>
            <a:r>
              <a:rPr lang="en-GB" sz="1600" dirty="0" smtClean="0">
                <a:solidFill>
                  <a:schemeClr val="bg1"/>
                </a:solidFill>
              </a:rPr>
              <a:t>you </a:t>
            </a:r>
            <a:r>
              <a:rPr lang="en-GB" sz="1600" dirty="0">
                <a:solidFill>
                  <a:schemeClr val="bg1"/>
                </a:solidFill>
              </a:rPr>
              <a:t>should shade in one lozenge. If you make a mistake, cross through the incorrect answer and shade the correct </a:t>
            </a:r>
            <a:r>
              <a:rPr lang="en-GB" sz="1600" dirty="0" smtClean="0">
                <a:solidFill>
                  <a:schemeClr val="bg1"/>
                </a:solidFill>
              </a:rPr>
              <a:t>response. ‘</a:t>
            </a:r>
          </a:p>
          <a:p>
            <a:pPr marL="0" indent="0">
              <a:buNone/>
            </a:pPr>
            <a:endParaRPr lang="en-GB" sz="1400" dirty="0" smtClean="0">
              <a:solidFill>
                <a:schemeClr val="bg1"/>
              </a:solidFill>
            </a:endParaRPr>
          </a:p>
          <a:p>
            <a:pPr marL="0" indent="0">
              <a:buNone/>
            </a:pPr>
            <a:r>
              <a:rPr lang="en-GB" sz="1400" dirty="0">
                <a:solidFill>
                  <a:schemeClr val="bg1"/>
                </a:solidFill>
              </a:rPr>
              <a:t>In order to make effective design choices students will need a breadth of core technical knowledge and understanding that consists of</a:t>
            </a:r>
            <a:r>
              <a:rPr lang="en-GB" sz="1400" dirty="0" smtClean="0">
                <a:solidFill>
                  <a:schemeClr val="bg1"/>
                </a:solidFill>
              </a:rPr>
              <a:t>:</a:t>
            </a:r>
          </a:p>
          <a:p>
            <a:pPr marL="0" indent="0">
              <a:buNone/>
            </a:pPr>
            <a:endParaRPr lang="en-GB" sz="1400" dirty="0">
              <a:solidFill>
                <a:schemeClr val="bg1"/>
              </a:solidFill>
            </a:endParaRPr>
          </a:p>
          <a:p>
            <a:r>
              <a:rPr lang="en-GB" sz="1400" dirty="0">
                <a:solidFill>
                  <a:schemeClr val="bg1"/>
                </a:solidFill>
              </a:rPr>
              <a:t>new and emerging technologies</a:t>
            </a:r>
          </a:p>
          <a:p>
            <a:r>
              <a:rPr lang="en-GB" sz="1400" dirty="0">
                <a:solidFill>
                  <a:schemeClr val="bg1"/>
                </a:solidFill>
              </a:rPr>
              <a:t>energy generation and storage</a:t>
            </a:r>
          </a:p>
          <a:p>
            <a:r>
              <a:rPr lang="en-GB" sz="1400" dirty="0">
                <a:solidFill>
                  <a:schemeClr val="bg1"/>
                </a:solidFill>
              </a:rPr>
              <a:t>developments in new materials</a:t>
            </a:r>
          </a:p>
          <a:p>
            <a:r>
              <a:rPr lang="en-GB" sz="1400" dirty="0">
                <a:solidFill>
                  <a:schemeClr val="bg1"/>
                </a:solidFill>
              </a:rPr>
              <a:t>systems approach to designing</a:t>
            </a:r>
          </a:p>
          <a:p>
            <a:r>
              <a:rPr lang="en-GB" sz="1400" dirty="0">
                <a:solidFill>
                  <a:schemeClr val="bg1"/>
                </a:solidFill>
              </a:rPr>
              <a:t>mechanical devices</a:t>
            </a:r>
          </a:p>
          <a:p>
            <a:r>
              <a:rPr lang="en-GB" sz="1400" dirty="0">
                <a:solidFill>
                  <a:schemeClr val="bg1"/>
                </a:solidFill>
              </a:rPr>
              <a:t>materials and their working </a:t>
            </a:r>
            <a:r>
              <a:rPr lang="en-GB" sz="1400" dirty="0" smtClean="0">
                <a:solidFill>
                  <a:schemeClr val="bg1"/>
                </a:solidFill>
              </a:rPr>
              <a:t>properties</a:t>
            </a:r>
            <a:endParaRPr lang="en-GB" sz="1400" dirty="0">
              <a:solidFill>
                <a:schemeClr val="bg1"/>
              </a:solidFill>
            </a:endParaRPr>
          </a:p>
          <a:p>
            <a:pPr marL="0" indent="0">
              <a:buNone/>
            </a:pPr>
            <a:endParaRPr lang="en-GB" sz="1400" dirty="0" smtClean="0">
              <a:solidFill>
                <a:schemeClr val="bg1"/>
              </a:solidFill>
            </a:endParaRPr>
          </a:p>
          <a:p>
            <a:pPr marL="0" indent="0">
              <a:buNone/>
            </a:pPr>
            <a:r>
              <a:rPr lang="en-GB" sz="1400" dirty="0" smtClean="0">
                <a:solidFill>
                  <a:schemeClr val="bg1"/>
                </a:solidFill>
              </a:rPr>
              <a:t>Multiple choice questions carry 1 mark each</a:t>
            </a:r>
          </a:p>
          <a:p>
            <a:pPr marL="0" indent="0">
              <a:buNone/>
            </a:pPr>
            <a:r>
              <a:rPr lang="en-GB" sz="1400" dirty="0" smtClean="0">
                <a:solidFill>
                  <a:schemeClr val="bg1"/>
                </a:solidFill>
              </a:rPr>
              <a:t>The next 5 questions carry 2 marks for each correct response</a:t>
            </a:r>
            <a:endParaRPr lang="en-GB" sz="1400" dirty="0" smtClean="0">
              <a:solidFill>
                <a:schemeClr val="bg1"/>
              </a:solidFill>
            </a:endParaRPr>
          </a:p>
          <a:p>
            <a:endParaRPr lang="en-GB" sz="1400" dirty="0" smtClean="0">
              <a:solidFill>
                <a:schemeClr val="bg1"/>
              </a:solidFill>
            </a:endParaRPr>
          </a:p>
          <a:p>
            <a:pPr marL="0" indent="0">
              <a:buNone/>
            </a:pPr>
            <a:r>
              <a:rPr lang="en-GB" sz="1400" dirty="0" smtClean="0">
                <a:solidFill>
                  <a:schemeClr val="bg1"/>
                </a:solidFill>
              </a:rPr>
              <a:t>Questions in this section will include Maths and Science based challenges which will require the use of basic kit like protractors and compasses.</a:t>
            </a:r>
            <a:endParaRPr lang="en-GB" sz="1400" dirty="0">
              <a:solidFill>
                <a:schemeClr val="bg1"/>
              </a:solidFill>
            </a:endParaRPr>
          </a:p>
        </p:txBody>
      </p:sp>
    </p:spTree>
    <p:extLst>
      <p:ext uri="{BB962C8B-B14F-4D97-AF65-F5344CB8AC3E}">
        <p14:creationId xmlns:p14="http://schemas.microsoft.com/office/powerpoint/2010/main" val="2215418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SECTION B - Specialist Technical Principles</a:t>
            </a:r>
            <a:endParaRPr lang="en-GB" dirty="0"/>
          </a:p>
        </p:txBody>
      </p:sp>
      <p:sp>
        <p:nvSpPr>
          <p:cNvPr id="3" name="Content Placeholder 2"/>
          <p:cNvSpPr>
            <a:spLocks noGrp="1"/>
          </p:cNvSpPr>
          <p:nvPr>
            <p:ph idx="1"/>
          </p:nvPr>
        </p:nvSpPr>
        <p:spPr>
          <a:xfrm>
            <a:off x="838200" y="1825625"/>
            <a:ext cx="10647218" cy="4492048"/>
          </a:xfrm>
        </p:spPr>
        <p:txBody>
          <a:bodyPr>
            <a:normAutofit fontScale="70000" lnSpcReduction="20000"/>
          </a:bodyPr>
          <a:lstStyle/>
          <a:p>
            <a:pPr marL="0" indent="0">
              <a:buNone/>
            </a:pPr>
            <a:r>
              <a:rPr lang="en-GB" dirty="0" smtClean="0">
                <a:solidFill>
                  <a:schemeClr val="bg1"/>
                </a:solidFill>
              </a:rPr>
              <a:t>Encourage your child to make full use of the notes they </a:t>
            </a:r>
            <a:r>
              <a:rPr lang="en-GB" dirty="0" smtClean="0">
                <a:solidFill>
                  <a:schemeClr val="bg1"/>
                </a:solidFill>
              </a:rPr>
              <a:t>have made on their revision post cards as specified in the homework provided on GO4 Schools in Spring Term 1 and 2 and Summer term 1. The Revision guide provided clearly defines areas of study for the exam.</a:t>
            </a:r>
            <a:endParaRPr lang="en-GB" dirty="0" smtClean="0">
              <a:solidFill>
                <a:schemeClr val="bg1"/>
              </a:solidFill>
            </a:endParaRPr>
          </a:p>
          <a:p>
            <a:pPr marL="0" indent="0">
              <a:buNone/>
            </a:pPr>
            <a:r>
              <a:rPr lang="en-GB" dirty="0">
                <a:solidFill>
                  <a:schemeClr val="bg1"/>
                </a:solidFill>
              </a:rPr>
              <a:t>In addition to the core technical principles, all students should develop an in-depth knowledge and understanding of the following specialist technical principles:</a:t>
            </a:r>
          </a:p>
          <a:p>
            <a:r>
              <a:rPr lang="en-GB" dirty="0">
                <a:solidFill>
                  <a:schemeClr val="bg1"/>
                </a:solidFill>
              </a:rPr>
              <a:t>selection of materials or components</a:t>
            </a:r>
          </a:p>
          <a:p>
            <a:r>
              <a:rPr lang="en-GB" dirty="0">
                <a:solidFill>
                  <a:schemeClr val="bg1"/>
                </a:solidFill>
              </a:rPr>
              <a:t>forces and stresses </a:t>
            </a:r>
          </a:p>
          <a:p>
            <a:r>
              <a:rPr lang="en-GB" dirty="0">
                <a:solidFill>
                  <a:schemeClr val="bg1"/>
                </a:solidFill>
              </a:rPr>
              <a:t>ecological and social footprint</a:t>
            </a:r>
          </a:p>
          <a:p>
            <a:r>
              <a:rPr lang="en-GB" dirty="0">
                <a:solidFill>
                  <a:schemeClr val="bg1"/>
                </a:solidFill>
              </a:rPr>
              <a:t>sources and origins</a:t>
            </a:r>
          </a:p>
          <a:p>
            <a:r>
              <a:rPr lang="en-GB" dirty="0">
                <a:solidFill>
                  <a:schemeClr val="bg1"/>
                </a:solidFill>
              </a:rPr>
              <a:t>using and working with materials</a:t>
            </a:r>
          </a:p>
          <a:p>
            <a:r>
              <a:rPr lang="en-GB" dirty="0">
                <a:solidFill>
                  <a:schemeClr val="bg1"/>
                </a:solidFill>
              </a:rPr>
              <a:t>stock forms, types and sizes</a:t>
            </a:r>
          </a:p>
          <a:p>
            <a:r>
              <a:rPr lang="en-GB" dirty="0">
                <a:solidFill>
                  <a:schemeClr val="bg1"/>
                </a:solidFill>
              </a:rPr>
              <a:t>scales of production</a:t>
            </a:r>
          </a:p>
          <a:p>
            <a:r>
              <a:rPr lang="en-GB" dirty="0">
                <a:solidFill>
                  <a:schemeClr val="bg1"/>
                </a:solidFill>
              </a:rPr>
              <a:t>specialist techniques and processes</a:t>
            </a:r>
          </a:p>
          <a:p>
            <a:r>
              <a:rPr lang="en-GB" dirty="0">
                <a:solidFill>
                  <a:schemeClr val="bg1"/>
                </a:solidFill>
              </a:rPr>
              <a:t>surface treatments and finishes.</a:t>
            </a:r>
          </a:p>
          <a:p>
            <a:endParaRPr lang="en-GB" dirty="0">
              <a:solidFill>
                <a:schemeClr val="bg1"/>
              </a:solidFill>
            </a:endParaRPr>
          </a:p>
        </p:txBody>
      </p:sp>
    </p:spTree>
    <p:extLst>
      <p:ext uri="{BB962C8B-B14F-4D97-AF65-F5344CB8AC3E}">
        <p14:creationId xmlns:p14="http://schemas.microsoft.com/office/powerpoint/2010/main" val="822928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SECTION C – Designing and Making Principles</a:t>
            </a:r>
            <a:endParaRPr lang="en-GB" dirty="0">
              <a:solidFill>
                <a:schemeClr val="bg1"/>
              </a:solidFill>
            </a:endParaRPr>
          </a:p>
        </p:txBody>
      </p:sp>
      <p:sp>
        <p:nvSpPr>
          <p:cNvPr id="3" name="Content Placeholder 2"/>
          <p:cNvSpPr>
            <a:spLocks noGrp="1"/>
          </p:cNvSpPr>
          <p:nvPr>
            <p:ph idx="1"/>
          </p:nvPr>
        </p:nvSpPr>
        <p:spPr>
          <a:xfrm>
            <a:off x="838199" y="1825624"/>
            <a:ext cx="10771909" cy="4616739"/>
          </a:xfrm>
        </p:spPr>
        <p:txBody>
          <a:bodyPr>
            <a:normAutofit fontScale="47500" lnSpcReduction="20000"/>
          </a:bodyPr>
          <a:lstStyle/>
          <a:p>
            <a:pPr marL="0" indent="0">
              <a:buNone/>
            </a:pPr>
            <a:r>
              <a:rPr lang="en-GB" sz="3000" dirty="0">
                <a:solidFill>
                  <a:schemeClr val="bg1"/>
                </a:solidFill>
              </a:rPr>
              <a:t>Students should know and understand that all design and technology activities take place within a wide range of contexts. </a:t>
            </a:r>
          </a:p>
          <a:p>
            <a:endParaRPr lang="en-GB" sz="3000" dirty="0">
              <a:solidFill>
                <a:schemeClr val="bg1"/>
              </a:solidFill>
            </a:endParaRPr>
          </a:p>
          <a:p>
            <a:pPr marL="0" indent="0">
              <a:buNone/>
            </a:pPr>
            <a:r>
              <a:rPr lang="en-GB" sz="3000" dirty="0">
                <a:solidFill>
                  <a:schemeClr val="bg1"/>
                </a:solidFill>
              </a:rPr>
              <a:t>They should also understand how the prototypes they develop must satisfy wants or needs and be fit for their intended use. For example, the home, </a:t>
            </a:r>
            <a:r>
              <a:rPr lang="en-GB" sz="3000" dirty="0" smtClean="0">
                <a:solidFill>
                  <a:schemeClr val="bg1"/>
                </a:solidFill>
              </a:rPr>
              <a:t>school</a:t>
            </a:r>
            <a:r>
              <a:rPr lang="en-GB" sz="3000" dirty="0">
                <a:solidFill>
                  <a:schemeClr val="bg1"/>
                </a:solidFill>
              </a:rPr>
              <a:t>, work or leisure</a:t>
            </a:r>
            <a:r>
              <a:rPr lang="en-GB" sz="3000" dirty="0" smtClean="0"/>
              <a:t>.</a:t>
            </a:r>
          </a:p>
          <a:p>
            <a:pPr marL="0" indent="0">
              <a:buNone/>
            </a:pPr>
            <a:r>
              <a:rPr lang="en-GB" sz="3000" dirty="0">
                <a:solidFill>
                  <a:schemeClr val="bg1"/>
                </a:solidFill>
              </a:rPr>
              <a:t>They will need to demonstrate and apply knowledge and understanding of designing and making principles in relation to the following areas</a:t>
            </a:r>
            <a:r>
              <a:rPr lang="en-GB" sz="3000" dirty="0" smtClean="0">
                <a:solidFill>
                  <a:schemeClr val="bg1"/>
                </a:solidFill>
              </a:rPr>
              <a:t>:</a:t>
            </a:r>
          </a:p>
          <a:p>
            <a:pPr marL="0" indent="0">
              <a:buNone/>
            </a:pPr>
            <a:endParaRPr lang="en-GB" sz="3000" dirty="0">
              <a:solidFill>
                <a:schemeClr val="bg1"/>
              </a:solidFill>
            </a:endParaRPr>
          </a:p>
          <a:p>
            <a:r>
              <a:rPr lang="en-GB" sz="3000" dirty="0">
                <a:solidFill>
                  <a:schemeClr val="bg1"/>
                </a:solidFill>
              </a:rPr>
              <a:t>investigation, primary and secondary data</a:t>
            </a:r>
          </a:p>
          <a:p>
            <a:r>
              <a:rPr lang="en-GB" sz="3000" dirty="0">
                <a:solidFill>
                  <a:schemeClr val="bg1"/>
                </a:solidFill>
              </a:rPr>
              <a:t>environmental, social and economic challenge</a:t>
            </a:r>
          </a:p>
          <a:p>
            <a:r>
              <a:rPr lang="en-GB" sz="3000" dirty="0">
                <a:solidFill>
                  <a:schemeClr val="bg1"/>
                </a:solidFill>
              </a:rPr>
              <a:t>the work of others</a:t>
            </a:r>
          </a:p>
          <a:p>
            <a:r>
              <a:rPr lang="en-GB" sz="3000" dirty="0">
                <a:solidFill>
                  <a:schemeClr val="bg1"/>
                </a:solidFill>
              </a:rPr>
              <a:t>design strategies</a:t>
            </a:r>
          </a:p>
          <a:p>
            <a:r>
              <a:rPr lang="en-GB" sz="3000" dirty="0">
                <a:solidFill>
                  <a:schemeClr val="bg1"/>
                </a:solidFill>
              </a:rPr>
              <a:t>communication of design ideas</a:t>
            </a:r>
          </a:p>
          <a:p>
            <a:r>
              <a:rPr lang="en-GB" sz="3000" dirty="0">
                <a:solidFill>
                  <a:schemeClr val="bg1"/>
                </a:solidFill>
              </a:rPr>
              <a:t>prototype development</a:t>
            </a:r>
          </a:p>
          <a:p>
            <a:r>
              <a:rPr lang="en-GB" sz="3000" dirty="0">
                <a:solidFill>
                  <a:schemeClr val="bg1"/>
                </a:solidFill>
              </a:rPr>
              <a:t>selection of materials and components</a:t>
            </a:r>
          </a:p>
          <a:p>
            <a:r>
              <a:rPr lang="en-GB" sz="3000" dirty="0">
                <a:solidFill>
                  <a:schemeClr val="bg1"/>
                </a:solidFill>
              </a:rPr>
              <a:t>tolerances</a:t>
            </a:r>
          </a:p>
          <a:p>
            <a:r>
              <a:rPr lang="en-GB" sz="3000" dirty="0">
                <a:solidFill>
                  <a:schemeClr val="bg1"/>
                </a:solidFill>
              </a:rPr>
              <a:t>material management</a:t>
            </a:r>
          </a:p>
          <a:p>
            <a:r>
              <a:rPr lang="en-GB" sz="3000" dirty="0">
                <a:solidFill>
                  <a:schemeClr val="bg1"/>
                </a:solidFill>
              </a:rPr>
              <a:t>specialist tools and equipment</a:t>
            </a:r>
          </a:p>
          <a:p>
            <a:r>
              <a:rPr lang="en-GB" sz="3000" dirty="0">
                <a:solidFill>
                  <a:schemeClr val="bg1"/>
                </a:solidFill>
              </a:rPr>
              <a:t>specialist techniques and processes</a:t>
            </a:r>
          </a:p>
          <a:p>
            <a:endParaRPr lang="en-GB" dirty="0">
              <a:solidFill>
                <a:schemeClr val="bg1"/>
              </a:solidFill>
            </a:endParaRPr>
          </a:p>
        </p:txBody>
      </p:sp>
    </p:spTree>
    <p:extLst>
      <p:ext uri="{BB962C8B-B14F-4D97-AF65-F5344CB8AC3E}">
        <p14:creationId xmlns:p14="http://schemas.microsoft.com/office/powerpoint/2010/main" val="1261032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228282" y="213359"/>
            <a:ext cx="11686214" cy="5093159"/>
          </a:xfrm>
          <a:prstGeom prst="wedgeRoundRectCallout">
            <a:avLst>
              <a:gd name="adj1" fmla="val 33616"/>
              <a:gd name="adj2" fmla="val 44335"/>
              <a:gd name="adj3" fmla="val 16667"/>
            </a:avLst>
          </a:prstGeom>
          <a:ln w="38100">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GB" sz="2800" b="1" dirty="0">
                <a:effectLst/>
                <a:ea typeface="Calibri" panose="020F0502020204030204" pitchFamily="34" charset="0"/>
                <a:cs typeface="Times New Roman" panose="02020603050405020304" pitchFamily="18" charset="0"/>
              </a:rPr>
              <a:t>Planning</a:t>
            </a:r>
            <a:endParaRPr lang="en-GB" sz="3600" dirty="0">
              <a:effectLst/>
              <a:ea typeface="Calibri" panose="020F0502020204030204" pitchFamily="34" charset="0"/>
              <a:cs typeface="Times New Roman" panose="02020603050405020304" pitchFamily="18" charset="0"/>
            </a:endParaRPr>
          </a:p>
          <a:p>
            <a:pPr>
              <a:lnSpc>
                <a:spcPct val="107000"/>
              </a:lnSpc>
              <a:spcAft>
                <a:spcPts val="0"/>
              </a:spcAft>
            </a:pPr>
            <a:r>
              <a:rPr lang="en-GB" sz="2400" dirty="0">
                <a:effectLst/>
                <a:ea typeface="Calibri" panose="020F0502020204030204" pitchFamily="34" charset="0"/>
                <a:cs typeface="Times New Roman" panose="02020603050405020304" pitchFamily="18" charset="0"/>
              </a:rPr>
              <a:t>Help them to organise their ideas and plan a response. Encourage them to do the following:</a:t>
            </a:r>
            <a:endParaRPr lang="en-GB" sz="36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2400" dirty="0">
                <a:effectLst/>
                <a:ea typeface="Calibri" panose="020F0502020204030204" pitchFamily="34" charset="0"/>
                <a:cs typeface="Times New Roman" panose="02020603050405020304" pitchFamily="18" charset="0"/>
              </a:rPr>
              <a:t>Read the question and highlight the key </a:t>
            </a:r>
            <a:r>
              <a:rPr lang="en-GB" sz="2400" dirty="0" smtClean="0">
                <a:effectLst/>
                <a:ea typeface="Calibri" panose="020F0502020204030204" pitchFamily="34" charset="0"/>
                <a:cs typeface="Times New Roman" panose="02020603050405020304" pitchFamily="18" charset="0"/>
              </a:rPr>
              <a:t>words to establish what you are being asked to do</a:t>
            </a:r>
            <a:endParaRPr lang="en-GB" sz="36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2400" dirty="0" smtClean="0">
                <a:effectLst/>
                <a:ea typeface="Calibri" panose="020F0502020204030204" pitchFamily="34" charset="0"/>
                <a:cs typeface="Times New Roman" panose="02020603050405020304" pitchFamily="18" charset="0"/>
              </a:rPr>
              <a:t>Consider what th</a:t>
            </a:r>
            <a:r>
              <a:rPr lang="en-GB" sz="2400" dirty="0" smtClean="0">
                <a:ea typeface="Calibri" panose="020F0502020204030204" pitchFamily="34" charset="0"/>
                <a:cs typeface="Times New Roman" panose="02020603050405020304" pitchFamily="18" charset="0"/>
              </a:rPr>
              <a:t>e question is asking you and how many marks it is worth – this will determine how long the response should be </a:t>
            </a:r>
          </a:p>
          <a:p>
            <a:pPr marL="342900" lvl="0" indent="-342900">
              <a:lnSpc>
                <a:spcPct val="107000"/>
              </a:lnSpc>
              <a:spcAft>
                <a:spcPts val="0"/>
              </a:spcAft>
              <a:buFont typeface="+mj-lt"/>
              <a:buAutoNum type="arabicPeriod"/>
            </a:pPr>
            <a:r>
              <a:rPr lang="en-GB" sz="2400" dirty="0" smtClean="0">
                <a:effectLst/>
                <a:ea typeface="Calibri" panose="020F0502020204030204" pitchFamily="34" charset="0"/>
                <a:cs typeface="Times New Roman" panose="02020603050405020304" pitchFamily="18" charset="0"/>
              </a:rPr>
              <a:t>Note </a:t>
            </a:r>
            <a:r>
              <a:rPr lang="en-GB" sz="2400" dirty="0">
                <a:effectLst/>
                <a:ea typeface="Calibri" panose="020F0502020204030204" pitchFamily="34" charset="0"/>
                <a:cs typeface="Times New Roman" panose="02020603050405020304" pitchFamily="18" charset="0"/>
              </a:rPr>
              <a:t>down </a:t>
            </a:r>
            <a:r>
              <a:rPr lang="en-GB" sz="2400" dirty="0" smtClean="0">
                <a:ea typeface="Calibri" panose="020F0502020204030204" pitchFamily="34" charset="0"/>
                <a:cs typeface="Times New Roman" panose="02020603050405020304" pitchFamily="18" charset="0"/>
              </a:rPr>
              <a:t>what you want to include</a:t>
            </a:r>
            <a:r>
              <a:rPr lang="en-GB" sz="2400" dirty="0">
                <a:ea typeface="Calibri" panose="020F0502020204030204" pitchFamily="34" charset="0"/>
                <a:cs typeface="Times New Roman" panose="02020603050405020304" pitchFamily="18" charset="0"/>
              </a:rPr>
              <a:t> </a:t>
            </a:r>
            <a:r>
              <a:rPr lang="en-GB" sz="2400" dirty="0" smtClean="0">
                <a:ea typeface="Calibri" panose="020F0502020204030204" pitchFamily="34" charset="0"/>
                <a:cs typeface="Times New Roman" panose="02020603050405020304" pitchFamily="18" charset="0"/>
              </a:rPr>
              <a:t>in your</a:t>
            </a:r>
            <a:r>
              <a:rPr lang="en-GB" sz="2400" dirty="0" smtClean="0">
                <a:effectLst/>
                <a:ea typeface="Calibri" panose="020F0502020204030204" pitchFamily="34" charset="0"/>
                <a:cs typeface="Times New Roman" panose="02020603050405020304" pitchFamily="18" charset="0"/>
              </a:rPr>
              <a:t> answer and use numbers </a:t>
            </a:r>
            <a:r>
              <a:rPr lang="en-GB" sz="2400" dirty="0">
                <a:effectLst/>
                <a:ea typeface="Calibri" panose="020F0502020204030204" pitchFamily="34" charset="0"/>
                <a:cs typeface="Times New Roman" panose="02020603050405020304" pitchFamily="18" charset="0"/>
              </a:rPr>
              <a:t>to divide these into </a:t>
            </a:r>
            <a:r>
              <a:rPr lang="en-GB" sz="2400" dirty="0" smtClean="0">
                <a:effectLst/>
                <a:ea typeface="Calibri" panose="020F0502020204030204" pitchFamily="34" charset="0"/>
                <a:cs typeface="Times New Roman" panose="02020603050405020304" pitchFamily="18" charset="0"/>
              </a:rPr>
              <a:t>paragraphs – check these off as you are writing to ensure you have included everything you planned to</a:t>
            </a:r>
          </a:p>
          <a:p>
            <a:pPr marL="342900" lvl="0" indent="-342900">
              <a:lnSpc>
                <a:spcPct val="107000"/>
              </a:lnSpc>
              <a:spcAft>
                <a:spcPts val="0"/>
              </a:spcAft>
              <a:buFont typeface="+mj-lt"/>
              <a:buAutoNum type="arabicPeriod"/>
            </a:pPr>
            <a:endParaRPr lang="en-GB"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3297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27761"/>
            <a:ext cx="10515600" cy="4815840"/>
          </a:xfrm>
        </p:spPr>
        <p:txBody>
          <a:bodyPr>
            <a:normAutofit/>
          </a:bodyPr>
          <a:lstStyle/>
          <a:p>
            <a:pPr marL="0" indent="0">
              <a:buNone/>
            </a:pPr>
            <a:r>
              <a:rPr lang="en-GB" u="sng" dirty="0" smtClean="0">
                <a:solidFill>
                  <a:schemeClr val="bg1"/>
                </a:solidFill>
              </a:rPr>
              <a:t>You can find past papers and mark schemes here</a:t>
            </a:r>
            <a:r>
              <a:rPr lang="en-GB" u="sng" dirty="0" smtClean="0">
                <a:solidFill>
                  <a:schemeClr val="bg1"/>
                </a:solidFill>
              </a:rPr>
              <a:t>:</a:t>
            </a:r>
          </a:p>
          <a:p>
            <a:pPr marL="0" indent="0">
              <a:buNone/>
            </a:pPr>
            <a:r>
              <a:rPr lang="en-GB" u="sng" dirty="0">
                <a:solidFill>
                  <a:schemeClr val="accent1"/>
                </a:solidFill>
              </a:rPr>
              <a:t>https://www.aqa.org.uk/subjects/design-and-technology/gcse/design-and-technology-8552</a:t>
            </a:r>
          </a:p>
          <a:p>
            <a:pPr marL="0" indent="0">
              <a:buNone/>
            </a:pPr>
            <a:endParaRPr lang="en-GB" u="sng" dirty="0" smtClean="0">
              <a:solidFill>
                <a:schemeClr val="bg1"/>
              </a:solidFill>
            </a:endParaRPr>
          </a:p>
          <a:p>
            <a:pPr marL="0" indent="0">
              <a:buNone/>
            </a:pPr>
            <a:r>
              <a:rPr lang="en-GB" u="sng" dirty="0">
                <a:solidFill>
                  <a:schemeClr val="accent1"/>
                </a:solidFill>
              </a:rPr>
              <a:t>https://www.aqa.org.uk/subjects/design-and-technology/gcse/design-and-technology-8552/specification-at-a-glance</a:t>
            </a:r>
          </a:p>
          <a:p>
            <a:pPr marL="0" indent="0">
              <a:buNone/>
            </a:pPr>
            <a:endParaRPr lang="en-GB" u="sng" dirty="0" smtClean="0">
              <a:solidFill>
                <a:schemeClr val="bg1"/>
              </a:solidFill>
            </a:endParaRPr>
          </a:p>
          <a:p>
            <a:pPr marL="0" indent="0">
              <a:buNone/>
            </a:pPr>
            <a:r>
              <a:rPr lang="en-GB" u="sng" dirty="0" smtClean="0">
                <a:solidFill>
                  <a:schemeClr val="bg1"/>
                </a:solidFill>
              </a:rPr>
              <a:t>Other </a:t>
            </a:r>
            <a:r>
              <a:rPr lang="en-GB" u="sng" dirty="0" smtClean="0">
                <a:solidFill>
                  <a:schemeClr val="bg1"/>
                </a:solidFill>
              </a:rPr>
              <a:t>related documents can be found here:</a:t>
            </a:r>
            <a:endParaRPr lang="en-GB" u="sng" dirty="0">
              <a:solidFill>
                <a:schemeClr val="bg1"/>
              </a:solidFill>
            </a:endParaRPr>
          </a:p>
          <a:p>
            <a:pPr marL="0" indent="0">
              <a:buNone/>
            </a:pPr>
            <a:r>
              <a:rPr lang="en-GB" u="sng" dirty="0" smtClean="0">
                <a:solidFill>
                  <a:schemeClr val="accent1"/>
                </a:solidFill>
              </a:rPr>
              <a:t>www.technologystudent.com</a:t>
            </a:r>
            <a:endParaRPr lang="en-GB" u="sng" dirty="0" smtClean="0">
              <a:solidFill>
                <a:schemeClr val="accent1"/>
              </a:solidFill>
            </a:endParaRPr>
          </a:p>
        </p:txBody>
      </p:sp>
    </p:spTree>
    <p:extLst>
      <p:ext uri="{BB962C8B-B14F-4D97-AF65-F5344CB8AC3E}">
        <p14:creationId xmlns:p14="http://schemas.microsoft.com/office/powerpoint/2010/main" val="4241655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E1935EEF30DF498379D7CCAA9236F3" ma:contentTypeVersion="2" ma:contentTypeDescription="Create a new document." ma:contentTypeScope="" ma:versionID="50794b1adf3605416912e0d66864890d">
  <xsd:schema xmlns:xsd="http://www.w3.org/2001/XMLSchema" xmlns:xs="http://www.w3.org/2001/XMLSchema" xmlns:p="http://schemas.microsoft.com/office/2006/metadata/properties" xmlns:ns2="5785a748-aa94-41ee-9e67-40534ddb7899" targetNamespace="http://schemas.microsoft.com/office/2006/metadata/properties" ma:root="true" ma:fieldsID="4844465ea57f39941f7535fa6241812d" ns2:_="">
    <xsd:import namespace="5785a748-aa94-41ee-9e67-40534ddb789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85a748-aa94-41ee-9e67-40534ddb78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74D708-474C-49C0-9995-DBAB3D128FE7}"/>
</file>

<file path=customXml/itemProps2.xml><?xml version="1.0" encoding="utf-8"?>
<ds:datastoreItem xmlns:ds="http://schemas.openxmlformats.org/officeDocument/2006/customXml" ds:itemID="{B18D10E7-010B-4384-94AE-6C81D721BDBA}"/>
</file>

<file path=customXml/itemProps3.xml><?xml version="1.0" encoding="utf-8"?>
<ds:datastoreItem xmlns:ds="http://schemas.openxmlformats.org/officeDocument/2006/customXml" ds:itemID="{ADBD2CAC-E095-493C-8949-4754FFB7E6F2}"/>
</file>

<file path=docProps/app.xml><?xml version="1.0" encoding="utf-8"?>
<Properties xmlns="http://schemas.openxmlformats.org/officeDocument/2006/extended-properties" xmlns:vt="http://schemas.openxmlformats.org/officeDocument/2006/docPropsVTypes">
  <Template/>
  <TotalTime>184</TotalTime>
  <Words>710</Words>
  <Application>Microsoft Office PowerPoint</Application>
  <PresentationFormat>Widescreen</PresentationFormat>
  <Paragraphs>82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AQA Design and Technology</vt:lpstr>
      <vt:lpstr>Unit 1 – The Exam</vt:lpstr>
      <vt:lpstr>Unit 1 AQA Exam Question Tips</vt:lpstr>
      <vt:lpstr>SECTION A - Core Technical Principles </vt:lpstr>
      <vt:lpstr>SECTION B - Specialist Technical Principles</vt:lpstr>
      <vt:lpstr>SECTION C – Designing and Making Principles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English Language</dc:title>
  <dc:creator>Sarah Morgan</dc:creator>
  <cp:lastModifiedBy>Martin Reid</cp:lastModifiedBy>
  <cp:revision>24</cp:revision>
  <cp:lastPrinted>2019-01-04T11:12:51Z</cp:lastPrinted>
  <dcterms:created xsi:type="dcterms:W3CDTF">2018-11-27T10:51:07Z</dcterms:created>
  <dcterms:modified xsi:type="dcterms:W3CDTF">2019-01-17T15:39:23Z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0x0101004CE1935EEF30DF498379D7CCAA9236F3</vt:lpwstr>
  </property>
</Properties>
</file>