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79" r:id="rId2"/>
    <p:sldId id="375" r:id="rId3"/>
    <p:sldId id="264" r:id="rId4"/>
    <p:sldId id="379" r:id="rId5"/>
    <p:sldId id="380" r:id="rId6"/>
    <p:sldId id="381" r:id="rId7"/>
    <p:sldId id="382" r:id="rId8"/>
    <p:sldId id="383" r:id="rId9"/>
    <p:sldId id="266" r:id="rId10"/>
    <p:sldId id="384" r:id="rId11"/>
    <p:sldId id="385" r:id="rId12"/>
    <p:sldId id="377" r:id="rId13"/>
  </p:sldIdLst>
  <p:sldSz cx="9601200" cy="12801600" type="A3"/>
  <p:notesSz cx="6858000" cy="9144000"/>
  <p:defaultTextStyle>
    <a:defPPr>
      <a:defRPr lang="en-US"/>
    </a:defPPr>
    <a:lvl1pPr marL="0" algn="l" defTabSz="639965" rtl="0" eaLnBrk="1" latinLnBrk="0" hangingPunct="1">
      <a:defRPr sz="2500" kern="1200">
        <a:solidFill>
          <a:schemeClr val="tx1"/>
        </a:solidFill>
        <a:latin typeface="+mn-lt"/>
        <a:ea typeface="+mn-ea"/>
        <a:cs typeface="+mn-cs"/>
      </a:defRPr>
    </a:lvl1pPr>
    <a:lvl2pPr marL="639965" algn="l" defTabSz="639965" rtl="0" eaLnBrk="1" latinLnBrk="0" hangingPunct="1">
      <a:defRPr sz="2500" kern="1200">
        <a:solidFill>
          <a:schemeClr val="tx1"/>
        </a:solidFill>
        <a:latin typeface="+mn-lt"/>
        <a:ea typeface="+mn-ea"/>
        <a:cs typeface="+mn-cs"/>
      </a:defRPr>
    </a:lvl2pPr>
    <a:lvl3pPr marL="1279930" algn="l" defTabSz="639965" rtl="0" eaLnBrk="1" latinLnBrk="0" hangingPunct="1">
      <a:defRPr sz="2500" kern="1200">
        <a:solidFill>
          <a:schemeClr val="tx1"/>
        </a:solidFill>
        <a:latin typeface="+mn-lt"/>
        <a:ea typeface="+mn-ea"/>
        <a:cs typeface="+mn-cs"/>
      </a:defRPr>
    </a:lvl3pPr>
    <a:lvl4pPr marL="1919894" algn="l" defTabSz="639965" rtl="0" eaLnBrk="1" latinLnBrk="0" hangingPunct="1">
      <a:defRPr sz="2500" kern="1200">
        <a:solidFill>
          <a:schemeClr val="tx1"/>
        </a:solidFill>
        <a:latin typeface="+mn-lt"/>
        <a:ea typeface="+mn-ea"/>
        <a:cs typeface="+mn-cs"/>
      </a:defRPr>
    </a:lvl4pPr>
    <a:lvl5pPr marL="2559858" algn="l" defTabSz="639965" rtl="0" eaLnBrk="1" latinLnBrk="0" hangingPunct="1">
      <a:defRPr sz="2500" kern="1200">
        <a:solidFill>
          <a:schemeClr val="tx1"/>
        </a:solidFill>
        <a:latin typeface="+mn-lt"/>
        <a:ea typeface="+mn-ea"/>
        <a:cs typeface="+mn-cs"/>
      </a:defRPr>
    </a:lvl5pPr>
    <a:lvl6pPr marL="3199822" algn="l" defTabSz="639965" rtl="0" eaLnBrk="1" latinLnBrk="0" hangingPunct="1">
      <a:defRPr sz="2500" kern="1200">
        <a:solidFill>
          <a:schemeClr val="tx1"/>
        </a:solidFill>
        <a:latin typeface="+mn-lt"/>
        <a:ea typeface="+mn-ea"/>
        <a:cs typeface="+mn-cs"/>
      </a:defRPr>
    </a:lvl6pPr>
    <a:lvl7pPr marL="3839787" algn="l" defTabSz="639965" rtl="0" eaLnBrk="1" latinLnBrk="0" hangingPunct="1">
      <a:defRPr sz="2500" kern="1200">
        <a:solidFill>
          <a:schemeClr val="tx1"/>
        </a:solidFill>
        <a:latin typeface="+mn-lt"/>
        <a:ea typeface="+mn-ea"/>
        <a:cs typeface="+mn-cs"/>
      </a:defRPr>
    </a:lvl7pPr>
    <a:lvl8pPr marL="4479752" algn="l" defTabSz="639965" rtl="0" eaLnBrk="1" latinLnBrk="0" hangingPunct="1">
      <a:defRPr sz="2500" kern="1200">
        <a:solidFill>
          <a:schemeClr val="tx1"/>
        </a:solidFill>
        <a:latin typeface="+mn-lt"/>
        <a:ea typeface="+mn-ea"/>
        <a:cs typeface="+mn-cs"/>
      </a:defRPr>
    </a:lvl8pPr>
    <a:lvl9pPr marL="5119717" algn="l" defTabSz="639965"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00"/>
    <a:srgbClr val="FCB0A3"/>
    <a:srgbClr val="E6CDFF"/>
    <a:srgbClr val="FDC000"/>
    <a:srgbClr val="4FD1FF"/>
    <a:srgbClr val="0D1C25"/>
    <a:srgbClr val="94FF34"/>
    <a:srgbClr val="FD6480"/>
    <a:srgbClr val="F78D95"/>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EA52DB-8802-475A-E743-3F38E581BC6B}" v="3832" dt="2021-07-13T20:54:30.717"/>
    <p1510:client id="{80965FB2-3E4A-7B7A-68C7-9E466223F8E2}" v="256" dt="2021-07-06T18:38:07.207"/>
    <p1510:client id="{DAE559CD-D14E-C81D-5C08-6F00C6BE44CD}" v="1386" dt="2021-07-05T18:55:36.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88" autoAdjust="0"/>
    <p:restoredTop sz="94660"/>
  </p:normalViewPr>
  <p:slideViewPr>
    <p:cSldViewPr snapToGrid="0" snapToObjects="1">
      <p:cViewPr varScale="1">
        <p:scale>
          <a:sx n="33" d="100"/>
          <a:sy n="33" d="100"/>
        </p:scale>
        <p:origin x="2160" y="44"/>
      </p:cViewPr>
      <p:guideLst>
        <p:guide orient="horz" pos="4032"/>
        <p:guide pos="302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773E7B-9DAD-8F49-B64E-F4C3EA27C908}" type="datetimeFigureOut">
              <a:rPr lang="en-US" smtClean="0"/>
              <a:t>12/16/2021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F891E9-40C0-1B47-B6E0-CFB0472826FD}" type="slidenum">
              <a:rPr lang="en-GB" smtClean="0"/>
              <a:t>‹#›</a:t>
            </a:fld>
            <a:endParaRPr lang="en-GB"/>
          </a:p>
        </p:txBody>
      </p:sp>
    </p:spTree>
    <p:extLst>
      <p:ext uri="{BB962C8B-B14F-4D97-AF65-F5344CB8AC3E}">
        <p14:creationId xmlns:p14="http://schemas.microsoft.com/office/powerpoint/2010/main" val="14605115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E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E3AB70-ECD7-D746-8FA5-FD7E285D27F5}"/>
              </a:ext>
            </a:extLst>
          </p:cNvPr>
          <p:cNvSpPr/>
          <p:nvPr userDrawn="1"/>
        </p:nvSpPr>
        <p:spPr>
          <a:xfrm>
            <a:off x="2" y="-9027"/>
            <a:ext cx="9601198" cy="12810627"/>
          </a:xfrm>
          <a:prstGeom prst="rect">
            <a:avLst/>
          </a:prstGeom>
          <a:solidFill>
            <a:srgbClr val="94FF34"/>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3" name="Rectangle 2">
            <a:extLst>
              <a:ext uri="{FF2B5EF4-FFF2-40B4-BE49-F238E27FC236}">
                <a16:creationId xmlns:a16="http://schemas.microsoft.com/office/drawing/2014/main" id="{937F285B-D1A4-3141-BA17-138E147526C5}"/>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36604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2D0F9F-618E-3C40-9120-1DE8DFF7CCC8}"/>
              </a:ext>
            </a:extLst>
          </p:cNvPr>
          <p:cNvSpPr>
            <a:spLocks noGrp="1"/>
          </p:cNvSpPr>
          <p:nvPr>
            <p:ph type="title"/>
          </p:nvPr>
        </p:nvSpPr>
        <p:spPr>
          <a:xfrm>
            <a:off x="660400" y="681038"/>
            <a:ext cx="8280400" cy="247491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84720B-182A-1F4C-81B0-019D53AA020E}"/>
              </a:ext>
            </a:extLst>
          </p:cNvPr>
          <p:cNvSpPr>
            <a:spLocks noGrp="1"/>
          </p:cNvSpPr>
          <p:nvPr>
            <p:ph idx="1"/>
          </p:nvPr>
        </p:nvSpPr>
        <p:spPr>
          <a:xfrm>
            <a:off x="660400" y="3408363"/>
            <a:ext cx="8280400" cy="81216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34F01-5B46-B540-BE4B-68AD9F1600E4}"/>
              </a:ext>
            </a:extLst>
          </p:cNvPr>
          <p:cNvSpPr>
            <a:spLocks noGrp="1"/>
          </p:cNvSpPr>
          <p:nvPr>
            <p:ph type="dt" sz="half" idx="2"/>
          </p:nvPr>
        </p:nvSpPr>
        <p:spPr>
          <a:xfrm>
            <a:off x="660400" y="11864975"/>
            <a:ext cx="2160588"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37247602-BCD1-5347-9E44-AB8E11402FFE}" type="datetimeFigureOut">
              <a:rPr lang="en-US" smtClean="0"/>
              <a:t>12/16/2021</a:t>
            </a:fld>
            <a:endParaRPr lang="en-US"/>
          </a:p>
        </p:txBody>
      </p:sp>
      <p:sp>
        <p:nvSpPr>
          <p:cNvPr id="5" name="Footer Placeholder 4">
            <a:extLst>
              <a:ext uri="{FF2B5EF4-FFF2-40B4-BE49-F238E27FC236}">
                <a16:creationId xmlns:a16="http://schemas.microsoft.com/office/drawing/2014/main" id="{0C12C3E2-BF35-D546-B57B-84E3573C35B1}"/>
              </a:ext>
            </a:extLst>
          </p:cNvPr>
          <p:cNvSpPr>
            <a:spLocks noGrp="1"/>
          </p:cNvSpPr>
          <p:nvPr>
            <p:ph type="ftr" sz="quarter" idx="3"/>
          </p:nvPr>
        </p:nvSpPr>
        <p:spPr>
          <a:xfrm>
            <a:off x="3179763" y="11864975"/>
            <a:ext cx="3241675"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89A090-AAF4-854E-858B-EC91CE778089}"/>
              </a:ext>
            </a:extLst>
          </p:cNvPr>
          <p:cNvSpPr>
            <a:spLocks noGrp="1"/>
          </p:cNvSpPr>
          <p:nvPr>
            <p:ph type="sldNum" sz="quarter" idx="4"/>
          </p:nvPr>
        </p:nvSpPr>
        <p:spPr>
          <a:xfrm>
            <a:off x="6780213" y="11864975"/>
            <a:ext cx="2160587"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B9840CEE-A93D-0143-BA37-8959681176E1}" type="slidenum">
              <a:rPr lang="en-US" smtClean="0"/>
              <a:t>‹#›</a:t>
            </a:fld>
            <a:endParaRPr lang="en-US"/>
          </a:p>
        </p:txBody>
      </p:sp>
      <p:sp>
        <p:nvSpPr>
          <p:cNvPr id="7" name="Rectangle 6">
            <a:extLst>
              <a:ext uri="{FF2B5EF4-FFF2-40B4-BE49-F238E27FC236}">
                <a16:creationId xmlns:a16="http://schemas.microsoft.com/office/drawing/2014/main" id="{6D398829-50C9-E34C-81E9-D97038EFFC87}"/>
              </a:ext>
            </a:extLst>
          </p:cNvPr>
          <p:cNvSpPr/>
          <p:nvPr userDrawn="1"/>
        </p:nvSpPr>
        <p:spPr>
          <a:xfrm>
            <a:off x="2" y="-9027"/>
            <a:ext cx="9601198" cy="12810627"/>
          </a:xfrm>
          <a:prstGeom prst="rect">
            <a:avLst/>
          </a:prstGeom>
          <a:solidFill>
            <a:srgbClr val="4FD1FF"/>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2C436D84-D374-8F41-B337-12C505A1A81B}"/>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147010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RNAG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790597-563E-0344-8308-E4275816F475}"/>
              </a:ext>
            </a:extLst>
          </p:cNvPr>
          <p:cNvSpPr>
            <a:spLocks noGrp="1"/>
          </p:cNvSpPr>
          <p:nvPr>
            <p:ph type="title"/>
          </p:nvPr>
        </p:nvSpPr>
        <p:spPr>
          <a:xfrm>
            <a:off x="660400" y="681038"/>
            <a:ext cx="8280400" cy="247491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00CDD9-7EB8-B742-8A1F-4D65FD24B429}"/>
              </a:ext>
            </a:extLst>
          </p:cNvPr>
          <p:cNvSpPr>
            <a:spLocks noGrp="1"/>
          </p:cNvSpPr>
          <p:nvPr>
            <p:ph idx="1"/>
          </p:nvPr>
        </p:nvSpPr>
        <p:spPr>
          <a:xfrm>
            <a:off x="660400" y="3408363"/>
            <a:ext cx="8280400" cy="81216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E7B01-D05A-0240-B713-0CB5F98CF409}"/>
              </a:ext>
            </a:extLst>
          </p:cNvPr>
          <p:cNvSpPr>
            <a:spLocks noGrp="1"/>
          </p:cNvSpPr>
          <p:nvPr>
            <p:ph type="dt" sz="half" idx="2"/>
          </p:nvPr>
        </p:nvSpPr>
        <p:spPr>
          <a:xfrm>
            <a:off x="660400" y="11864975"/>
            <a:ext cx="2160588"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CE0391FA-C1DB-CA46-BF2F-8063A707BB47}" type="datetimeFigureOut">
              <a:rPr lang="en-US" smtClean="0"/>
              <a:t>12/16/2021</a:t>
            </a:fld>
            <a:endParaRPr lang="en-US"/>
          </a:p>
        </p:txBody>
      </p:sp>
      <p:sp>
        <p:nvSpPr>
          <p:cNvPr id="5" name="Footer Placeholder 4">
            <a:extLst>
              <a:ext uri="{FF2B5EF4-FFF2-40B4-BE49-F238E27FC236}">
                <a16:creationId xmlns:a16="http://schemas.microsoft.com/office/drawing/2014/main" id="{C1C707D5-03BA-7441-8781-0EF71706646F}"/>
              </a:ext>
            </a:extLst>
          </p:cNvPr>
          <p:cNvSpPr>
            <a:spLocks noGrp="1"/>
          </p:cNvSpPr>
          <p:nvPr>
            <p:ph type="ftr" sz="quarter" idx="3"/>
          </p:nvPr>
        </p:nvSpPr>
        <p:spPr>
          <a:xfrm>
            <a:off x="3179763" y="11864975"/>
            <a:ext cx="3241675"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909F82-85BE-0E4F-A527-30B3C552F828}"/>
              </a:ext>
            </a:extLst>
          </p:cNvPr>
          <p:cNvSpPr>
            <a:spLocks noGrp="1"/>
          </p:cNvSpPr>
          <p:nvPr>
            <p:ph type="sldNum" sz="quarter" idx="4"/>
          </p:nvPr>
        </p:nvSpPr>
        <p:spPr>
          <a:xfrm>
            <a:off x="6780213" y="11864975"/>
            <a:ext cx="2160587"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400DAD89-19F3-8D49-8BC4-9CF9E20AA24C}" type="slidenum">
              <a:rPr lang="en-US" smtClean="0"/>
              <a:t>‹#›</a:t>
            </a:fld>
            <a:endParaRPr lang="en-US"/>
          </a:p>
        </p:txBody>
      </p:sp>
      <p:sp>
        <p:nvSpPr>
          <p:cNvPr id="7" name="Rectangle 6">
            <a:extLst>
              <a:ext uri="{FF2B5EF4-FFF2-40B4-BE49-F238E27FC236}">
                <a16:creationId xmlns:a16="http://schemas.microsoft.com/office/drawing/2014/main" id="{6E927DA8-C3AA-2341-9612-117EF995CA96}"/>
              </a:ext>
            </a:extLst>
          </p:cNvPr>
          <p:cNvSpPr/>
          <p:nvPr userDrawn="1"/>
        </p:nvSpPr>
        <p:spPr>
          <a:xfrm>
            <a:off x="2" y="-9027"/>
            <a:ext cx="9601198" cy="12810627"/>
          </a:xfrm>
          <a:prstGeom prst="rect">
            <a:avLst/>
          </a:prstGeom>
          <a:solidFill>
            <a:srgbClr val="FDC000"/>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72D2875C-54E1-D74F-BB02-970DE35BC3BE}"/>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135621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NK">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DC80CB-EAD4-D648-ABE9-F06E291D031A}"/>
              </a:ext>
            </a:extLst>
          </p:cNvPr>
          <p:cNvSpPr>
            <a:spLocks noGrp="1"/>
          </p:cNvSpPr>
          <p:nvPr>
            <p:ph type="title"/>
          </p:nvPr>
        </p:nvSpPr>
        <p:spPr>
          <a:xfrm>
            <a:off x="660400" y="681038"/>
            <a:ext cx="8280400" cy="247491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0FA2A9-EEC8-5749-8DF9-EA8C14554424}"/>
              </a:ext>
            </a:extLst>
          </p:cNvPr>
          <p:cNvSpPr>
            <a:spLocks noGrp="1"/>
          </p:cNvSpPr>
          <p:nvPr>
            <p:ph idx="1"/>
          </p:nvPr>
        </p:nvSpPr>
        <p:spPr>
          <a:xfrm>
            <a:off x="660400" y="3408363"/>
            <a:ext cx="8280400" cy="81216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A47E67-1102-A843-8DA8-AC1C099885E9}"/>
              </a:ext>
            </a:extLst>
          </p:cNvPr>
          <p:cNvSpPr>
            <a:spLocks noGrp="1"/>
          </p:cNvSpPr>
          <p:nvPr>
            <p:ph type="dt" sz="half" idx="2"/>
          </p:nvPr>
        </p:nvSpPr>
        <p:spPr>
          <a:xfrm>
            <a:off x="660400" y="11864975"/>
            <a:ext cx="2160588"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04E90B92-251B-1445-8238-6B530C705814}" type="datetimeFigureOut">
              <a:rPr lang="en-US" smtClean="0"/>
              <a:t>12/16/2021</a:t>
            </a:fld>
            <a:endParaRPr lang="en-US"/>
          </a:p>
        </p:txBody>
      </p:sp>
      <p:sp>
        <p:nvSpPr>
          <p:cNvPr id="5" name="Footer Placeholder 4">
            <a:extLst>
              <a:ext uri="{FF2B5EF4-FFF2-40B4-BE49-F238E27FC236}">
                <a16:creationId xmlns:a16="http://schemas.microsoft.com/office/drawing/2014/main" id="{65C8BF49-B0CF-BB49-937B-D628F2958DED}"/>
              </a:ext>
            </a:extLst>
          </p:cNvPr>
          <p:cNvSpPr>
            <a:spLocks noGrp="1"/>
          </p:cNvSpPr>
          <p:nvPr>
            <p:ph type="ftr" sz="quarter" idx="3"/>
          </p:nvPr>
        </p:nvSpPr>
        <p:spPr>
          <a:xfrm>
            <a:off x="3179763" y="11864975"/>
            <a:ext cx="3241675"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4EE353-722D-294C-AAD3-88A4A9983116}"/>
              </a:ext>
            </a:extLst>
          </p:cNvPr>
          <p:cNvSpPr>
            <a:spLocks noGrp="1"/>
          </p:cNvSpPr>
          <p:nvPr>
            <p:ph type="sldNum" sz="quarter" idx="4"/>
          </p:nvPr>
        </p:nvSpPr>
        <p:spPr>
          <a:xfrm>
            <a:off x="6780213" y="11864975"/>
            <a:ext cx="2160587"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C00C79E2-9D53-064C-90CA-09077B9E0ACB}" type="slidenum">
              <a:rPr lang="en-US" smtClean="0"/>
              <a:t>‹#›</a:t>
            </a:fld>
            <a:endParaRPr lang="en-US"/>
          </a:p>
        </p:txBody>
      </p:sp>
      <p:sp>
        <p:nvSpPr>
          <p:cNvPr id="7" name="Rectangle 6">
            <a:extLst>
              <a:ext uri="{FF2B5EF4-FFF2-40B4-BE49-F238E27FC236}">
                <a16:creationId xmlns:a16="http://schemas.microsoft.com/office/drawing/2014/main" id="{206B0764-79B2-5247-9A51-12D35FD4FE34}"/>
              </a:ext>
            </a:extLst>
          </p:cNvPr>
          <p:cNvSpPr/>
          <p:nvPr userDrawn="1"/>
        </p:nvSpPr>
        <p:spPr>
          <a:xfrm>
            <a:off x="2" y="-9027"/>
            <a:ext cx="9601198" cy="12810627"/>
          </a:xfrm>
          <a:prstGeom prst="rect">
            <a:avLst/>
          </a:prstGeom>
          <a:solidFill>
            <a:srgbClr val="FCB0A3"/>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504A3B42-F5D5-6C44-B5BC-E45C26C523F4}"/>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208412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URPL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6E9345-7E96-6340-86D2-4F23D5020D0E}"/>
              </a:ext>
            </a:extLst>
          </p:cNvPr>
          <p:cNvSpPr>
            <a:spLocks noGrp="1"/>
          </p:cNvSpPr>
          <p:nvPr>
            <p:ph type="title"/>
          </p:nvPr>
        </p:nvSpPr>
        <p:spPr>
          <a:xfrm>
            <a:off x="660400" y="681038"/>
            <a:ext cx="8280400" cy="247491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08CF41-D239-ED42-A8FB-B0649C6BEC2A}"/>
              </a:ext>
            </a:extLst>
          </p:cNvPr>
          <p:cNvSpPr>
            <a:spLocks noGrp="1"/>
          </p:cNvSpPr>
          <p:nvPr>
            <p:ph idx="1"/>
          </p:nvPr>
        </p:nvSpPr>
        <p:spPr>
          <a:xfrm>
            <a:off x="660400" y="3408363"/>
            <a:ext cx="8280400" cy="81216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F088B-87C2-4249-9FA3-548293B8456B}"/>
              </a:ext>
            </a:extLst>
          </p:cNvPr>
          <p:cNvSpPr>
            <a:spLocks noGrp="1"/>
          </p:cNvSpPr>
          <p:nvPr>
            <p:ph type="dt" sz="half" idx="2"/>
          </p:nvPr>
        </p:nvSpPr>
        <p:spPr>
          <a:xfrm>
            <a:off x="660400" y="11864975"/>
            <a:ext cx="2160588"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3F69E651-DED8-284B-B9D3-108E49D62949}" type="datetimeFigureOut">
              <a:rPr lang="en-US" smtClean="0"/>
              <a:t>12/16/2021</a:t>
            </a:fld>
            <a:endParaRPr lang="en-US"/>
          </a:p>
        </p:txBody>
      </p:sp>
      <p:sp>
        <p:nvSpPr>
          <p:cNvPr id="5" name="Footer Placeholder 4">
            <a:extLst>
              <a:ext uri="{FF2B5EF4-FFF2-40B4-BE49-F238E27FC236}">
                <a16:creationId xmlns:a16="http://schemas.microsoft.com/office/drawing/2014/main" id="{25E82104-F3EB-CE42-9416-BD5CC55BF192}"/>
              </a:ext>
            </a:extLst>
          </p:cNvPr>
          <p:cNvSpPr>
            <a:spLocks noGrp="1"/>
          </p:cNvSpPr>
          <p:nvPr>
            <p:ph type="ftr" sz="quarter" idx="3"/>
          </p:nvPr>
        </p:nvSpPr>
        <p:spPr>
          <a:xfrm>
            <a:off x="3179763" y="11864975"/>
            <a:ext cx="3241675"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0F1B28-FB2D-204C-8078-87F9B042F549}"/>
              </a:ext>
            </a:extLst>
          </p:cNvPr>
          <p:cNvSpPr>
            <a:spLocks noGrp="1"/>
          </p:cNvSpPr>
          <p:nvPr>
            <p:ph type="sldNum" sz="quarter" idx="4"/>
          </p:nvPr>
        </p:nvSpPr>
        <p:spPr>
          <a:xfrm>
            <a:off x="6780213" y="11864975"/>
            <a:ext cx="2160587"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B0396398-11D6-E94A-BD58-5F0B6949EB27}" type="slidenum">
              <a:rPr lang="en-US" smtClean="0"/>
              <a:t>‹#›</a:t>
            </a:fld>
            <a:endParaRPr lang="en-US"/>
          </a:p>
        </p:txBody>
      </p:sp>
      <p:sp>
        <p:nvSpPr>
          <p:cNvPr id="7" name="Rectangle 6">
            <a:extLst>
              <a:ext uri="{FF2B5EF4-FFF2-40B4-BE49-F238E27FC236}">
                <a16:creationId xmlns:a16="http://schemas.microsoft.com/office/drawing/2014/main" id="{90572646-3B00-8C49-9AC7-0CD2C59A192F}"/>
              </a:ext>
            </a:extLst>
          </p:cNvPr>
          <p:cNvSpPr/>
          <p:nvPr userDrawn="1"/>
        </p:nvSpPr>
        <p:spPr>
          <a:xfrm>
            <a:off x="2" y="-9027"/>
            <a:ext cx="9601198" cy="12810627"/>
          </a:xfrm>
          <a:prstGeom prst="rect">
            <a:avLst/>
          </a:prstGeom>
          <a:solidFill>
            <a:srgbClr val="E6CDFF"/>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1FADD114-9CB7-9E4B-B939-42F6ECAFA73F}"/>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196877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YELLOW ">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1550B-D4A8-0D4D-AD1A-5D7DBFE3BF63}"/>
              </a:ext>
            </a:extLst>
          </p:cNvPr>
          <p:cNvSpPr>
            <a:spLocks noGrp="1"/>
          </p:cNvSpPr>
          <p:nvPr>
            <p:ph type="title"/>
          </p:nvPr>
        </p:nvSpPr>
        <p:spPr>
          <a:xfrm>
            <a:off x="479425" y="512763"/>
            <a:ext cx="8642350" cy="213360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D08CABC-4A51-674E-8F91-85261E8F8700}"/>
              </a:ext>
            </a:extLst>
          </p:cNvPr>
          <p:cNvSpPr>
            <a:spLocks noGrp="1"/>
          </p:cNvSpPr>
          <p:nvPr>
            <p:ph idx="1"/>
          </p:nvPr>
        </p:nvSpPr>
        <p:spPr>
          <a:xfrm>
            <a:off x="479425" y="2987675"/>
            <a:ext cx="8642350" cy="844708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A86338-BC4B-ED4E-B827-F3469304BE42}"/>
              </a:ext>
            </a:extLst>
          </p:cNvPr>
          <p:cNvSpPr>
            <a:spLocks noGrp="1"/>
          </p:cNvSpPr>
          <p:nvPr>
            <p:ph type="dt" sz="half" idx="2"/>
          </p:nvPr>
        </p:nvSpPr>
        <p:spPr>
          <a:xfrm>
            <a:off x="479425" y="11864975"/>
            <a:ext cx="2241550"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EB71A2AB-12BE-FE4D-8932-D89A478D497B}" type="datetimeFigureOut">
              <a:rPr lang="en-US" smtClean="0"/>
              <a:t>12/16/2021</a:t>
            </a:fld>
            <a:endParaRPr lang="en-GB"/>
          </a:p>
        </p:txBody>
      </p:sp>
      <p:sp>
        <p:nvSpPr>
          <p:cNvPr id="5" name="Footer Placeholder 4">
            <a:extLst>
              <a:ext uri="{FF2B5EF4-FFF2-40B4-BE49-F238E27FC236}">
                <a16:creationId xmlns:a16="http://schemas.microsoft.com/office/drawing/2014/main" id="{AF9E2F1C-2D15-CB4D-8F07-7AB8EFC907F6}"/>
              </a:ext>
            </a:extLst>
          </p:cNvPr>
          <p:cNvSpPr>
            <a:spLocks noGrp="1"/>
          </p:cNvSpPr>
          <p:nvPr>
            <p:ph type="ftr" sz="quarter" idx="3"/>
          </p:nvPr>
        </p:nvSpPr>
        <p:spPr>
          <a:xfrm>
            <a:off x="3279775" y="11864975"/>
            <a:ext cx="3041650"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0792D0-6F41-8944-93C8-C109093AB6C5}"/>
              </a:ext>
            </a:extLst>
          </p:cNvPr>
          <p:cNvSpPr>
            <a:spLocks noGrp="1"/>
          </p:cNvSpPr>
          <p:nvPr>
            <p:ph type="sldNum" sz="quarter" idx="4"/>
          </p:nvPr>
        </p:nvSpPr>
        <p:spPr>
          <a:xfrm>
            <a:off x="6880225" y="11864975"/>
            <a:ext cx="2241550"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69B076B8-37DA-7B4E-ACAD-6B0A4C63A612}" type="slidenum">
              <a:rPr lang="en-GB" smtClean="0"/>
              <a:t>‹#›</a:t>
            </a:fld>
            <a:endParaRPr lang="en-GB"/>
          </a:p>
        </p:txBody>
      </p:sp>
      <p:sp>
        <p:nvSpPr>
          <p:cNvPr id="7" name="Rectangle 6">
            <a:extLst>
              <a:ext uri="{FF2B5EF4-FFF2-40B4-BE49-F238E27FC236}">
                <a16:creationId xmlns:a16="http://schemas.microsoft.com/office/drawing/2014/main" id="{1B6210DA-A5C2-C948-AEF1-F0CBA32819FB}"/>
              </a:ext>
            </a:extLst>
          </p:cNvPr>
          <p:cNvSpPr/>
          <p:nvPr userDrawn="1"/>
        </p:nvSpPr>
        <p:spPr>
          <a:xfrm>
            <a:off x="2" y="-9027"/>
            <a:ext cx="9601198" cy="12810627"/>
          </a:xfrm>
          <a:prstGeom prst="rect">
            <a:avLst/>
          </a:prstGeom>
          <a:solidFill>
            <a:srgbClr val="FFF200"/>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E5AA8F20-CA7A-9B4F-B9FB-D08240D4CA70}"/>
              </a:ext>
            </a:extLst>
          </p:cNvPr>
          <p:cNvSpPr/>
          <p:nvPr userDrawn="1"/>
        </p:nvSpPr>
        <p:spPr>
          <a:xfrm>
            <a:off x="1283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3439419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urriculum Green">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1550B-D4A8-0D4D-AD1A-5D7DBFE3BF63}"/>
              </a:ext>
            </a:extLst>
          </p:cNvPr>
          <p:cNvSpPr>
            <a:spLocks noGrp="1"/>
          </p:cNvSpPr>
          <p:nvPr>
            <p:ph type="title"/>
          </p:nvPr>
        </p:nvSpPr>
        <p:spPr>
          <a:xfrm>
            <a:off x="454025" y="512763"/>
            <a:ext cx="8642350" cy="213360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D08CABC-4A51-674E-8F91-85261E8F8700}"/>
              </a:ext>
            </a:extLst>
          </p:cNvPr>
          <p:cNvSpPr>
            <a:spLocks noGrp="1"/>
          </p:cNvSpPr>
          <p:nvPr>
            <p:ph idx="1"/>
          </p:nvPr>
        </p:nvSpPr>
        <p:spPr>
          <a:xfrm>
            <a:off x="454025" y="2987675"/>
            <a:ext cx="8642350" cy="844708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A86338-BC4B-ED4E-B827-F3469304BE42}"/>
              </a:ext>
            </a:extLst>
          </p:cNvPr>
          <p:cNvSpPr>
            <a:spLocks noGrp="1"/>
          </p:cNvSpPr>
          <p:nvPr>
            <p:ph type="dt" sz="half" idx="2"/>
          </p:nvPr>
        </p:nvSpPr>
        <p:spPr>
          <a:xfrm>
            <a:off x="454025" y="11864975"/>
            <a:ext cx="2241550" cy="681038"/>
          </a:xfrm>
          <a:prstGeom prst="rect">
            <a:avLst/>
          </a:prstGeom>
        </p:spPr>
        <p:txBody>
          <a:bodyPr vert="horz" lIns="91440" tIns="45720" rIns="91440" bIns="45720" rtlCol="0" anchor="ctr"/>
          <a:lstStyle>
            <a:lvl1pPr algn="l">
              <a:defRPr sz="1200">
                <a:solidFill>
                  <a:schemeClr val="tx1">
                    <a:tint val="75000"/>
                  </a:schemeClr>
                </a:solidFill>
              </a:defRPr>
            </a:lvl1pPr>
          </a:lstStyle>
          <a:p>
            <a:fld id="{EB71A2AB-12BE-FE4D-8932-D89A478D497B}" type="datetimeFigureOut">
              <a:rPr lang="en-US" smtClean="0"/>
              <a:t>12/16/2021</a:t>
            </a:fld>
            <a:endParaRPr lang="en-GB"/>
          </a:p>
        </p:txBody>
      </p:sp>
      <p:sp>
        <p:nvSpPr>
          <p:cNvPr id="5" name="Footer Placeholder 4">
            <a:extLst>
              <a:ext uri="{FF2B5EF4-FFF2-40B4-BE49-F238E27FC236}">
                <a16:creationId xmlns:a16="http://schemas.microsoft.com/office/drawing/2014/main" id="{AF9E2F1C-2D15-CB4D-8F07-7AB8EFC907F6}"/>
              </a:ext>
            </a:extLst>
          </p:cNvPr>
          <p:cNvSpPr>
            <a:spLocks noGrp="1"/>
          </p:cNvSpPr>
          <p:nvPr>
            <p:ph type="ftr" sz="quarter" idx="3"/>
          </p:nvPr>
        </p:nvSpPr>
        <p:spPr>
          <a:xfrm>
            <a:off x="3254375" y="11864975"/>
            <a:ext cx="3041650" cy="6810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0792D0-6F41-8944-93C8-C109093AB6C5}"/>
              </a:ext>
            </a:extLst>
          </p:cNvPr>
          <p:cNvSpPr>
            <a:spLocks noGrp="1"/>
          </p:cNvSpPr>
          <p:nvPr>
            <p:ph type="sldNum" sz="quarter" idx="4"/>
          </p:nvPr>
        </p:nvSpPr>
        <p:spPr>
          <a:xfrm>
            <a:off x="6854825" y="11864975"/>
            <a:ext cx="2241550" cy="681038"/>
          </a:xfrm>
          <a:prstGeom prst="rect">
            <a:avLst/>
          </a:prstGeom>
        </p:spPr>
        <p:txBody>
          <a:bodyPr vert="horz" lIns="91440" tIns="45720" rIns="91440" bIns="45720" rtlCol="0" anchor="ctr"/>
          <a:lstStyle>
            <a:lvl1pPr algn="r">
              <a:defRPr sz="1200">
                <a:solidFill>
                  <a:schemeClr val="tx1">
                    <a:tint val="75000"/>
                  </a:schemeClr>
                </a:solidFill>
              </a:defRPr>
            </a:lvl1pPr>
          </a:lstStyle>
          <a:p>
            <a:fld id="{69B076B8-37DA-7B4E-ACAD-6B0A4C63A612}" type="slidenum">
              <a:rPr lang="en-GB" smtClean="0"/>
              <a:t>‹#›</a:t>
            </a:fld>
            <a:endParaRPr lang="en-GB"/>
          </a:p>
        </p:txBody>
      </p:sp>
      <p:sp>
        <p:nvSpPr>
          <p:cNvPr id="7" name="Rectangle 6">
            <a:extLst>
              <a:ext uri="{FF2B5EF4-FFF2-40B4-BE49-F238E27FC236}">
                <a16:creationId xmlns:a16="http://schemas.microsoft.com/office/drawing/2014/main" id="{1B6210DA-A5C2-C948-AEF1-F0CBA32819FB}"/>
              </a:ext>
            </a:extLst>
          </p:cNvPr>
          <p:cNvSpPr/>
          <p:nvPr userDrawn="1"/>
        </p:nvSpPr>
        <p:spPr>
          <a:xfrm>
            <a:off x="-25398" y="-9027"/>
            <a:ext cx="9601198" cy="12810627"/>
          </a:xfrm>
          <a:prstGeom prst="rect">
            <a:avLst/>
          </a:prstGeom>
          <a:solidFill>
            <a:srgbClr val="BBE4B3"/>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8" name="Rectangle 7">
            <a:extLst>
              <a:ext uri="{FF2B5EF4-FFF2-40B4-BE49-F238E27FC236}">
                <a16:creationId xmlns:a16="http://schemas.microsoft.com/office/drawing/2014/main" id="{E5AA8F20-CA7A-9B4F-B9FB-D08240D4CA70}"/>
              </a:ext>
            </a:extLst>
          </p:cNvPr>
          <p:cNvSpPr/>
          <p:nvPr userDrawn="1"/>
        </p:nvSpPr>
        <p:spPr>
          <a:xfrm>
            <a:off x="102964" y="1170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
        <p:nvSpPr>
          <p:cNvPr id="9" name="Title Placeholder 1">
            <a:extLst>
              <a:ext uri="{FF2B5EF4-FFF2-40B4-BE49-F238E27FC236}">
                <a16:creationId xmlns:a16="http://schemas.microsoft.com/office/drawing/2014/main" id="{737C2411-DA3F-B945-81D4-37586E4C0E97}"/>
              </a:ext>
            </a:extLst>
          </p:cNvPr>
          <p:cNvSpPr txBox="1">
            <a:spLocks/>
          </p:cNvSpPr>
          <p:nvPr userDrawn="1"/>
        </p:nvSpPr>
        <p:spPr>
          <a:xfrm>
            <a:off x="479425" y="538163"/>
            <a:ext cx="8642350" cy="2133600"/>
          </a:xfrm>
          <a:prstGeom prst="rect">
            <a:avLst/>
          </a:prstGeom>
        </p:spPr>
        <p:txBody>
          <a:bodyPr vert="horz" lIns="91440" tIns="45720" rIns="91440" bIns="45720" rtlCol="0" anchor="ctr">
            <a:normAutofit/>
          </a:bodyPr>
          <a:lstStyle>
            <a:lvl1pPr algn="ctr" defTabSz="639965" rtl="0" eaLnBrk="1" latinLnBrk="0" hangingPunct="1">
              <a:spcBef>
                <a:spcPct val="0"/>
              </a:spcBef>
              <a:buNone/>
              <a:defRPr sz="6100" kern="1200">
                <a:solidFill>
                  <a:schemeClr val="tx1"/>
                </a:solidFill>
                <a:latin typeface="+mj-lt"/>
                <a:ea typeface="+mj-ea"/>
                <a:cs typeface="+mj-cs"/>
              </a:defRPr>
            </a:lvl1pPr>
          </a:lstStyle>
          <a:p>
            <a:r>
              <a:rPr lang="en-GB"/>
              <a:t>Click to edit Master title style</a:t>
            </a:r>
          </a:p>
        </p:txBody>
      </p:sp>
      <p:sp>
        <p:nvSpPr>
          <p:cNvPr id="10" name="Text Placeholder 2">
            <a:extLst>
              <a:ext uri="{FF2B5EF4-FFF2-40B4-BE49-F238E27FC236}">
                <a16:creationId xmlns:a16="http://schemas.microsoft.com/office/drawing/2014/main" id="{03BFE6BA-B541-2940-B973-FBBD9D60CF7B}"/>
              </a:ext>
            </a:extLst>
          </p:cNvPr>
          <p:cNvSpPr>
            <a:spLocks noGrp="1"/>
          </p:cNvSpPr>
          <p:nvPr>
            <p:ph idx="10"/>
          </p:nvPr>
        </p:nvSpPr>
        <p:spPr>
          <a:xfrm>
            <a:off x="479425" y="3013075"/>
            <a:ext cx="8642350" cy="844708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Date Placeholder 3">
            <a:extLst>
              <a:ext uri="{FF2B5EF4-FFF2-40B4-BE49-F238E27FC236}">
                <a16:creationId xmlns:a16="http://schemas.microsoft.com/office/drawing/2014/main" id="{11CEA621-C79D-CE45-A76A-49E3CCB849B2}"/>
              </a:ext>
            </a:extLst>
          </p:cNvPr>
          <p:cNvSpPr txBox="1">
            <a:spLocks/>
          </p:cNvSpPr>
          <p:nvPr userDrawn="1"/>
        </p:nvSpPr>
        <p:spPr>
          <a:xfrm>
            <a:off x="479425" y="11890375"/>
            <a:ext cx="2241550" cy="681038"/>
          </a:xfrm>
          <a:prstGeom prst="rect">
            <a:avLst/>
          </a:prstGeom>
        </p:spPr>
        <p:txBody>
          <a:bodyPr vert="horz" lIns="91440" tIns="45720" rIns="91440" bIns="45720" rtlCol="0" anchor="ctr"/>
          <a:lstStyle>
            <a:defPPr>
              <a:defRPr lang="en-US"/>
            </a:defPPr>
            <a:lvl1pPr marL="0" algn="l" defTabSz="639965" rtl="0" eaLnBrk="1" latinLnBrk="0" hangingPunct="1">
              <a:defRPr sz="1200" kern="1200">
                <a:solidFill>
                  <a:schemeClr val="tx1">
                    <a:tint val="75000"/>
                  </a:schemeClr>
                </a:solidFill>
                <a:latin typeface="+mn-lt"/>
                <a:ea typeface="+mn-ea"/>
                <a:cs typeface="+mn-cs"/>
              </a:defRPr>
            </a:lvl1pPr>
            <a:lvl2pPr marL="639965" algn="l" defTabSz="639965" rtl="0" eaLnBrk="1" latinLnBrk="0" hangingPunct="1">
              <a:defRPr sz="2500" kern="1200">
                <a:solidFill>
                  <a:schemeClr val="tx1"/>
                </a:solidFill>
                <a:latin typeface="+mn-lt"/>
                <a:ea typeface="+mn-ea"/>
                <a:cs typeface="+mn-cs"/>
              </a:defRPr>
            </a:lvl2pPr>
            <a:lvl3pPr marL="1279930" algn="l" defTabSz="639965" rtl="0" eaLnBrk="1" latinLnBrk="0" hangingPunct="1">
              <a:defRPr sz="2500" kern="1200">
                <a:solidFill>
                  <a:schemeClr val="tx1"/>
                </a:solidFill>
                <a:latin typeface="+mn-lt"/>
                <a:ea typeface="+mn-ea"/>
                <a:cs typeface="+mn-cs"/>
              </a:defRPr>
            </a:lvl3pPr>
            <a:lvl4pPr marL="1919894" algn="l" defTabSz="639965" rtl="0" eaLnBrk="1" latinLnBrk="0" hangingPunct="1">
              <a:defRPr sz="2500" kern="1200">
                <a:solidFill>
                  <a:schemeClr val="tx1"/>
                </a:solidFill>
                <a:latin typeface="+mn-lt"/>
                <a:ea typeface="+mn-ea"/>
                <a:cs typeface="+mn-cs"/>
              </a:defRPr>
            </a:lvl4pPr>
            <a:lvl5pPr marL="2559858" algn="l" defTabSz="639965" rtl="0" eaLnBrk="1" latinLnBrk="0" hangingPunct="1">
              <a:defRPr sz="2500" kern="1200">
                <a:solidFill>
                  <a:schemeClr val="tx1"/>
                </a:solidFill>
                <a:latin typeface="+mn-lt"/>
                <a:ea typeface="+mn-ea"/>
                <a:cs typeface="+mn-cs"/>
              </a:defRPr>
            </a:lvl5pPr>
            <a:lvl6pPr marL="3199822" algn="l" defTabSz="639965" rtl="0" eaLnBrk="1" latinLnBrk="0" hangingPunct="1">
              <a:defRPr sz="2500" kern="1200">
                <a:solidFill>
                  <a:schemeClr val="tx1"/>
                </a:solidFill>
                <a:latin typeface="+mn-lt"/>
                <a:ea typeface="+mn-ea"/>
                <a:cs typeface="+mn-cs"/>
              </a:defRPr>
            </a:lvl6pPr>
            <a:lvl7pPr marL="3839787" algn="l" defTabSz="639965" rtl="0" eaLnBrk="1" latinLnBrk="0" hangingPunct="1">
              <a:defRPr sz="2500" kern="1200">
                <a:solidFill>
                  <a:schemeClr val="tx1"/>
                </a:solidFill>
                <a:latin typeface="+mn-lt"/>
                <a:ea typeface="+mn-ea"/>
                <a:cs typeface="+mn-cs"/>
              </a:defRPr>
            </a:lvl7pPr>
            <a:lvl8pPr marL="4479752" algn="l" defTabSz="639965" rtl="0" eaLnBrk="1" latinLnBrk="0" hangingPunct="1">
              <a:defRPr sz="2500" kern="1200">
                <a:solidFill>
                  <a:schemeClr val="tx1"/>
                </a:solidFill>
                <a:latin typeface="+mn-lt"/>
                <a:ea typeface="+mn-ea"/>
                <a:cs typeface="+mn-cs"/>
              </a:defRPr>
            </a:lvl8pPr>
            <a:lvl9pPr marL="5119717" algn="l" defTabSz="639965" rtl="0" eaLnBrk="1" latinLnBrk="0" hangingPunct="1">
              <a:defRPr sz="2500" kern="1200">
                <a:solidFill>
                  <a:schemeClr val="tx1"/>
                </a:solidFill>
                <a:latin typeface="+mn-lt"/>
                <a:ea typeface="+mn-ea"/>
                <a:cs typeface="+mn-cs"/>
              </a:defRPr>
            </a:lvl9pPr>
          </a:lstStyle>
          <a:p>
            <a:fld id="{EB71A2AB-12BE-FE4D-8932-D89A478D497B}" type="datetimeFigureOut">
              <a:rPr lang="en-US" smtClean="0"/>
              <a:pPr/>
              <a:t>12/16/2021</a:t>
            </a:fld>
            <a:endParaRPr lang="en-GB"/>
          </a:p>
        </p:txBody>
      </p:sp>
      <p:sp>
        <p:nvSpPr>
          <p:cNvPr id="12" name="Slide Number Placeholder 5">
            <a:extLst>
              <a:ext uri="{FF2B5EF4-FFF2-40B4-BE49-F238E27FC236}">
                <a16:creationId xmlns:a16="http://schemas.microsoft.com/office/drawing/2014/main" id="{801F1826-343B-1149-AC56-00DF3A8C50CE}"/>
              </a:ext>
            </a:extLst>
          </p:cNvPr>
          <p:cNvSpPr txBox="1">
            <a:spLocks/>
          </p:cNvSpPr>
          <p:nvPr userDrawn="1"/>
        </p:nvSpPr>
        <p:spPr>
          <a:xfrm>
            <a:off x="6880225" y="11890375"/>
            <a:ext cx="2241550" cy="681038"/>
          </a:xfrm>
          <a:prstGeom prst="rect">
            <a:avLst/>
          </a:prstGeom>
        </p:spPr>
        <p:txBody>
          <a:bodyPr vert="horz" lIns="91440" tIns="45720" rIns="91440" bIns="45720" rtlCol="0" anchor="ctr"/>
          <a:lstStyle>
            <a:defPPr>
              <a:defRPr lang="en-US"/>
            </a:defPPr>
            <a:lvl1pPr marL="0" algn="r" defTabSz="639965" rtl="0" eaLnBrk="1" latinLnBrk="0" hangingPunct="1">
              <a:defRPr sz="1200" kern="1200">
                <a:solidFill>
                  <a:schemeClr val="tx1">
                    <a:tint val="75000"/>
                  </a:schemeClr>
                </a:solidFill>
                <a:latin typeface="+mn-lt"/>
                <a:ea typeface="+mn-ea"/>
                <a:cs typeface="+mn-cs"/>
              </a:defRPr>
            </a:lvl1pPr>
            <a:lvl2pPr marL="639965" algn="l" defTabSz="639965" rtl="0" eaLnBrk="1" latinLnBrk="0" hangingPunct="1">
              <a:defRPr sz="2500" kern="1200">
                <a:solidFill>
                  <a:schemeClr val="tx1"/>
                </a:solidFill>
                <a:latin typeface="+mn-lt"/>
                <a:ea typeface="+mn-ea"/>
                <a:cs typeface="+mn-cs"/>
              </a:defRPr>
            </a:lvl2pPr>
            <a:lvl3pPr marL="1279930" algn="l" defTabSz="639965" rtl="0" eaLnBrk="1" latinLnBrk="0" hangingPunct="1">
              <a:defRPr sz="2500" kern="1200">
                <a:solidFill>
                  <a:schemeClr val="tx1"/>
                </a:solidFill>
                <a:latin typeface="+mn-lt"/>
                <a:ea typeface="+mn-ea"/>
                <a:cs typeface="+mn-cs"/>
              </a:defRPr>
            </a:lvl3pPr>
            <a:lvl4pPr marL="1919894" algn="l" defTabSz="639965" rtl="0" eaLnBrk="1" latinLnBrk="0" hangingPunct="1">
              <a:defRPr sz="2500" kern="1200">
                <a:solidFill>
                  <a:schemeClr val="tx1"/>
                </a:solidFill>
                <a:latin typeface="+mn-lt"/>
                <a:ea typeface="+mn-ea"/>
                <a:cs typeface="+mn-cs"/>
              </a:defRPr>
            </a:lvl4pPr>
            <a:lvl5pPr marL="2559858" algn="l" defTabSz="639965" rtl="0" eaLnBrk="1" latinLnBrk="0" hangingPunct="1">
              <a:defRPr sz="2500" kern="1200">
                <a:solidFill>
                  <a:schemeClr val="tx1"/>
                </a:solidFill>
                <a:latin typeface="+mn-lt"/>
                <a:ea typeface="+mn-ea"/>
                <a:cs typeface="+mn-cs"/>
              </a:defRPr>
            </a:lvl5pPr>
            <a:lvl6pPr marL="3199822" algn="l" defTabSz="639965" rtl="0" eaLnBrk="1" latinLnBrk="0" hangingPunct="1">
              <a:defRPr sz="2500" kern="1200">
                <a:solidFill>
                  <a:schemeClr val="tx1"/>
                </a:solidFill>
                <a:latin typeface="+mn-lt"/>
                <a:ea typeface="+mn-ea"/>
                <a:cs typeface="+mn-cs"/>
              </a:defRPr>
            </a:lvl6pPr>
            <a:lvl7pPr marL="3839787" algn="l" defTabSz="639965" rtl="0" eaLnBrk="1" latinLnBrk="0" hangingPunct="1">
              <a:defRPr sz="2500" kern="1200">
                <a:solidFill>
                  <a:schemeClr val="tx1"/>
                </a:solidFill>
                <a:latin typeface="+mn-lt"/>
                <a:ea typeface="+mn-ea"/>
                <a:cs typeface="+mn-cs"/>
              </a:defRPr>
            </a:lvl7pPr>
            <a:lvl8pPr marL="4479752" algn="l" defTabSz="639965" rtl="0" eaLnBrk="1" latinLnBrk="0" hangingPunct="1">
              <a:defRPr sz="2500" kern="1200">
                <a:solidFill>
                  <a:schemeClr val="tx1"/>
                </a:solidFill>
                <a:latin typeface="+mn-lt"/>
                <a:ea typeface="+mn-ea"/>
                <a:cs typeface="+mn-cs"/>
              </a:defRPr>
            </a:lvl8pPr>
            <a:lvl9pPr marL="5119717" algn="l" defTabSz="639965" rtl="0" eaLnBrk="1" latinLnBrk="0" hangingPunct="1">
              <a:defRPr sz="2500" kern="1200">
                <a:solidFill>
                  <a:schemeClr val="tx1"/>
                </a:solidFill>
                <a:latin typeface="+mn-lt"/>
                <a:ea typeface="+mn-ea"/>
                <a:cs typeface="+mn-cs"/>
              </a:defRPr>
            </a:lvl9pPr>
          </a:lstStyle>
          <a:p>
            <a:fld id="{69B076B8-37DA-7B4E-ACAD-6B0A4C63A612}" type="slidenum">
              <a:rPr lang="en-GB" smtClean="0"/>
              <a:pPr/>
              <a:t>‹#›</a:t>
            </a:fld>
            <a:endParaRPr lang="en-GB"/>
          </a:p>
        </p:txBody>
      </p:sp>
      <p:sp>
        <p:nvSpPr>
          <p:cNvPr id="13" name="Rectangle 12">
            <a:extLst>
              <a:ext uri="{FF2B5EF4-FFF2-40B4-BE49-F238E27FC236}">
                <a16:creationId xmlns:a16="http://schemas.microsoft.com/office/drawing/2014/main" id="{FC0E9B8F-A861-354F-B460-3DEC0C7EE79C}"/>
              </a:ext>
            </a:extLst>
          </p:cNvPr>
          <p:cNvSpPr/>
          <p:nvPr userDrawn="1"/>
        </p:nvSpPr>
        <p:spPr>
          <a:xfrm>
            <a:off x="2" y="16373"/>
            <a:ext cx="9601198" cy="12810627"/>
          </a:xfrm>
          <a:prstGeom prst="rect">
            <a:avLst/>
          </a:prstGeom>
          <a:solidFill>
            <a:srgbClr val="FFF200"/>
          </a:solidFill>
          <a:ln w="28575">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lang="en-GB"/>
          </a:p>
        </p:txBody>
      </p:sp>
      <p:sp>
        <p:nvSpPr>
          <p:cNvPr id="14" name="Rectangle 13">
            <a:extLst>
              <a:ext uri="{FF2B5EF4-FFF2-40B4-BE49-F238E27FC236}">
                <a16:creationId xmlns:a16="http://schemas.microsoft.com/office/drawing/2014/main" id="{D456897D-7DF8-0B42-AF0F-B49B5CD1B8F1}"/>
              </a:ext>
            </a:extLst>
          </p:cNvPr>
          <p:cNvSpPr/>
          <p:nvPr userDrawn="1"/>
        </p:nvSpPr>
        <p:spPr>
          <a:xfrm>
            <a:off x="128364" y="142497"/>
            <a:ext cx="9348948" cy="12543856"/>
          </a:xfrm>
          <a:prstGeom prst="rect">
            <a:avLst/>
          </a:prstGeom>
          <a:solidFill>
            <a:srgbClr val="FFFFFF"/>
          </a:solidFill>
          <a:ln w="28575" cap="rnd">
            <a:solidFill>
              <a:schemeClr val="tx2">
                <a:lumMod val="75000"/>
              </a:schemeClr>
            </a:solidFill>
            <a:round/>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lIns="91423" tIns="45712" rIns="91423" bIns="45712" rtlCol="0" anchor="ctr"/>
          <a:lstStyle/>
          <a:p>
            <a:pPr algn="ctr"/>
            <a:endParaRPr lang="en-GB"/>
          </a:p>
        </p:txBody>
      </p:sp>
    </p:spTree>
    <p:extLst>
      <p:ext uri="{BB962C8B-B14F-4D97-AF65-F5344CB8AC3E}">
        <p14:creationId xmlns:p14="http://schemas.microsoft.com/office/powerpoint/2010/main" val="122290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13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25924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715" r:id="rId4"/>
    <p:sldLayoutId id="2147483717" r:id="rId5"/>
    <p:sldLayoutId id="2147483716" r:id="rId6"/>
    <p:sldLayoutId id="2147483718" r:id="rId7"/>
    <p:sldLayoutId id="2147483719" r:id="rId8"/>
  </p:sldLayoutIdLst>
  <p:txStyles>
    <p:titleStyle>
      <a:lvl1pPr algn="ctr" defTabSz="639965" rtl="0" eaLnBrk="1" latinLnBrk="0" hangingPunct="1">
        <a:spcBef>
          <a:spcPct val="0"/>
        </a:spcBef>
        <a:buNone/>
        <a:defRPr sz="6100" kern="1200">
          <a:solidFill>
            <a:schemeClr val="tx1"/>
          </a:solidFill>
          <a:latin typeface="+mj-lt"/>
          <a:ea typeface="+mj-ea"/>
          <a:cs typeface="+mj-cs"/>
        </a:defRPr>
      </a:lvl1pPr>
    </p:titleStyle>
    <p:bodyStyle>
      <a:lvl1pPr marL="479974" indent="-479974" algn="l" defTabSz="639965" rtl="0" eaLnBrk="1" latinLnBrk="0" hangingPunct="1">
        <a:spcBef>
          <a:spcPct val="20000"/>
        </a:spcBef>
        <a:buFont typeface="Arial"/>
        <a:buChar char="•"/>
        <a:defRPr sz="4500" kern="1200">
          <a:solidFill>
            <a:schemeClr val="tx1"/>
          </a:solidFill>
          <a:latin typeface="+mn-lt"/>
          <a:ea typeface="+mn-ea"/>
          <a:cs typeface="+mn-cs"/>
        </a:defRPr>
      </a:lvl1pPr>
      <a:lvl2pPr marL="1039942" indent="-399977" algn="l" defTabSz="639965" rtl="0" eaLnBrk="1" latinLnBrk="0" hangingPunct="1">
        <a:spcBef>
          <a:spcPct val="20000"/>
        </a:spcBef>
        <a:buFont typeface="Arial"/>
        <a:buChar char="–"/>
        <a:defRPr sz="3900" kern="1200">
          <a:solidFill>
            <a:schemeClr val="tx1"/>
          </a:solidFill>
          <a:latin typeface="+mn-lt"/>
          <a:ea typeface="+mn-ea"/>
          <a:cs typeface="+mn-cs"/>
        </a:defRPr>
      </a:lvl2pPr>
      <a:lvl3pPr marL="1599912" indent="-319982" algn="l" defTabSz="639965" rtl="0" eaLnBrk="1" latinLnBrk="0" hangingPunct="1">
        <a:spcBef>
          <a:spcPct val="20000"/>
        </a:spcBef>
        <a:buFont typeface="Arial"/>
        <a:buChar char="•"/>
        <a:defRPr sz="3300" kern="1200">
          <a:solidFill>
            <a:schemeClr val="tx1"/>
          </a:solidFill>
          <a:latin typeface="+mn-lt"/>
          <a:ea typeface="+mn-ea"/>
          <a:cs typeface="+mn-cs"/>
        </a:defRPr>
      </a:lvl3pPr>
      <a:lvl4pPr marL="2239875" indent="-319982" algn="l" defTabSz="639965" rtl="0" eaLnBrk="1" latinLnBrk="0" hangingPunct="1">
        <a:spcBef>
          <a:spcPct val="20000"/>
        </a:spcBef>
        <a:buFont typeface="Arial"/>
        <a:buChar char="–"/>
        <a:defRPr sz="2800" kern="1200">
          <a:solidFill>
            <a:schemeClr val="tx1"/>
          </a:solidFill>
          <a:latin typeface="+mn-lt"/>
          <a:ea typeface="+mn-ea"/>
          <a:cs typeface="+mn-cs"/>
        </a:defRPr>
      </a:lvl4pPr>
      <a:lvl5pPr marL="2879840" indent="-319982" algn="l" defTabSz="639965" rtl="0" eaLnBrk="1" latinLnBrk="0" hangingPunct="1">
        <a:spcBef>
          <a:spcPct val="20000"/>
        </a:spcBef>
        <a:buFont typeface="Arial"/>
        <a:buChar char="»"/>
        <a:defRPr sz="2800" kern="1200">
          <a:solidFill>
            <a:schemeClr val="tx1"/>
          </a:solidFill>
          <a:latin typeface="+mn-lt"/>
          <a:ea typeface="+mn-ea"/>
          <a:cs typeface="+mn-cs"/>
        </a:defRPr>
      </a:lvl5pPr>
      <a:lvl6pPr marL="3519805" indent="-319982" algn="l" defTabSz="639965" rtl="0" eaLnBrk="1" latinLnBrk="0" hangingPunct="1">
        <a:spcBef>
          <a:spcPct val="20000"/>
        </a:spcBef>
        <a:buFont typeface="Arial"/>
        <a:buChar char="•"/>
        <a:defRPr sz="2800" kern="1200">
          <a:solidFill>
            <a:schemeClr val="tx1"/>
          </a:solidFill>
          <a:latin typeface="+mn-lt"/>
          <a:ea typeface="+mn-ea"/>
          <a:cs typeface="+mn-cs"/>
        </a:defRPr>
      </a:lvl6pPr>
      <a:lvl7pPr marL="4159770" indent="-319982" algn="l" defTabSz="639965" rtl="0" eaLnBrk="1" latinLnBrk="0" hangingPunct="1">
        <a:spcBef>
          <a:spcPct val="20000"/>
        </a:spcBef>
        <a:buFont typeface="Arial"/>
        <a:buChar char="•"/>
        <a:defRPr sz="2800" kern="1200">
          <a:solidFill>
            <a:schemeClr val="tx1"/>
          </a:solidFill>
          <a:latin typeface="+mn-lt"/>
          <a:ea typeface="+mn-ea"/>
          <a:cs typeface="+mn-cs"/>
        </a:defRPr>
      </a:lvl7pPr>
      <a:lvl8pPr marL="4799734" indent="-319982" algn="l" defTabSz="639965" rtl="0" eaLnBrk="1" latinLnBrk="0" hangingPunct="1">
        <a:spcBef>
          <a:spcPct val="20000"/>
        </a:spcBef>
        <a:buFont typeface="Arial"/>
        <a:buChar char="•"/>
        <a:defRPr sz="2800" kern="1200">
          <a:solidFill>
            <a:schemeClr val="tx1"/>
          </a:solidFill>
          <a:latin typeface="+mn-lt"/>
          <a:ea typeface="+mn-ea"/>
          <a:cs typeface="+mn-cs"/>
        </a:defRPr>
      </a:lvl8pPr>
      <a:lvl9pPr marL="5439699" indent="-319982" algn="l" defTabSz="639965"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39965" rtl="0" eaLnBrk="1" latinLnBrk="0" hangingPunct="1">
        <a:defRPr sz="2500" kern="1200">
          <a:solidFill>
            <a:schemeClr val="tx1"/>
          </a:solidFill>
          <a:latin typeface="+mn-lt"/>
          <a:ea typeface="+mn-ea"/>
          <a:cs typeface="+mn-cs"/>
        </a:defRPr>
      </a:lvl1pPr>
      <a:lvl2pPr marL="639965" algn="l" defTabSz="639965" rtl="0" eaLnBrk="1" latinLnBrk="0" hangingPunct="1">
        <a:defRPr sz="2500" kern="1200">
          <a:solidFill>
            <a:schemeClr val="tx1"/>
          </a:solidFill>
          <a:latin typeface="+mn-lt"/>
          <a:ea typeface="+mn-ea"/>
          <a:cs typeface="+mn-cs"/>
        </a:defRPr>
      </a:lvl2pPr>
      <a:lvl3pPr marL="1279930" algn="l" defTabSz="639965" rtl="0" eaLnBrk="1" latinLnBrk="0" hangingPunct="1">
        <a:defRPr sz="2500" kern="1200">
          <a:solidFill>
            <a:schemeClr val="tx1"/>
          </a:solidFill>
          <a:latin typeface="+mn-lt"/>
          <a:ea typeface="+mn-ea"/>
          <a:cs typeface="+mn-cs"/>
        </a:defRPr>
      </a:lvl3pPr>
      <a:lvl4pPr marL="1919894" algn="l" defTabSz="639965" rtl="0" eaLnBrk="1" latinLnBrk="0" hangingPunct="1">
        <a:defRPr sz="2500" kern="1200">
          <a:solidFill>
            <a:schemeClr val="tx1"/>
          </a:solidFill>
          <a:latin typeface="+mn-lt"/>
          <a:ea typeface="+mn-ea"/>
          <a:cs typeface="+mn-cs"/>
        </a:defRPr>
      </a:lvl4pPr>
      <a:lvl5pPr marL="2559858" algn="l" defTabSz="639965" rtl="0" eaLnBrk="1" latinLnBrk="0" hangingPunct="1">
        <a:defRPr sz="2500" kern="1200">
          <a:solidFill>
            <a:schemeClr val="tx1"/>
          </a:solidFill>
          <a:latin typeface="+mn-lt"/>
          <a:ea typeface="+mn-ea"/>
          <a:cs typeface="+mn-cs"/>
        </a:defRPr>
      </a:lvl5pPr>
      <a:lvl6pPr marL="3199822" algn="l" defTabSz="639965" rtl="0" eaLnBrk="1" latinLnBrk="0" hangingPunct="1">
        <a:defRPr sz="2500" kern="1200">
          <a:solidFill>
            <a:schemeClr val="tx1"/>
          </a:solidFill>
          <a:latin typeface="+mn-lt"/>
          <a:ea typeface="+mn-ea"/>
          <a:cs typeface="+mn-cs"/>
        </a:defRPr>
      </a:lvl6pPr>
      <a:lvl7pPr marL="3839787" algn="l" defTabSz="639965" rtl="0" eaLnBrk="1" latinLnBrk="0" hangingPunct="1">
        <a:defRPr sz="2500" kern="1200">
          <a:solidFill>
            <a:schemeClr val="tx1"/>
          </a:solidFill>
          <a:latin typeface="+mn-lt"/>
          <a:ea typeface="+mn-ea"/>
          <a:cs typeface="+mn-cs"/>
        </a:defRPr>
      </a:lvl7pPr>
      <a:lvl8pPr marL="4479752" algn="l" defTabSz="639965" rtl="0" eaLnBrk="1" latinLnBrk="0" hangingPunct="1">
        <a:defRPr sz="2500" kern="1200">
          <a:solidFill>
            <a:schemeClr val="tx1"/>
          </a:solidFill>
          <a:latin typeface="+mn-lt"/>
          <a:ea typeface="+mn-ea"/>
          <a:cs typeface="+mn-cs"/>
        </a:defRPr>
      </a:lvl8pPr>
      <a:lvl9pPr marL="5119717" algn="l" defTabSz="639965"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www.icanbea.org.uk/" TargetMode="External"/><Relationship Id="rId7" Type="http://schemas.openxmlformats.org/officeDocument/2006/relationships/image" Target="../media/image11.png"/><Relationship Id="rId2" Type="http://schemas.openxmlformats.org/officeDocument/2006/relationships/hyperlink" Target="https://www.careerpilot.org.uk/" TargetMode="Externa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helpyouchoose.org/content/" TargetMode="External"/><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FA501D-FB89-4F7B-A0A2-C2A7679ADD24}"/>
              </a:ext>
            </a:extLst>
          </p:cNvPr>
          <p:cNvSpPr txBox="1"/>
          <p:nvPr/>
        </p:nvSpPr>
        <p:spPr>
          <a:xfrm>
            <a:off x="2381221" y="350223"/>
            <a:ext cx="527348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dirty="0">
                <a:solidFill>
                  <a:srgbClr val="0070C0"/>
                </a:solidFill>
                <a:cs typeface="Segoe UI"/>
              </a:rPr>
              <a:t>PERSONAL DEVELOPMENT</a:t>
            </a:r>
            <a:r>
              <a:rPr lang="en-GB" sz="1400" b="1" dirty="0">
                <a:cs typeface="Segoe UI"/>
              </a:rPr>
              <a:t>| </a:t>
            </a:r>
            <a:r>
              <a:rPr lang="en-GB" sz="1400" b="1" dirty="0">
                <a:solidFill>
                  <a:srgbClr val="538135"/>
                </a:solidFill>
                <a:cs typeface="Segoe UI"/>
              </a:rPr>
              <a:t>YEAR 10 </a:t>
            </a:r>
            <a:r>
              <a:rPr lang="en-GB" sz="1400" b="1" dirty="0">
                <a:cs typeface="Segoe UI"/>
              </a:rPr>
              <a:t>|</a:t>
            </a:r>
            <a:r>
              <a:rPr lang="en-GB" sz="1400" b="1" dirty="0">
                <a:solidFill>
                  <a:srgbClr val="2F5496"/>
                </a:solidFill>
                <a:cs typeface="Segoe UI"/>
              </a:rPr>
              <a:t> </a:t>
            </a:r>
            <a:r>
              <a:rPr lang="en-GB" sz="1400" b="1" dirty="0">
                <a:solidFill>
                  <a:srgbClr val="FFC000"/>
                </a:solidFill>
                <a:cs typeface="Segoe UI"/>
              </a:rPr>
              <a:t>WORK EXPERIENCE</a:t>
            </a:r>
            <a:r>
              <a:rPr lang="en-US" sz="1200" dirty="0">
                <a:solidFill>
                  <a:srgbClr val="FFC000"/>
                </a:solidFill>
                <a:cs typeface="Calibri"/>
              </a:rPr>
              <a:t> </a:t>
            </a:r>
            <a:endParaRPr lang="en-US" sz="1200" dirty="0">
              <a:solidFill>
                <a:srgbClr val="FFC000"/>
              </a:solidFill>
            </a:endParaRPr>
          </a:p>
        </p:txBody>
      </p:sp>
      <p:pic>
        <p:nvPicPr>
          <p:cNvPr id="8" name="Picture 4" descr="Icon&#10;&#10;Description automatically generated">
            <a:extLst>
              <a:ext uri="{FF2B5EF4-FFF2-40B4-BE49-F238E27FC236}">
                <a16:creationId xmlns:a16="http://schemas.microsoft.com/office/drawing/2014/main" id="{EE627045-1A73-4986-8A1B-98E5E170E889}"/>
              </a:ext>
            </a:extLst>
          </p:cNvPr>
          <p:cNvPicPr>
            <a:picLocks noChangeAspect="1"/>
          </p:cNvPicPr>
          <p:nvPr/>
        </p:nvPicPr>
        <p:blipFill>
          <a:blip r:embed="rId2"/>
          <a:stretch>
            <a:fillRect/>
          </a:stretch>
        </p:blipFill>
        <p:spPr>
          <a:xfrm>
            <a:off x="8308309" y="243763"/>
            <a:ext cx="959997" cy="996859"/>
          </a:xfrm>
          <a:prstGeom prst="rect">
            <a:avLst/>
          </a:prstGeom>
        </p:spPr>
      </p:pic>
      <p:pic>
        <p:nvPicPr>
          <p:cNvPr id="6" name="Picture 6" descr="Graphical user interface, application&#10;&#10;Description automatically generated">
            <a:extLst>
              <a:ext uri="{FF2B5EF4-FFF2-40B4-BE49-F238E27FC236}">
                <a16:creationId xmlns:a16="http://schemas.microsoft.com/office/drawing/2014/main" id="{DA8EE066-AFD9-46C0-ACAF-8E56100F8401}"/>
              </a:ext>
            </a:extLst>
          </p:cNvPr>
          <p:cNvPicPr>
            <a:picLocks noChangeAspect="1"/>
          </p:cNvPicPr>
          <p:nvPr/>
        </p:nvPicPr>
        <p:blipFill>
          <a:blip r:embed="rId3"/>
          <a:stretch>
            <a:fillRect/>
          </a:stretch>
        </p:blipFill>
        <p:spPr>
          <a:xfrm>
            <a:off x="262522" y="4826854"/>
            <a:ext cx="9064601" cy="1437930"/>
          </a:xfrm>
          <a:prstGeom prst="rect">
            <a:avLst/>
          </a:prstGeom>
        </p:spPr>
      </p:pic>
      <p:sp>
        <p:nvSpPr>
          <p:cNvPr id="7" name="TextBox 6">
            <a:extLst>
              <a:ext uri="{FF2B5EF4-FFF2-40B4-BE49-F238E27FC236}">
                <a16:creationId xmlns:a16="http://schemas.microsoft.com/office/drawing/2014/main" id="{4E7357FE-1927-4588-8790-EC0972417959}"/>
              </a:ext>
            </a:extLst>
          </p:cNvPr>
          <p:cNvSpPr txBox="1"/>
          <p:nvPr/>
        </p:nvSpPr>
        <p:spPr>
          <a:xfrm>
            <a:off x="251708" y="1134747"/>
            <a:ext cx="9120892" cy="33855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4800" b="1">
                <a:solidFill>
                  <a:srgbClr val="4472C4"/>
                </a:solidFill>
                <a:latin typeface="Ink Free"/>
                <a:cs typeface="Segoe UI"/>
              </a:rPr>
              <a:t>Year 10</a:t>
            </a:r>
            <a:r>
              <a:rPr lang="en-US" sz="4800" dirty="0">
                <a:solidFill>
                  <a:srgbClr val="4472C4"/>
                </a:solidFill>
                <a:latin typeface="Ink Free"/>
              </a:rPr>
              <a:t> </a:t>
            </a:r>
          </a:p>
          <a:p>
            <a:pPr algn="ctr"/>
            <a:endParaRPr lang="en-US" sz="4800" dirty="0">
              <a:solidFill>
                <a:srgbClr val="4472C4"/>
              </a:solidFill>
              <a:latin typeface="Ink Free"/>
            </a:endParaRPr>
          </a:p>
          <a:p>
            <a:pPr algn="ctr"/>
            <a:r>
              <a:rPr lang="en-US" sz="3600" b="1" dirty="0">
                <a:solidFill>
                  <a:srgbClr val="70AD47"/>
                </a:solidFill>
                <a:latin typeface="Ink Free"/>
              </a:rPr>
              <a:t>Work Experience </a:t>
            </a:r>
          </a:p>
          <a:p>
            <a:pPr algn="ctr"/>
            <a:r>
              <a:rPr lang="en-US" sz="2800" i="1" dirty="0">
                <a:solidFill>
                  <a:srgbClr val="00B050"/>
                </a:solidFill>
                <a:ea typeface="+mn-lt"/>
                <a:cs typeface="+mn-lt"/>
              </a:rPr>
              <a:t>Monday 18th July – Friday 22nd July 2022</a:t>
            </a:r>
            <a:endParaRPr lang="en-US" sz="2800" i="1" dirty="0">
              <a:solidFill>
                <a:srgbClr val="00B050"/>
              </a:solidFill>
            </a:endParaRPr>
          </a:p>
          <a:p>
            <a:pPr algn="ctr"/>
            <a:endParaRPr lang="en-US" sz="2800" dirty="0">
              <a:solidFill>
                <a:srgbClr val="70AD47"/>
              </a:solidFill>
              <a:latin typeface="Ink Free"/>
              <a:cs typeface="Segoe UI"/>
            </a:endParaRPr>
          </a:p>
          <a:p>
            <a:pPr algn="ctr"/>
            <a:r>
              <a:rPr lang="en-GB" sz="2600" b="1" dirty="0">
                <a:cs typeface="Segoe UI"/>
              </a:rPr>
              <a:t>NAME_________________________________________ </a:t>
            </a:r>
            <a:r>
              <a:rPr lang="en-US" sz="2600" dirty="0">
                <a:cs typeface="Calibri"/>
              </a:rPr>
              <a:t> </a:t>
            </a:r>
          </a:p>
        </p:txBody>
      </p:sp>
      <p:graphicFrame>
        <p:nvGraphicFramePr>
          <p:cNvPr id="10" name="Table 9">
            <a:extLst>
              <a:ext uri="{FF2B5EF4-FFF2-40B4-BE49-F238E27FC236}">
                <a16:creationId xmlns:a16="http://schemas.microsoft.com/office/drawing/2014/main" id="{A9CC8746-9DED-48DA-A95B-DD8C8B1EDE53}"/>
              </a:ext>
            </a:extLst>
          </p:cNvPr>
          <p:cNvGraphicFramePr>
            <a:graphicFrameLocks noGrp="1"/>
          </p:cNvGraphicFramePr>
          <p:nvPr>
            <p:extLst>
              <p:ext uri="{D42A27DB-BD31-4B8C-83A1-F6EECF244321}">
                <p14:modId xmlns:p14="http://schemas.microsoft.com/office/powerpoint/2010/main" val="2804769130"/>
              </p:ext>
            </p:extLst>
          </p:nvPr>
        </p:nvGraphicFramePr>
        <p:xfrm>
          <a:off x="415936" y="6539445"/>
          <a:ext cx="8769909" cy="4011155"/>
        </p:xfrm>
        <a:graphic>
          <a:graphicData uri="http://schemas.openxmlformats.org/drawingml/2006/table">
            <a:tbl>
              <a:tblPr firstRow="1" bandRow="1">
                <a:tableStyleId>{5940675A-B579-460E-94D1-54222C63F5DA}</a:tableStyleId>
              </a:tblPr>
              <a:tblGrid>
                <a:gridCol w="2325200">
                  <a:extLst>
                    <a:ext uri="{9D8B030D-6E8A-4147-A177-3AD203B41FA5}">
                      <a16:colId xmlns:a16="http://schemas.microsoft.com/office/drawing/2014/main" val="2262477164"/>
                    </a:ext>
                  </a:extLst>
                </a:gridCol>
                <a:gridCol w="6444709">
                  <a:extLst>
                    <a:ext uri="{9D8B030D-6E8A-4147-A177-3AD203B41FA5}">
                      <a16:colId xmlns:a16="http://schemas.microsoft.com/office/drawing/2014/main" val="1974726953"/>
                    </a:ext>
                  </a:extLst>
                </a:gridCol>
              </a:tblGrid>
              <a:tr h="298056">
                <a:tc rowSpan="6">
                  <a:txBody>
                    <a:bodyPr/>
                    <a:lstStyle/>
                    <a:p>
                      <a:pPr algn="ctr" rtl="0" fontAlgn="base"/>
                      <a:r>
                        <a:rPr lang="en-GB" sz="2000" b="1" dirty="0">
                          <a:effectLst/>
                        </a:rPr>
                        <a:t>Knowledge </a:t>
                      </a:r>
                    </a:p>
                  </a:txBody>
                  <a:tcPr>
                    <a:solidFill>
                      <a:schemeClr val="accent3">
                        <a:lumMod val="40000"/>
                        <a:lumOff val="60000"/>
                      </a:schemeClr>
                    </a:solidFill>
                  </a:tcPr>
                </a:tc>
                <a:tc>
                  <a:txBody>
                    <a:bodyPr/>
                    <a:lstStyle/>
                    <a:p>
                      <a:pPr rtl="0" fontAlgn="base"/>
                      <a:r>
                        <a:rPr lang="en-GB" sz="1300">
                          <a:effectLst/>
                        </a:rPr>
                        <a:t>Knowledge of the work experience deadline.</a:t>
                      </a:r>
                      <a:endParaRPr lang="en-US"/>
                    </a:p>
                  </a:txBody>
                  <a:tcPr/>
                </a:tc>
                <a:extLst>
                  <a:ext uri="{0D108BD9-81ED-4DB2-BD59-A6C34878D82A}">
                    <a16:rowId xmlns:a16="http://schemas.microsoft.com/office/drawing/2014/main" val="3556392984"/>
                  </a:ext>
                </a:extLst>
              </a:tr>
              <a:tr h="298056">
                <a:tc vMerge="1">
                  <a:txBody>
                    <a:bodyPr/>
                    <a:lstStyle/>
                    <a:p>
                      <a:endParaRPr lang="en-US"/>
                    </a:p>
                  </a:txBody>
                  <a:tcPr marL="0" marR="0" marT="0" marB="0" horzOverflow="overflow"/>
                </a:tc>
                <a:tc>
                  <a:txBody>
                    <a:bodyPr/>
                    <a:lstStyle/>
                    <a:p>
                      <a:pPr rtl="0" fontAlgn="base"/>
                      <a:r>
                        <a:rPr lang="en-GB" sz="1300">
                          <a:effectLst/>
                        </a:rPr>
                        <a:t>Knowledge of the legal requirements of a work experience placement.</a:t>
                      </a:r>
                      <a:endParaRPr lang="en-GB" sz="1300" dirty="0">
                        <a:effectLst/>
                      </a:endParaRPr>
                    </a:p>
                  </a:txBody>
                  <a:tcPr/>
                </a:tc>
                <a:extLst>
                  <a:ext uri="{0D108BD9-81ED-4DB2-BD59-A6C34878D82A}">
                    <a16:rowId xmlns:a16="http://schemas.microsoft.com/office/drawing/2014/main" val="4056949590"/>
                  </a:ext>
                </a:extLst>
              </a:tr>
              <a:tr h="332171">
                <a:tc vMerge="1">
                  <a:txBody>
                    <a:bodyPr/>
                    <a:lstStyle/>
                    <a:p>
                      <a:endParaRPr lang="en-US"/>
                    </a:p>
                  </a:txBody>
                  <a:tcPr marL="0" marR="0" marT="0" marB="0" horzOverflow="overflow"/>
                </a:tc>
                <a:tc>
                  <a:txBody>
                    <a:bodyPr/>
                    <a:lstStyle/>
                    <a:p>
                      <a:pPr rtl="0" fontAlgn="base"/>
                      <a:r>
                        <a:rPr lang="en-GB" sz="1300">
                          <a:effectLst/>
                        </a:rPr>
                        <a:t>Knowledge of careers sectors that are of interest.</a:t>
                      </a:r>
                      <a:endParaRPr lang="en-GB" sz="1300" dirty="0">
                        <a:effectLst/>
                      </a:endParaRPr>
                    </a:p>
                  </a:txBody>
                  <a:tcPr/>
                </a:tc>
                <a:extLst>
                  <a:ext uri="{0D108BD9-81ED-4DB2-BD59-A6C34878D82A}">
                    <a16:rowId xmlns:a16="http://schemas.microsoft.com/office/drawing/2014/main" val="2379504845"/>
                  </a:ext>
                </a:extLst>
              </a:tr>
              <a:tr h="298056">
                <a:tc vMerge="1">
                  <a:txBody>
                    <a:bodyPr/>
                    <a:lstStyle/>
                    <a:p>
                      <a:endParaRPr lang="en-US"/>
                    </a:p>
                  </a:txBody>
                  <a:tcPr marL="0" marR="0" marT="0" marB="0" horzOverflow="overflow"/>
                </a:tc>
                <a:tc>
                  <a:txBody>
                    <a:bodyPr/>
                    <a:lstStyle/>
                    <a:p>
                      <a:pPr rtl="0" fontAlgn="base"/>
                      <a:r>
                        <a:rPr lang="en-GB" sz="1300">
                          <a:effectLst/>
                        </a:rPr>
                        <a:t>Knowledge of employability skills.</a:t>
                      </a:r>
                    </a:p>
                  </a:txBody>
                  <a:tcPr/>
                </a:tc>
                <a:extLst>
                  <a:ext uri="{0D108BD9-81ED-4DB2-BD59-A6C34878D82A}">
                    <a16:rowId xmlns:a16="http://schemas.microsoft.com/office/drawing/2014/main" val="3201419287"/>
                  </a:ext>
                </a:extLst>
              </a:tr>
              <a:tr h="346613">
                <a:tc vMerge="1">
                  <a:txBody>
                    <a:bodyPr/>
                    <a:lstStyle/>
                    <a:p>
                      <a:endParaRPr lang="en-US"/>
                    </a:p>
                  </a:txBody>
                  <a:tcPr marL="0" marR="0" marT="0" marB="0" horzOverflow="overflow"/>
                </a:tc>
                <a:tc>
                  <a:txBody>
                    <a:bodyPr/>
                    <a:lstStyle/>
                    <a:p>
                      <a:pPr rtl="0" fontAlgn="base"/>
                      <a:r>
                        <a:rPr lang="en-GB" sz="1300">
                          <a:effectLst/>
                        </a:rPr>
                        <a:t>Knowledge of how to make contact with local employers.</a:t>
                      </a:r>
                    </a:p>
                  </a:txBody>
                  <a:tcPr/>
                </a:tc>
                <a:extLst>
                  <a:ext uri="{0D108BD9-81ED-4DB2-BD59-A6C34878D82A}">
                    <a16:rowId xmlns:a16="http://schemas.microsoft.com/office/drawing/2014/main" val="2054330982"/>
                  </a:ext>
                </a:extLst>
              </a:tr>
              <a:tr h="361950">
                <a:tc vMerge="1">
                  <a:txBody>
                    <a:bodyPr/>
                    <a:lstStyle/>
                    <a:p>
                      <a:endParaRPr lang="en-US"/>
                    </a:p>
                  </a:txBody>
                  <a:tcPr marL="0" marR="0" marT="0" marB="0" horzOverflow="overflow"/>
                </a:tc>
                <a:tc>
                  <a:txBody>
                    <a:bodyPr/>
                    <a:lstStyle/>
                    <a:p>
                      <a:pPr rtl="0" fontAlgn="base"/>
                      <a:r>
                        <a:rPr lang="en-GB" sz="1300">
                          <a:effectLst/>
                        </a:rPr>
                        <a:t>Knowledge of who to ask for advice and guidance if you struggle to find a placement.</a:t>
                      </a:r>
                    </a:p>
                  </a:txBody>
                  <a:tcPr/>
                </a:tc>
                <a:extLst>
                  <a:ext uri="{0D108BD9-81ED-4DB2-BD59-A6C34878D82A}">
                    <a16:rowId xmlns:a16="http://schemas.microsoft.com/office/drawing/2014/main" val="2154830128"/>
                  </a:ext>
                </a:extLst>
              </a:tr>
              <a:tr h="298056">
                <a:tc rowSpan="5">
                  <a:txBody>
                    <a:bodyPr/>
                    <a:lstStyle/>
                    <a:p>
                      <a:pPr algn="ctr" rtl="0" fontAlgn="base"/>
                      <a:r>
                        <a:rPr lang="en-GB" sz="2000" b="1" dirty="0">
                          <a:effectLst/>
                        </a:rPr>
                        <a:t>Skills </a:t>
                      </a:r>
                    </a:p>
                  </a:txBody>
                  <a:tcPr>
                    <a:solidFill>
                      <a:schemeClr val="accent1">
                        <a:lumMod val="40000"/>
                        <a:lumOff val="60000"/>
                      </a:schemeClr>
                    </a:solidFill>
                  </a:tcPr>
                </a:tc>
                <a:tc>
                  <a:txBody>
                    <a:bodyPr/>
                    <a:lstStyle/>
                    <a:p>
                      <a:pPr rtl="0" fontAlgn="base"/>
                      <a:r>
                        <a:rPr lang="en-GB" sz="1300">
                          <a:effectLst/>
                        </a:rPr>
                        <a:t>Describing key skills to be developed on placement.</a:t>
                      </a:r>
                    </a:p>
                  </a:txBody>
                  <a:tcPr/>
                </a:tc>
                <a:extLst>
                  <a:ext uri="{0D108BD9-81ED-4DB2-BD59-A6C34878D82A}">
                    <a16:rowId xmlns:a16="http://schemas.microsoft.com/office/drawing/2014/main" val="2577404069"/>
                  </a:ext>
                </a:extLst>
              </a:tr>
              <a:tr h="317729">
                <a:tc vMerge="1">
                  <a:txBody>
                    <a:bodyPr/>
                    <a:lstStyle/>
                    <a:p>
                      <a:endParaRPr lang="en-US"/>
                    </a:p>
                  </a:txBody>
                  <a:tcPr marL="0" marR="0" marT="0" marB="0" horzOverflow="overflow"/>
                </a:tc>
                <a:tc>
                  <a:txBody>
                    <a:bodyPr/>
                    <a:lstStyle/>
                    <a:p>
                      <a:pPr rtl="0" fontAlgn="base"/>
                      <a:r>
                        <a:rPr lang="en-GB" sz="1400">
                          <a:effectLst/>
                        </a:rPr>
                        <a:t>Assessing the different careers sectors and local businesses.</a:t>
                      </a:r>
                      <a:endParaRPr lang="en-GB" sz="1400" dirty="0">
                        <a:effectLst/>
                      </a:endParaRPr>
                    </a:p>
                  </a:txBody>
                  <a:tcPr/>
                </a:tc>
                <a:extLst>
                  <a:ext uri="{0D108BD9-81ED-4DB2-BD59-A6C34878D82A}">
                    <a16:rowId xmlns:a16="http://schemas.microsoft.com/office/drawing/2014/main" val="1532974792"/>
                  </a:ext>
                </a:extLst>
              </a:tr>
              <a:tr h="312957">
                <a:tc vMerge="1">
                  <a:txBody>
                    <a:bodyPr/>
                    <a:lstStyle/>
                    <a:p>
                      <a:endParaRPr lang="en-US"/>
                    </a:p>
                  </a:txBody>
                  <a:tcPr marL="0" marR="0" marT="0" marB="0" horzOverflow="overflow"/>
                </a:tc>
                <a:tc>
                  <a:txBody>
                    <a:bodyPr/>
                    <a:lstStyle/>
                    <a:p>
                      <a:pPr rtl="0" fontAlgn="base"/>
                      <a:r>
                        <a:rPr lang="en-GB" sz="1400">
                          <a:effectLst/>
                        </a:rPr>
                        <a:t>Explaining the advantages of carrying out a work experience placement.</a:t>
                      </a:r>
                      <a:endParaRPr lang="en-GB" sz="1400" dirty="0">
                        <a:effectLst/>
                      </a:endParaRPr>
                    </a:p>
                  </a:txBody>
                  <a:tcPr/>
                </a:tc>
                <a:extLst>
                  <a:ext uri="{0D108BD9-81ED-4DB2-BD59-A6C34878D82A}">
                    <a16:rowId xmlns:a16="http://schemas.microsoft.com/office/drawing/2014/main" val="3925760822"/>
                  </a:ext>
                </a:extLst>
              </a:tr>
              <a:tr h="312957">
                <a:tc vMerge="1">
                  <a:txBody>
                    <a:bodyPr/>
                    <a:lstStyle/>
                    <a:p>
                      <a:endParaRPr lang="en-US"/>
                    </a:p>
                  </a:txBody>
                  <a:tcPr marL="0" marR="0" marT="0" marB="0" horzOverflow="overflow"/>
                </a:tc>
                <a:tc>
                  <a:txBody>
                    <a:bodyPr/>
                    <a:lstStyle/>
                    <a:p>
                      <a:pPr rtl="0" fontAlgn="base"/>
                      <a:r>
                        <a:rPr lang="en-GB" sz="1400">
                          <a:effectLst/>
                        </a:rPr>
                        <a:t>Writing extended a letter to an employer asking for a placement.</a:t>
                      </a:r>
                    </a:p>
                  </a:txBody>
                  <a:tcPr/>
                </a:tc>
                <a:extLst>
                  <a:ext uri="{0D108BD9-81ED-4DB2-BD59-A6C34878D82A}">
                    <a16:rowId xmlns:a16="http://schemas.microsoft.com/office/drawing/2014/main" val="2888498284"/>
                  </a:ext>
                </a:extLst>
              </a:tr>
              <a:tr h="312957">
                <a:tc vMerge="1">
                  <a:txBody>
                    <a:bodyPr/>
                    <a:lstStyle/>
                    <a:p>
                      <a:endParaRPr lang="en-US"/>
                    </a:p>
                  </a:txBody>
                  <a:tcPr marL="0" marR="0" marT="0" marB="0" horzOverflow="overflow"/>
                </a:tc>
                <a:tc>
                  <a:txBody>
                    <a:bodyPr/>
                    <a:lstStyle/>
                    <a:p>
                      <a:pPr rtl="0" fontAlgn="base"/>
                      <a:r>
                        <a:rPr lang="en-GB" sz="1400">
                          <a:effectLst/>
                        </a:rPr>
                        <a:t>Researching local placement opportunities.</a:t>
                      </a:r>
                      <a:endParaRPr lang="en-GB" dirty="0">
                        <a:effectLst/>
                      </a:endParaRPr>
                    </a:p>
                  </a:txBody>
                  <a:tcPr/>
                </a:tc>
                <a:extLst>
                  <a:ext uri="{0D108BD9-81ED-4DB2-BD59-A6C34878D82A}">
                    <a16:rowId xmlns:a16="http://schemas.microsoft.com/office/drawing/2014/main" val="3841438724"/>
                  </a:ext>
                </a:extLst>
              </a:tr>
              <a:tr h="521597">
                <a:tc>
                  <a:txBody>
                    <a:bodyPr/>
                    <a:lstStyle/>
                    <a:p>
                      <a:pPr algn="ctr" rtl="0" fontAlgn="base"/>
                      <a:r>
                        <a:rPr lang="en-GB" sz="2000" b="1" dirty="0">
                          <a:effectLst/>
                        </a:rPr>
                        <a:t>Assessment </a:t>
                      </a:r>
                    </a:p>
                  </a:txBody>
                  <a:tcPr>
                    <a:solidFill>
                      <a:schemeClr val="accent2">
                        <a:lumMod val="20000"/>
                        <a:lumOff val="80000"/>
                      </a:schemeClr>
                    </a:solidFill>
                  </a:tcPr>
                </a:tc>
                <a:tc>
                  <a:txBody>
                    <a:bodyPr/>
                    <a:lstStyle/>
                    <a:p>
                      <a:pPr rtl="0" fontAlgn="base"/>
                      <a:r>
                        <a:rPr lang="en-GB" sz="1400" dirty="0">
                          <a:effectLst/>
                        </a:rPr>
                        <a:t>You will apply your knowledge and understanding before and after this phase of learning.</a:t>
                      </a:r>
                    </a:p>
                  </a:txBody>
                  <a:tcPr/>
                </a:tc>
                <a:extLst>
                  <a:ext uri="{0D108BD9-81ED-4DB2-BD59-A6C34878D82A}">
                    <a16:rowId xmlns:a16="http://schemas.microsoft.com/office/drawing/2014/main" val="4023903003"/>
                  </a:ext>
                </a:extLst>
              </a:tr>
            </a:tbl>
          </a:graphicData>
        </a:graphic>
      </p:graphicFrame>
      <p:pic>
        <p:nvPicPr>
          <p:cNvPr id="14" name="Picture 4" descr="Icon&#10;&#10;Description automatically generated">
            <a:extLst>
              <a:ext uri="{FF2B5EF4-FFF2-40B4-BE49-F238E27FC236}">
                <a16:creationId xmlns:a16="http://schemas.microsoft.com/office/drawing/2014/main" id="{6F9B189A-40F6-4DB1-8C93-148521DFE8B4}"/>
              </a:ext>
            </a:extLst>
          </p:cNvPr>
          <p:cNvPicPr>
            <a:picLocks noChangeAspect="1"/>
          </p:cNvPicPr>
          <p:nvPr/>
        </p:nvPicPr>
        <p:blipFill>
          <a:blip r:embed="rId2"/>
          <a:stretch>
            <a:fillRect/>
          </a:stretch>
        </p:blipFill>
        <p:spPr>
          <a:xfrm>
            <a:off x="255316" y="243763"/>
            <a:ext cx="959997" cy="996859"/>
          </a:xfrm>
          <a:prstGeom prst="rect">
            <a:avLst/>
          </a:prstGeom>
        </p:spPr>
      </p:pic>
      <p:sp>
        <p:nvSpPr>
          <p:cNvPr id="12" name="TextBox 11">
            <a:extLst>
              <a:ext uri="{FF2B5EF4-FFF2-40B4-BE49-F238E27FC236}">
                <a16:creationId xmlns:a16="http://schemas.microsoft.com/office/drawing/2014/main" id="{39BAEEFA-5F09-489B-99FE-3947F2D350EC}"/>
              </a:ext>
            </a:extLst>
          </p:cNvPr>
          <p:cNvSpPr txBox="1"/>
          <p:nvPr/>
        </p:nvSpPr>
        <p:spPr>
          <a:xfrm>
            <a:off x="382486" y="5115166"/>
            <a:ext cx="8833313"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OBJECTIVE: </a:t>
            </a:r>
            <a:r>
              <a:rPr lang="en-GB">
                <a:ea typeface="+mn-lt"/>
                <a:cs typeface="+mn-lt"/>
              </a:rPr>
              <a:t>To raise awareness of the purpose of work experience and how it helps develop your employability skills</a:t>
            </a:r>
            <a:r>
              <a:rPr lang="en-US" dirty="0"/>
              <a:t>.</a:t>
            </a:r>
          </a:p>
        </p:txBody>
      </p:sp>
      <p:sp>
        <p:nvSpPr>
          <p:cNvPr id="2" name="TextBox 1">
            <a:extLst>
              <a:ext uri="{FF2B5EF4-FFF2-40B4-BE49-F238E27FC236}">
                <a16:creationId xmlns:a16="http://schemas.microsoft.com/office/drawing/2014/main" id="{48641944-CFA3-4888-BD13-B233C94C7D70}"/>
              </a:ext>
            </a:extLst>
          </p:cNvPr>
          <p:cNvSpPr txBox="1"/>
          <p:nvPr/>
        </p:nvSpPr>
        <p:spPr>
          <a:xfrm>
            <a:off x="342900" y="11033760"/>
            <a:ext cx="8938260" cy="86177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latin typeface="Calibri Light"/>
              </a:rPr>
              <a:t>You must have both sides of your form completed and returned to school by </a:t>
            </a:r>
            <a:r>
              <a:rPr lang="en-GB" b="1" dirty="0">
                <a:highlight>
                  <a:srgbClr val="FFFF00"/>
                </a:highlight>
                <a:latin typeface="Calibri Light"/>
              </a:rPr>
              <a:t>Friday 21st January 2022</a:t>
            </a:r>
            <a:endParaRPr lang="en-US" dirty="0">
              <a:highlight>
                <a:srgbClr val="FFFF00"/>
              </a:highlight>
              <a:cs typeface="Calibri"/>
            </a:endParaRPr>
          </a:p>
        </p:txBody>
      </p:sp>
    </p:spTree>
    <p:extLst>
      <p:ext uri="{BB962C8B-B14F-4D97-AF65-F5344CB8AC3E}">
        <p14:creationId xmlns:p14="http://schemas.microsoft.com/office/powerpoint/2010/main" val="237724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0AB755C-7BD0-431E-9957-6A8574C45866}"/>
              </a:ext>
            </a:extLst>
          </p:cNvPr>
          <p:cNvGraphicFramePr>
            <a:graphicFrameLocks noGrp="1"/>
          </p:cNvGraphicFramePr>
          <p:nvPr>
            <p:extLst>
              <p:ext uri="{D42A27DB-BD31-4B8C-83A1-F6EECF244321}">
                <p14:modId xmlns:p14="http://schemas.microsoft.com/office/powerpoint/2010/main" val="2603780910"/>
              </p:ext>
            </p:extLst>
          </p:nvPr>
        </p:nvGraphicFramePr>
        <p:xfrm>
          <a:off x="792480" y="1790700"/>
          <a:ext cx="7733345" cy="3104797"/>
        </p:xfrm>
        <a:graphic>
          <a:graphicData uri="http://schemas.openxmlformats.org/drawingml/2006/table">
            <a:tbl>
              <a:tblPr firstRow="1" bandRow="1">
                <a:tableStyleId>{5940675A-B579-460E-94D1-54222C63F5DA}</a:tableStyleId>
              </a:tblPr>
              <a:tblGrid>
                <a:gridCol w="1418911">
                  <a:extLst>
                    <a:ext uri="{9D8B030D-6E8A-4147-A177-3AD203B41FA5}">
                      <a16:colId xmlns:a16="http://schemas.microsoft.com/office/drawing/2014/main" val="1215957981"/>
                    </a:ext>
                  </a:extLst>
                </a:gridCol>
                <a:gridCol w="272051">
                  <a:extLst>
                    <a:ext uri="{9D8B030D-6E8A-4147-A177-3AD203B41FA5}">
                      <a16:colId xmlns:a16="http://schemas.microsoft.com/office/drawing/2014/main" val="4170921959"/>
                    </a:ext>
                  </a:extLst>
                </a:gridCol>
                <a:gridCol w="272051">
                  <a:extLst>
                    <a:ext uri="{9D8B030D-6E8A-4147-A177-3AD203B41FA5}">
                      <a16:colId xmlns:a16="http://schemas.microsoft.com/office/drawing/2014/main" val="2682660164"/>
                    </a:ext>
                  </a:extLst>
                </a:gridCol>
                <a:gridCol w="272051">
                  <a:extLst>
                    <a:ext uri="{9D8B030D-6E8A-4147-A177-3AD203B41FA5}">
                      <a16:colId xmlns:a16="http://schemas.microsoft.com/office/drawing/2014/main" val="1195285385"/>
                    </a:ext>
                  </a:extLst>
                </a:gridCol>
                <a:gridCol w="2128368">
                  <a:extLst>
                    <a:ext uri="{9D8B030D-6E8A-4147-A177-3AD203B41FA5}">
                      <a16:colId xmlns:a16="http://schemas.microsoft.com/office/drawing/2014/main" val="620850084"/>
                    </a:ext>
                  </a:extLst>
                </a:gridCol>
                <a:gridCol w="544759">
                  <a:extLst>
                    <a:ext uri="{9D8B030D-6E8A-4147-A177-3AD203B41FA5}">
                      <a16:colId xmlns:a16="http://schemas.microsoft.com/office/drawing/2014/main" val="1087261572"/>
                    </a:ext>
                  </a:extLst>
                </a:gridCol>
                <a:gridCol w="1304891">
                  <a:extLst>
                    <a:ext uri="{9D8B030D-6E8A-4147-A177-3AD203B41FA5}">
                      <a16:colId xmlns:a16="http://schemas.microsoft.com/office/drawing/2014/main" val="662924421"/>
                    </a:ext>
                  </a:extLst>
                </a:gridCol>
                <a:gridCol w="1520263">
                  <a:extLst>
                    <a:ext uri="{9D8B030D-6E8A-4147-A177-3AD203B41FA5}">
                      <a16:colId xmlns:a16="http://schemas.microsoft.com/office/drawing/2014/main" val="3036023979"/>
                    </a:ext>
                  </a:extLst>
                </a:gridCol>
              </a:tblGrid>
              <a:tr h="271754">
                <a:tc gridSpan="3">
                  <a:txBody>
                    <a:bodyPr/>
                    <a:lstStyle/>
                    <a:p>
                      <a:pPr rtl="0" fontAlgn="base"/>
                      <a:r>
                        <a:rPr lang="en-GB" sz="1200">
                          <a:effectLst/>
                        </a:rPr>
                        <a:t>STUDENT NAME: </a:t>
                      </a:r>
                      <a:endParaRPr lang="en-GB">
                        <a:effectLst/>
                      </a:endParaRP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gridSpan="3">
                  <a:txBody>
                    <a:bodyPr/>
                    <a:lstStyle/>
                    <a:p>
                      <a:pPr rtl="0" fontAlgn="base"/>
                      <a:endParaRPr lang="en-GB" sz="1200" dirty="0">
                        <a:effectLst/>
                      </a:endParaRP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a:txBody>
                    <a:bodyPr/>
                    <a:lstStyle/>
                    <a:p>
                      <a:pPr rtl="0" fontAlgn="base"/>
                      <a:r>
                        <a:rPr lang="en-GB" sz="1200">
                          <a:effectLst/>
                        </a:rPr>
                        <a:t>Gender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3729361017"/>
                  </a:ext>
                </a:extLst>
              </a:tr>
              <a:tr h="271754">
                <a:tc>
                  <a:txBody>
                    <a:bodyPr/>
                    <a:lstStyle/>
                    <a:p>
                      <a:pPr rtl="0" fontAlgn="base"/>
                      <a:r>
                        <a:rPr lang="en-GB" sz="1200">
                          <a:effectLst/>
                        </a:rPr>
                        <a:t>Tutor: </a:t>
                      </a:r>
                      <a:endParaRPr lang="en-GB">
                        <a:effectLst/>
                      </a:endParaRPr>
                    </a:p>
                  </a:txBody>
                  <a:tcPr/>
                </a:tc>
                <a:tc gridSpan="3">
                  <a:txBody>
                    <a:bodyPr/>
                    <a:lstStyle/>
                    <a:p>
                      <a:pPr rtl="0" fontAlgn="base"/>
                      <a:endParaRPr lang="en-GB" sz="1200" dirty="0">
                        <a:effectLst/>
                      </a:endParaRP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gridSpan="2">
                  <a:txBody>
                    <a:bodyPr/>
                    <a:lstStyle/>
                    <a:p>
                      <a:pPr rtl="0" fontAlgn="base"/>
                      <a:r>
                        <a:rPr lang="en-GB" sz="1200">
                          <a:effectLst/>
                        </a:rPr>
                        <a:t>Date of Birth: </a:t>
                      </a:r>
                      <a:endParaRPr lang="en-GB">
                        <a:effectLst/>
                      </a:endParaRPr>
                    </a:p>
                  </a:txBody>
                  <a:tcPr/>
                </a:tc>
                <a:tc hMerge="1">
                  <a:txBody>
                    <a:bodyPr/>
                    <a:lstStyle/>
                    <a:p>
                      <a:endParaRPr lang="en-US"/>
                    </a:p>
                  </a:txBody>
                  <a:tcPr marL="0" marR="0" marT="0" marB="0" horzOverflow="overflow"/>
                </a:tc>
                <a:tc gridSpan="2">
                  <a:txBody>
                    <a:bodyPr/>
                    <a:lstStyle/>
                    <a:p>
                      <a:pPr rtl="0" fontAlgn="base"/>
                      <a:endParaRPr lang="en-GB" sz="1200" dirty="0">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1876704093"/>
                  </a:ext>
                </a:extLst>
              </a:tr>
              <a:tr h="436748">
                <a:tc gridSpan="4">
                  <a:txBody>
                    <a:bodyPr/>
                    <a:lstStyle/>
                    <a:p>
                      <a:pPr rtl="0" fontAlgn="base"/>
                      <a:r>
                        <a:rPr lang="en-GB" sz="1200">
                          <a:effectLst/>
                        </a:rPr>
                        <a:t>Dates of Work Experience   From: </a:t>
                      </a:r>
                      <a:endParaRPr lang="en-GB">
                        <a:effectLst/>
                      </a:endParaRP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a:txBody>
                    <a:bodyPr/>
                    <a:lstStyle/>
                    <a:p>
                      <a:pPr rtl="0" fontAlgn="base"/>
                      <a:endParaRPr lang="en-GB" sz="1200" dirty="0">
                        <a:effectLst/>
                      </a:endParaRPr>
                    </a:p>
                  </a:txBody>
                  <a:tcPr/>
                </a:tc>
                <a:tc>
                  <a:txBody>
                    <a:bodyPr/>
                    <a:lstStyle/>
                    <a:p>
                      <a:pPr rtl="0" fontAlgn="base"/>
                      <a:r>
                        <a:rPr lang="en-GB" sz="1200">
                          <a:effectLst/>
                        </a:rPr>
                        <a:t>To: </a:t>
                      </a:r>
                      <a:endParaRPr lang="en-GB">
                        <a:effectLst/>
                      </a:endParaRPr>
                    </a:p>
                  </a:txBody>
                  <a:tcPr/>
                </a:tc>
                <a:tc gridSpan="2">
                  <a:txBody>
                    <a:bodyPr/>
                    <a:lstStyle/>
                    <a:p>
                      <a:pPr rtl="0" fontAlgn="base"/>
                      <a:endParaRPr lang="en-GB" sz="1200" dirty="0">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1805592529"/>
                  </a:ext>
                </a:extLst>
              </a:tr>
              <a:tr h="271754">
                <a:tc gridSpan="2">
                  <a:txBody>
                    <a:bodyPr/>
                    <a:lstStyle/>
                    <a:p>
                      <a:pPr rtl="0" fontAlgn="base"/>
                      <a:r>
                        <a:rPr lang="en-GB" sz="1200">
                          <a:effectLst/>
                        </a:rPr>
                        <a:t>Home Tel: </a:t>
                      </a:r>
                      <a:endParaRPr lang="en-GB">
                        <a:effectLst/>
                      </a:endParaRPr>
                    </a:p>
                  </a:txBody>
                  <a:tcPr/>
                </a:tc>
                <a:tc hMerge="1">
                  <a:txBody>
                    <a:bodyPr/>
                    <a:lstStyle/>
                    <a:p>
                      <a:endParaRPr lang="en-US"/>
                    </a:p>
                  </a:txBody>
                  <a:tcPr marL="0" marR="0" marT="0" marB="0" horzOverflow="overflow"/>
                </a:tc>
                <a:tc gridSpan="2">
                  <a:txBody>
                    <a:bodyPr/>
                    <a:lstStyle/>
                    <a:p>
                      <a:pPr rtl="0" fontAlgn="base"/>
                      <a:endParaRPr lang="en-GB" sz="1200" dirty="0">
                        <a:effectLst/>
                      </a:endParaRPr>
                    </a:p>
                  </a:txBody>
                  <a:tcPr/>
                </a:tc>
                <a:tc hMerge="1">
                  <a:txBody>
                    <a:bodyPr/>
                    <a:lstStyle/>
                    <a:p>
                      <a:endParaRPr lang="en-US"/>
                    </a:p>
                  </a:txBody>
                  <a:tcPr marL="0" marR="0" marT="0" marB="0" horzOverflow="overflow"/>
                </a:tc>
                <a:tc gridSpan="2">
                  <a:txBody>
                    <a:bodyPr/>
                    <a:lstStyle/>
                    <a:p>
                      <a:pPr rtl="0" fontAlgn="base"/>
                      <a:r>
                        <a:rPr lang="en-GB" sz="1200">
                          <a:effectLst/>
                        </a:rPr>
                        <a:t>Email: </a:t>
                      </a:r>
                      <a:endParaRPr lang="en-GB">
                        <a:effectLst/>
                      </a:endParaRPr>
                    </a:p>
                  </a:txBody>
                  <a:tcPr/>
                </a:tc>
                <a:tc hMerge="1">
                  <a:txBody>
                    <a:bodyPr/>
                    <a:lstStyle/>
                    <a:p>
                      <a:endParaRPr lang="en-US"/>
                    </a:p>
                  </a:txBody>
                  <a:tcPr marL="0" marR="0" marT="0" marB="0" horzOverflow="overflow"/>
                </a:tc>
                <a:tc gridSpan="2">
                  <a:txBody>
                    <a:bodyPr/>
                    <a:lstStyle/>
                    <a:p>
                      <a:pPr rtl="0" fontAlgn="base"/>
                      <a:endParaRPr lang="en-GB" sz="1200" dirty="0">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1410338394"/>
                  </a:ext>
                </a:extLst>
              </a:tr>
              <a:tr h="1824637">
                <a:tc gridSpan="8">
                  <a:txBody>
                    <a:bodyPr/>
                    <a:lstStyle/>
                    <a:p>
                      <a:pPr rtl="0" fontAlgn="base"/>
                      <a:r>
                        <a:rPr lang="en-GB" sz="1200">
                          <a:effectLst/>
                        </a:rPr>
                        <a:t> </a:t>
                      </a:r>
                    </a:p>
                    <a:p>
                      <a:pPr rtl="0" fontAlgn="base"/>
                      <a:r>
                        <a:rPr lang="en-GB" sz="1200">
                          <a:effectLst/>
                        </a:rPr>
                        <a:t> </a:t>
                      </a:r>
                      <a:endParaRPr lang="en-GB">
                        <a:effectLst/>
                      </a:endParaRPr>
                    </a:p>
                    <a:p>
                      <a:pPr rtl="0" fontAlgn="base"/>
                      <a:r>
                        <a:rPr lang="en-GB" sz="1200">
                          <a:effectLst/>
                        </a:rPr>
                        <a:t> </a:t>
                      </a:r>
                      <a:endParaRPr lang="en-GB">
                        <a:effectLst/>
                      </a:endParaRPr>
                    </a:p>
                    <a:p>
                      <a:pPr rtl="0" fontAlgn="base"/>
                      <a:r>
                        <a:rPr lang="en-GB" sz="1200">
                          <a:effectLst/>
                        </a:rPr>
                        <a:t>HEALTH DECLARATION </a:t>
                      </a:r>
                      <a:endParaRPr lang="en-GB">
                        <a:effectLst/>
                      </a:endParaRPr>
                    </a:p>
                    <a:p>
                      <a:pPr rtl="0" fontAlgn="base"/>
                      <a:r>
                        <a:rPr lang="en-GB" sz="1200">
                          <a:effectLst/>
                        </a:rPr>
                        <a:t> </a:t>
                      </a:r>
                      <a:endParaRPr lang="en-GB">
                        <a:effectLst/>
                      </a:endParaRPr>
                    </a:p>
                    <a:p>
                      <a:pPr algn="just" rtl="0" fontAlgn="base"/>
                      <a:r>
                        <a:rPr lang="en-GB" sz="1200">
                          <a:effectLst/>
                        </a:rPr>
                        <a:t>In order to ensure that there are no unnecessary risks to the Health &amp; Safety of this student or the Health &amp; Safety of another person, please indicate below any medical condition the student is suffering from which the employer should be made aware of (eg: asthma): </a:t>
                      </a:r>
                      <a:endParaRPr lang="en-GB">
                        <a:effectLst/>
                      </a:endParaRPr>
                    </a:p>
                    <a:p>
                      <a:pPr rtl="0" fontAlgn="base"/>
                      <a:r>
                        <a:rPr lang="en-GB" sz="1200">
                          <a:effectLst/>
                        </a:rPr>
                        <a:t> </a:t>
                      </a:r>
                      <a:endParaRPr lang="en-GB">
                        <a:effectLst/>
                      </a:endParaRPr>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160683517"/>
                  </a:ext>
                </a:extLst>
              </a:tr>
            </a:tbl>
          </a:graphicData>
        </a:graphic>
      </p:graphicFrame>
      <p:sp>
        <p:nvSpPr>
          <p:cNvPr id="7" name="TextBox 6">
            <a:extLst>
              <a:ext uri="{FF2B5EF4-FFF2-40B4-BE49-F238E27FC236}">
                <a16:creationId xmlns:a16="http://schemas.microsoft.com/office/drawing/2014/main" id="{7FB295A7-F681-4058-94D5-14B406D30990}"/>
              </a:ext>
            </a:extLst>
          </p:cNvPr>
          <p:cNvSpPr txBox="1"/>
          <p:nvPr/>
        </p:nvSpPr>
        <p:spPr>
          <a:xfrm>
            <a:off x="304800" y="396240"/>
            <a:ext cx="9083040" cy="12010980"/>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latin typeface="Arial"/>
                <a:cs typeface="Segoe UI"/>
              </a:rPr>
              <a:t>WORK EXPERIENCE PLACEMENT FORM</a:t>
            </a:r>
            <a:r>
              <a:rPr lang="en-US" sz="1600" b="1" dirty="0">
                <a:latin typeface="Arial"/>
                <a:cs typeface="Arial"/>
              </a:rPr>
              <a:t> </a:t>
            </a:r>
          </a:p>
          <a:p>
            <a:pPr algn="ctr"/>
            <a:endParaRPr lang="en-US" sz="1600" b="1" dirty="0">
              <a:latin typeface="Arial"/>
              <a:cs typeface="Arial"/>
            </a:endParaRPr>
          </a:p>
          <a:p>
            <a:pPr algn="ctr"/>
            <a:endParaRPr lang="en-US" sz="1600" b="1" dirty="0">
              <a:latin typeface="Arial"/>
              <a:cs typeface="Arial"/>
            </a:endParaRPr>
          </a:p>
          <a:p>
            <a:pPr algn="ctr"/>
            <a:endParaRPr lang="en-US" sz="1600" b="1" dirty="0">
              <a:latin typeface="Arial"/>
              <a:cs typeface="Arial"/>
            </a:endParaRPr>
          </a:p>
          <a:p>
            <a:pPr algn="ctr"/>
            <a:endParaRPr lang="en-US" sz="1600" b="1" dirty="0">
              <a:latin typeface="Arial"/>
              <a:cs typeface="Arial"/>
            </a:endParaRPr>
          </a:p>
          <a:p>
            <a:pPr algn="ctr"/>
            <a:endParaRPr lang="en-US" sz="1600" b="1" dirty="0">
              <a:latin typeface="Arial"/>
              <a:cs typeface="Arial"/>
            </a:endParaRPr>
          </a:p>
          <a:p>
            <a:pPr algn="ctr"/>
            <a:endParaRPr lang="en-US" sz="1600" b="1" dirty="0">
              <a:latin typeface="Arial"/>
              <a:cs typeface="Arial"/>
            </a:endParaRPr>
          </a:p>
          <a:p>
            <a:pPr algn="ctr"/>
            <a:endParaRPr lang="en-US" sz="1600" b="1" dirty="0">
              <a:latin typeface="Arial"/>
              <a:cs typeface="Arial"/>
            </a:endParaRPr>
          </a:p>
          <a:p>
            <a:pPr algn="ctr"/>
            <a:endParaRPr lang="en-US" sz="1600" b="1">
              <a:latin typeface="Arial"/>
              <a:cs typeface="Arial"/>
            </a:endParaRPr>
          </a:p>
          <a:p>
            <a:endParaRPr lang="en-US" sz="200">
              <a:latin typeface="Arial"/>
              <a:cs typeface="Arial"/>
            </a:endParaRPr>
          </a:p>
          <a:p>
            <a:pPr algn="ctr"/>
            <a:endParaRPr lang="en-US" sz="1200">
              <a:latin typeface="Arial"/>
              <a:cs typeface="Arial"/>
            </a:endParaRPr>
          </a:p>
          <a:p>
            <a:pPr algn="ctr"/>
            <a:endParaRPr lang="en-US" sz="800">
              <a:latin typeface="Arial"/>
              <a:cs typeface="Arial"/>
            </a:endParaRPr>
          </a:p>
          <a:p>
            <a:endParaRPr lang="en-US">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sz="600">
              <a:latin typeface="Arial"/>
              <a:cs typeface="Arial"/>
            </a:endParaRPr>
          </a:p>
          <a:p>
            <a:endParaRPr lang="en-US" sz="30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endParaRPr lang="en-US" sz="300" dirty="0">
              <a:latin typeface="Arial"/>
              <a:cs typeface="Arial"/>
            </a:endParaRPr>
          </a:p>
          <a:p>
            <a:pPr algn="just"/>
            <a:endParaRPr lang="en-US" sz="1200">
              <a:latin typeface="Arial"/>
              <a:cs typeface="Arial"/>
            </a:endParaRPr>
          </a:p>
          <a:p>
            <a:pPr algn="just"/>
            <a:r>
              <a:rPr lang="en-GB" sz="1200" b="1">
                <a:latin typeface="Arial"/>
                <a:cs typeface="Segoe UI"/>
              </a:rPr>
              <a:t>TO THE STUDENT</a:t>
            </a:r>
            <a:r>
              <a:rPr lang="en-GB" sz="1200">
                <a:latin typeface="Arial"/>
                <a:cs typeface="Segoe UI"/>
              </a:rPr>
              <a:t>:</a:t>
            </a:r>
            <a:r>
              <a:rPr lang="en-US" sz="1200" dirty="0">
                <a:latin typeface="Arial"/>
                <a:cs typeface="Arial"/>
              </a:rPr>
              <a:t> </a:t>
            </a:r>
          </a:p>
          <a:p>
            <a:pPr algn="just"/>
            <a:r>
              <a:rPr lang="en-GB" sz="1200">
                <a:latin typeface="Arial"/>
                <a:cs typeface="Segoe UI"/>
              </a:rPr>
              <a:t>As the student named above I agree to take part in this work experience placement.  I also agree to hold in confidence any information about the employer’s business which I may obtain during this work period, and not to disclose such information to another person without the employer’s permission.  I also agree to observe all safety, security and other regulations laid down by the employer and made known to me either by the employers representatives or by displayed instructions.</a:t>
            </a:r>
            <a:r>
              <a:rPr lang="en-US" sz="1200" dirty="0">
                <a:latin typeface="Arial"/>
                <a:cs typeface="Arial"/>
              </a:rPr>
              <a:t> </a:t>
            </a:r>
          </a:p>
          <a:p>
            <a:pPr algn="just"/>
            <a:endParaRPr lang="en-US" sz="1200" dirty="0">
              <a:latin typeface="Arial"/>
              <a:cs typeface="Arial"/>
            </a:endParaRPr>
          </a:p>
          <a:p>
            <a:pPr algn="just"/>
            <a:endParaRPr lang="en-US" sz="1200" dirty="0">
              <a:latin typeface="Arial"/>
              <a:cs typeface="Arial"/>
            </a:endParaRPr>
          </a:p>
          <a:p>
            <a:endParaRPr lang="en-US" sz="1200">
              <a:latin typeface="Arial"/>
              <a:cs typeface="Arial"/>
            </a:endParaRPr>
          </a:p>
          <a:p>
            <a:r>
              <a:rPr lang="en-GB" sz="1200">
                <a:latin typeface="Arial"/>
                <a:cs typeface="Segoe UI"/>
              </a:rPr>
              <a:t>Student Signature: _________________________________ Date: ________________________</a:t>
            </a:r>
            <a:r>
              <a:rPr lang="en-US" sz="1200" b="1" dirty="0">
                <a:latin typeface="Arial"/>
                <a:cs typeface="Arial"/>
              </a:rPr>
              <a:t> </a:t>
            </a:r>
          </a:p>
          <a:p>
            <a:pPr algn="just"/>
            <a:endParaRPr lang="en-US" sz="1200">
              <a:latin typeface="Arial"/>
              <a:cs typeface="Arial"/>
            </a:endParaRPr>
          </a:p>
          <a:p>
            <a:pPr algn="just"/>
            <a:endParaRPr lang="en-US" sz="1200">
              <a:latin typeface="Arial"/>
              <a:cs typeface="Arial"/>
            </a:endParaRPr>
          </a:p>
          <a:p>
            <a:pPr algn="just"/>
            <a:endParaRPr lang="en-US" sz="1200">
              <a:latin typeface="Arial"/>
              <a:cs typeface="Arial"/>
            </a:endParaRPr>
          </a:p>
          <a:p>
            <a:pPr algn="just"/>
            <a:endParaRPr lang="en-US" sz="1200" dirty="0">
              <a:latin typeface="Arial"/>
              <a:cs typeface="Arial"/>
            </a:endParaRPr>
          </a:p>
          <a:p>
            <a:pPr algn="just"/>
            <a:endParaRPr lang="en-US" sz="1200" dirty="0">
              <a:latin typeface="Arial"/>
              <a:cs typeface="Arial"/>
            </a:endParaRPr>
          </a:p>
          <a:p>
            <a:pPr algn="just"/>
            <a:endParaRPr lang="en-US" sz="1200" dirty="0">
              <a:latin typeface="Arial"/>
              <a:cs typeface="Arial"/>
            </a:endParaRPr>
          </a:p>
          <a:p>
            <a:pPr algn="just"/>
            <a:r>
              <a:rPr lang="en-GB" sz="1200" b="1">
                <a:latin typeface="Arial"/>
                <a:cs typeface="Segoe UI"/>
              </a:rPr>
              <a:t>TO THE PARENT/GUARDIAN: </a:t>
            </a:r>
            <a:r>
              <a:rPr lang="en-US" sz="1200" dirty="0">
                <a:latin typeface="Arial"/>
                <a:cs typeface="Arial"/>
              </a:rPr>
              <a:t> </a:t>
            </a:r>
          </a:p>
          <a:p>
            <a:pPr algn="just"/>
            <a:r>
              <a:rPr lang="en-GB" sz="1200">
                <a:latin typeface="Arial"/>
                <a:cs typeface="Segoe UI"/>
              </a:rPr>
              <a:t>As the parent/guardian of the student named above I confirm that I have read and understood this form and agree to his/her taking part in the placement and understand that he/she will observe the conditions set out.  I confirm the information on this form can be passed to the placement provider if necessary.</a:t>
            </a:r>
            <a:r>
              <a:rPr lang="en-US" sz="1200" dirty="0">
                <a:latin typeface="Arial"/>
                <a:cs typeface="Arial"/>
              </a:rPr>
              <a:t> </a:t>
            </a:r>
          </a:p>
          <a:p>
            <a:pPr algn="just"/>
            <a:endParaRPr lang="en-US" sz="1200" dirty="0">
              <a:latin typeface="Arial"/>
              <a:cs typeface="Arial"/>
            </a:endParaRPr>
          </a:p>
          <a:p>
            <a:pPr algn="just"/>
            <a:endParaRPr lang="en-US" sz="1200">
              <a:latin typeface="Arial"/>
              <a:cs typeface="Arial"/>
            </a:endParaRPr>
          </a:p>
          <a:p>
            <a:r>
              <a:rPr lang="en-GB" sz="1200">
                <a:latin typeface="Arial"/>
                <a:cs typeface="Segoe UI"/>
              </a:rPr>
              <a:t>Parent/Guardian Name: ___________________________   </a:t>
            </a:r>
            <a:r>
              <a:rPr lang="en-US" sz="1200" b="1" dirty="0">
                <a:latin typeface="Arial"/>
                <a:cs typeface="Arial"/>
              </a:rPr>
              <a:t> </a:t>
            </a:r>
          </a:p>
          <a:p>
            <a:r>
              <a:rPr lang="en-GB" sz="1200" b="1" dirty="0">
                <a:latin typeface="Arial"/>
                <a:cs typeface="Segoe UI"/>
              </a:rPr>
              <a:t>                             </a:t>
            </a:r>
            <a:r>
              <a:rPr lang="en-US" sz="1200" dirty="0">
                <a:latin typeface="Arial"/>
                <a:cs typeface="Arial"/>
              </a:rPr>
              <a:t> </a:t>
            </a:r>
          </a:p>
          <a:p>
            <a:endParaRPr lang="en-US" sz="1200" dirty="0">
              <a:latin typeface="Arial"/>
              <a:cs typeface="Arial"/>
            </a:endParaRPr>
          </a:p>
          <a:p>
            <a:r>
              <a:rPr lang="en-GB" sz="1200" dirty="0">
                <a:latin typeface="Arial"/>
                <a:cs typeface="Segoe UI"/>
              </a:rPr>
              <a:t>                             </a:t>
            </a:r>
            <a:r>
              <a:rPr lang="en-US" sz="1200" dirty="0">
                <a:latin typeface="Arial"/>
                <a:cs typeface="Arial"/>
              </a:rPr>
              <a:t> </a:t>
            </a:r>
          </a:p>
          <a:p>
            <a:r>
              <a:rPr lang="en-GB" sz="1200">
                <a:latin typeface="Arial"/>
                <a:cs typeface="Segoe UI"/>
              </a:rPr>
              <a:t>Signature:</a:t>
            </a:r>
            <a:r>
              <a:rPr lang="en-GB" sz="1200" b="1" dirty="0">
                <a:latin typeface="Arial"/>
                <a:cs typeface="Segoe UI"/>
              </a:rPr>
              <a:t> </a:t>
            </a:r>
            <a:r>
              <a:rPr lang="en-GB" sz="1200">
                <a:latin typeface="Arial"/>
                <a:cs typeface="Segoe UI"/>
              </a:rPr>
              <a:t>___________________________</a:t>
            </a:r>
            <a:r>
              <a:rPr lang="en-GB" sz="1200" b="1" dirty="0">
                <a:latin typeface="Arial"/>
                <a:cs typeface="Segoe UI"/>
              </a:rPr>
              <a:t>     </a:t>
            </a:r>
            <a:r>
              <a:rPr lang="en-GB" sz="1200">
                <a:latin typeface="Arial"/>
                <a:cs typeface="Segoe UI"/>
              </a:rPr>
              <a:t>Date:</a:t>
            </a:r>
            <a:r>
              <a:rPr lang="en-GB" sz="1200" b="1" dirty="0">
                <a:latin typeface="Arial"/>
                <a:cs typeface="Segoe UI"/>
              </a:rPr>
              <a:t> </a:t>
            </a:r>
            <a:r>
              <a:rPr lang="en-GB" sz="1200">
                <a:latin typeface="Arial"/>
                <a:cs typeface="Segoe UI"/>
              </a:rPr>
              <a:t>_____________________</a:t>
            </a:r>
            <a:r>
              <a:rPr lang="en-US" sz="1200" dirty="0">
                <a:latin typeface="Arial"/>
                <a:cs typeface="Arial"/>
              </a:rPr>
              <a:t> </a:t>
            </a:r>
          </a:p>
          <a:p>
            <a:pPr algn="just"/>
            <a:endParaRPr lang="en-US" sz="1400" i="1">
              <a:latin typeface="Arial"/>
              <a:cs typeface="Arial"/>
            </a:endParaRPr>
          </a:p>
          <a:p>
            <a:endParaRPr lang="en-US" sz="1150" b="1">
              <a:latin typeface="Arial"/>
              <a:cs typeface="Arial"/>
            </a:endParaRPr>
          </a:p>
          <a:p>
            <a:endParaRPr lang="en-US" sz="1150" b="1">
              <a:latin typeface="Arial"/>
              <a:cs typeface="Arial"/>
            </a:endParaRPr>
          </a:p>
          <a:p>
            <a:endParaRPr lang="en-US" sz="1150" b="1" dirty="0">
              <a:latin typeface="Arial"/>
              <a:cs typeface="Arial"/>
            </a:endParaRPr>
          </a:p>
          <a:p>
            <a:endParaRPr lang="en-US" sz="1150" b="1" dirty="0">
              <a:latin typeface="Arial"/>
              <a:cs typeface="Arial"/>
            </a:endParaRPr>
          </a:p>
          <a:p>
            <a:endParaRPr lang="en-US" sz="1150" b="1" dirty="0">
              <a:latin typeface="Arial"/>
              <a:cs typeface="Arial"/>
            </a:endParaRPr>
          </a:p>
          <a:p>
            <a:endParaRPr lang="en-US" sz="1150" b="1">
              <a:latin typeface="Arial"/>
              <a:cs typeface="Arial"/>
            </a:endParaRPr>
          </a:p>
          <a:p>
            <a:endParaRPr lang="en-US" sz="1150" b="1">
              <a:latin typeface="Arial"/>
              <a:cs typeface="Arial"/>
            </a:endParaRPr>
          </a:p>
          <a:p>
            <a:endParaRPr lang="en-US" sz="1150" b="1">
              <a:latin typeface="Arial"/>
              <a:cs typeface="Arial"/>
            </a:endParaRPr>
          </a:p>
          <a:p>
            <a:pPr algn="ctr"/>
            <a:r>
              <a:rPr lang="en-GB" sz="1150">
                <a:latin typeface="Arial"/>
                <a:cs typeface="Segoe UI"/>
              </a:rPr>
              <a:t>(Please give this form to the employer to complete details overleaf)</a:t>
            </a:r>
            <a:r>
              <a:rPr lang="en-US" sz="1150" b="1" dirty="0">
                <a:latin typeface="Arial"/>
                <a:cs typeface="Arial"/>
              </a:rPr>
              <a:t> </a:t>
            </a:r>
          </a:p>
        </p:txBody>
      </p:sp>
      <p:pic>
        <p:nvPicPr>
          <p:cNvPr id="9" name="Picture 4" descr="Icon&#10;&#10;Description automatically generated">
            <a:extLst>
              <a:ext uri="{FF2B5EF4-FFF2-40B4-BE49-F238E27FC236}">
                <a16:creationId xmlns:a16="http://schemas.microsoft.com/office/drawing/2014/main" id="{C347104A-5398-44E5-8CF9-7ADFD4B85A49}"/>
              </a:ext>
            </a:extLst>
          </p:cNvPr>
          <p:cNvPicPr>
            <a:picLocks noChangeAspect="1"/>
          </p:cNvPicPr>
          <p:nvPr/>
        </p:nvPicPr>
        <p:blipFill>
          <a:blip r:embed="rId2"/>
          <a:stretch>
            <a:fillRect/>
          </a:stretch>
        </p:blipFill>
        <p:spPr>
          <a:xfrm>
            <a:off x="560116" y="540943"/>
            <a:ext cx="799977" cy="821599"/>
          </a:xfrm>
          <a:prstGeom prst="rect">
            <a:avLst/>
          </a:prstGeom>
        </p:spPr>
      </p:pic>
      <p:sp>
        <p:nvSpPr>
          <p:cNvPr id="11" name="Title 1">
            <a:extLst>
              <a:ext uri="{FF2B5EF4-FFF2-40B4-BE49-F238E27FC236}">
                <a16:creationId xmlns:a16="http://schemas.microsoft.com/office/drawing/2014/main" id="{C6CC81D2-1888-4115-AB4F-9750E88D684B}"/>
              </a:ext>
            </a:extLst>
          </p:cNvPr>
          <p:cNvSpPr txBox="1">
            <a:spLocks/>
          </p:cNvSpPr>
          <p:nvPr/>
        </p:nvSpPr>
        <p:spPr>
          <a:xfrm>
            <a:off x="8048570" y="214253"/>
            <a:ext cx="1263650" cy="435541"/>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600">
                <a:latin typeface="Calibri"/>
                <a:ea typeface="MS Mincho"/>
                <a:cs typeface="Calibri"/>
              </a:rPr>
              <a:t>Page: 9</a:t>
            </a:r>
            <a:endParaRPr lang="en-GB" sz="1600" dirty="0">
              <a:latin typeface="Calibri" panose="020F0502020204030204" pitchFamily="34" charset="0"/>
              <a:ea typeface="MS Mincho"/>
              <a:cs typeface="Calibri" panose="020F0502020204030204" pitchFamily="34" charset="0"/>
            </a:endParaRPr>
          </a:p>
        </p:txBody>
      </p:sp>
    </p:spTree>
    <p:extLst>
      <p:ext uri="{BB962C8B-B14F-4D97-AF65-F5344CB8AC3E}">
        <p14:creationId xmlns:p14="http://schemas.microsoft.com/office/powerpoint/2010/main" val="289439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E0C229E-6DA9-417D-9FBB-A7CC8070B855}"/>
              </a:ext>
            </a:extLst>
          </p:cNvPr>
          <p:cNvSpPr txBox="1">
            <a:spLocks/>
          </p:cNvSpPr>
          <p:nvPr/>
        </p:nvSpPr>
        <p:spPr>
          <a:xfrm>
            <a:off x="8048570" y="214253"/>
            <a:ext cx="1263650" cy="435541"/>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600">
                <a:latin typeface="Calibri"/>
                <a:ea typeface="MS Mincho"/>
                <a:cs typeface="Calibri"/>
              </a:rPr>
              <a:t>Page: 10</a:t>
            </a:r>
            <a:endParaRPr lang="en-GB" sz="1600" dirty="0">
              <a:latin typeface="Calibri" panose="020F0502020204030204" pitchFamily="34" charset="0"/>
              <a:ea typeface="MS Mincho"/>
              <a:cs typeface="Calibri" panose="020F0502020204030204" pitchFamily="34" charset="0"/>
            </a:endParaRPr>
          </a:p>
        </p:txBody>
      </p:sp>
      <p:graphicFrame>
        <p:nvGraphicFramePr>
          <p:cNvPr id="7" name="Table 6">
            <a:extLst>
              <a:ext uri="{FF2B5EF4-FFF2-40B4-BE49-F238E27FC236}">
                <a16:creationId xmlns:a16="http://schemas.microsoft.com/office/drawing/2014/main" id="{DBE0DFC7-0EEC-4F92-88C1-47E03E09F004}"/>
              </a:ext>
            </a:extLst>
          </p:cNvPr>
          <p:cNvGraphicFramePr>
            <a:graphicFrameLocks noGrp="1"/>
          </p:cNvGraphicFramePr>
          <p:nvPr>
            <p:extLst>
              <p:ext uri="{D42A27DB-BD31-4B8C-83A1-F6EECF244321}">
                <p14:modId xmlns:p14="http://schemas.microsoft.com/office/powerpoint/2010/main" val="1660348992"/>
              </p:ext>
            </p:extLst>
          </p:nvPr>
        </p:nvGraphicFramePr>
        <p:xfrm>
          <a:off x="464820" y="1485900"/>
          <a:ext cx="8467736" cy="7487601"/>
        </p:xfrm>
        <a:graphic>
          <a:graphicData uri="http://schemas.openxmlformats.org/drawingml/2006/table">
            <a:tbl>
              <a:tblPr firstRow="1" bandRow="1">
                <a:tableStyleId>{5940675A-B579-460E-94D1-54222C63F5DA}</a:tableStyleId>
              </a:tblPr>
              <a:tblGrid>
                <a:gridCol w="2872097">
                  <a:extLst>
                    <a:ext uri="{9D8B030D-6E8A-4147-A177-3AD203B41FA5}">
                      <a16:colId xmlns:a16="http://schemas.microsoft.com/office/drawing/2014/main" val="3529151919"/>
                    </a:ext>
                  </a:extLst>
                </a:gridCol>
                <a:gridCol w="5595639">
                  <a:extLst>
                    <a:ext uri="{9D8B030D-6E8A-4147-A177-3AD203B41FA5}">
                      <a16:colId xmlns:a16="http://schemas.microsoft.com/office/drawing/2014/main" val="4225302471"/>
                    </a:ext>
                  </a:extLst>
                </a:gridCol>
              </a:tblGrid>
              <a:tr h="619125">
                <a:tc>
                  <a:txBody>
                    <a:bodyPr/>
                    <a:lstStyle/>
                    <a:p>
                      <a:pPr algn="ctr" rtl="0" fontAlgn="base"/>
                      <a:r>
                        <a:rPr lang="en-GB" sz="1200">
                          <a:effectLst/>
                        </a:rPr>
                        <a:t>EMPLOYER NAME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2767687702"/>
                  </a:ext>
                </a:extLst>
              </a:tr>
              <a:tr h="1000125">
                <a:tc>
                  <a:txBody>
                    <a:bodyPr/>
                    <a:lstStyle/>
                    <a:p>
                      <a:pPr algn="ctr" rtl="0" fontAlgn="base"/>
                      <a:r>
                        <a:rPr lang="en-GB" sz="1200">
                          <a:effectLst/>
                        </a:rPr>
                        <a:t>Placement Address </a:t>
                      </a:r>
                      <a:endParaRPr lang="en-GB">
                        <a:effectLst/>
                      </a:endParaRPr>
                    </a:p>
                  </a:txBody>
                  <a:tcPr/>
                </a:tc>
                <a:tc>
                  <a:txBody>
                    <a:bodyPr/>
                    <a:lstStyle/>
                    <a:p>
                      <a:pPr rtl="0" fontAlgn="base"/>
                      <a:endParaRPr lang="en-GB" sz="1200">
                        <a:effectLst/>
                      </a:endParaRPr>
                    </a:p>
                    <a:p>
                      <a:pPr rtl="0" fontAlgn="base"/>
                      <a:endParaRPr lang="en-GB">
                        <a:effectLst/>
                      </a:endParaRPr>
                    </a:p>
                    <a:p>
                      <a:pPr rtl="0" fontAlgn="base"/>
                      <a:endParaRPr lang="en-GB" dirty="0">
                        <a:effectLst/>
                      </a:endParaRPr>
                    </a:p>
                  </a:txBody>
                  <a:tcPr/>
                </a:tc>
                <a:extLst>
                  <a:ext uri="{0D108BD9-81ED-4DB2-BD59-A6C34878D82A}">
                    <a16:rowId xmlns:a16="http://schemas.microsoft.com/office/drawing/2014/main" val="1156248793"/>
                  </a:ext>
                </a:extLst>
              </a:tr>
              <a:tr h="647700">
                <a:tc>
                  <a:txBody>
                    <a:bodyPr/>
                    <a:lstStyle/>
                    <a:p>
                      <a:pPr algn="ctr" rtl="0" fontAlgn="base"/>
                      <a:r>
                        <a:rPr lang="en-GB" sz="1200">
                          <a:effectLst/>
                        </a:rPr>
                        <a:t>Postcode </a:t>
                      </a:r>
                      <a:endParaRPr lang="en-GB">
                        <a:effectLst/>
                      </a:endParaRPr>
                    </a:p>
                    <a:p>
                      <a:pPr algn="ctr" rtl="0" fontAlgn="base"/>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1981109267"/>
                  </a:ext>
                </a:extLst>
              </a:tr>
              <a:tr h="514350">
                <a:tc>
                  <a:txBody>
                    <a:bodyPr/>
                    <a:lstStyle/>
                    <a:p>
                      <a:pPr algn="ctr" rtl="0" fontAlgn="base"/>
                      <a:r>
                        <a:rPr lang="en-GB" sz="1200">
                          <a:effectLst/>
                        </a:rPr>
                        <a:t>Email Address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232650808"/>
                  </a:ext>
                </a:extLst>
              </a:tr>
              <a:tr h="571500">
                <a:tc>
                  <a:txBody>
                    <a:bodyPr/>
                    <a:lstStyle/>
                    <a:p>
                      <a:pPr algn="ctr" rtl="0" fontAlgn="base"/>
                      <a:r>
                        <a:rPr lang="en-GB" sz="1200">
                          <a:effectLst/>
                        </a:rPr>
                        <a:t>Telephone/Fax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4001631714"/>
                  </a:ext>
                </a:extLst>
              </a:tr>
              <a:tr h="504825">
                <a:tc>
                  <a:txBody>
                    <a:bodyPr/>
                    <a:lstStyle/>
                    <a:p>
                      <a:pPr algn="ctr" rtl="0" fontAlgn="base"/>
                      <a:r>
                        <a:rPr lang="en-GB" sz="1200">
                          <a:effectLst/>
                        </a:rPr>
                        <a:t>Mobile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194812780"/>
                  </a:ext>
                </a:extLst>
              </a:tr>
              <a:tr h="523874">
                <a:tc>
                  <a:txBody>
                    <a:bodyPr/>
                    <a:lstStyle/>
                    <a:p>
                      <a:pPr algn="ctr" rtl="0" fontAlgn="base"/>
                      <a:r>
                        <a:rPr lang="en-GB" sz="1200">
                          <a:effectLst/>
                        </a:rPr>
                        <a:t>Placement Title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3856906972"/>
                  </a:ext>
                </a:extLst>
              </a:tr>
              <a:tr h="1524000">
                <a:tc gridSpan="2">
                  <a:txBody>
                    <a:bodyPr/>
                    <a:lstStyle/>
                    <a:p>
                      <a:pPr rtl="0" fontAlgn="base"/>
                      <a:r>
                        <a:rPr lang="en-GB" sz="1200">
                          <a:effectLst/>
                        </a:rPr>
                        <a:t>Duties to be carried out by student: </a:t>
                      </a:r>
                      <a:endParaRPr lang="en-GB">
                        <a:effectLst/>
                      </a:endParaRPr>
                    </a:p>
                    <a:p>
                      <a:pPr rtl="0" fontAlgn="base"/>
                      <a:endParaRPr lang="en-GB">
                        <a:effectLst/>
                      </a:endParaRPr>
                    </a:p>
                    <a:p>
                      <a:pPr rtl="0" fontAlgn="base"/>
                      <a:endParaRPr lang="en-GB">
                        <a:effectLst/>
                      </a:endParaRPr>
                    </a:p>
                    <a:p>
                      <a:pPr rtl="0" fontAlgn="base"/>
                      <a:endParaRPr lang="en-GB" dirty="0">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3407592115"/>
                  </a:ext>
                </a:extLst>
              </a:tr>
              <a:tr h="500063">
                <a:tc>
                  <a:txBody>
                    <a:bodyPr/>
                    <a:lstStyle/>
                    <a:p>
                      <a:pPr algn="ctr" rtl="0" fontAlgn="base"/>
                      <a:r>
                        <a:rPr lang="en-GB" sz="1200">
                          <a:effectLst/>
                        </a:rPr>
                        <a:t>Working Days/Times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452597576"/>
                  </a:ext>
                </a:extLst>
              </a:tr>
              <a:tr h="495299">
                <a:tc>
                  <a:txBody>
                    <a:bodyPr/>
                    <a:lstStyle/>
                    <a:p>
                      <a:pPr algn="ctr" rtl="0" fontAlgn="base"/>
                      <a:r>
                        <a:rPr lang="en-GB" sz="1200">
                          <a:effectLst/>
                        </a:rPr>
                        <a:t>Meal Breaks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102445538"/>
                  </a:ext>
                </a:extLst>
              </a:tr>
              <a:tr h="542925">
                <a:tc>
                  <a:txBody>
                    <a:bodyPr/>
                    <a:lstStyle/>
                    <a:p>
                      <a:pPr algn="ctr" rtl="0" fontAlgn="base"/>
                      <a:r>
                        <a:rPr lang="en-GB" sz="1200">
                          <a:effectLst/>
                        </a:rPr>
                        <a:t>Appropriate Clothing </a:t>
                      </a:r>
                      <a:endParaRPr lang="en-GB">
                        <a:effectLst/>
                      </a:endParaRPr>
                    </a:p>
                  </a:txBody>
                  <a:tcPr/>
                </a:tc>
                <a:tc>
                  <a:txBody>
                    <a:bodyPr/>
                    <a:lstStyle/>
                    <a:p>
                      <a:pPr rtl="0" fontAlgn="base"/>
                      <a:endParaRPr lang="en-GB" sz="1200" dirty="0">
                        <a:effectLst/>
                      </a:endParaRPr>
                    </a:p>
                  </a:txBody>
                  <a:tcPr/>
                </a:tc>
                <a:extLst>
                  <a:ext uri="{0D108BD9-81ED-4DB2-BD59-A6C34878D82A}">
                    <a16:rowId xmlns:a16="http://schemas.microsoft.com/office/drawing/2014/main" val="101699633"/>
                  </a:ext>
                </a:extLst>
              </a:tr>
            </a:tbl>
          </a:graphicData>
        </a:graphic>
      </p:graphicFrame>
      <p:sp>
        <p:nvSpPr>
          <p:cNvPr id="8" name="TextBox 7">
            <a:extLst>
              <a:ext uri="{FF2B5EF4-FFF2-40B4-BE49-F238E27FC236}">
                <a16:creationId xmlns:a16="http://schemas.microsoft.com/office/drawing/2014/main" id="{F7B78941-4239-4DD7-A187-09CFA8AB24CF}"/>
              </a:ext>
            </a:extLst>
          </p:cNvPr>
          <p:cNvSpPr txBox="1"/>
          <p:nvPr/>
        </p:nvSpPr>
        <p:spPr>
          <a:xfrm>
            <a:off x="449580" y="533400"/>
            <a:ext cx="8702040" cy="116108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latin typeface="Arial"/>
                <a:cs typeface="Segoe UI"/>
              </a:rPr>
              <a:t>TO BE COMPLETED BY THE EMPLOYER</a:t>
            </a:r>
            <a:r>
              <a:rPr lang="en-US" sz="1200" b="1" dirty="0">
                <a:latin typeface="Arial"/>
                <a:cs typeface="Arial"/>
              </a:rPr>
              <a:t> </a:t>
            </a:r>
          </a:p>
          <a:p>
            <a:pPr algn="just"/>
            <a:endParaRPr lang="en-US" sz="1200" i="1">
              <a:latin typeface="Arial"/>
              <a:cs typeface="Arial"/>
            </a:endParaRPr>
          </a:p>
          <a:p>
            <a:pPr algn="just"/>
            <a:r>
              <a:rPr lang="en-GB" sz="1200">
                <a:latin typeface="Arial"/>
                <a:cs typeface="Segoe UI"/>
              </a:rPr>
              <a:t>Thank you for agreeing to take the student named overleaf on Work Experience.  We would be grateful if you could complete the following before signing the form below</a:t>
            </a:r>
            <a:r>
              <a:rPr lang="en-GB" sz="1400">
                <a:latin typeface="Arial"/>
                <a:cs typeface="Segoe UI"/>
              </a:rPr>
              <a:t>.</a:t>
            </a:r>
            <a:r>
              <a:rPr lang="en-US" sz="1400" i="1" dirty="0">
                <a:latin typeface="Arial"/>
                <a:cs typeface="Arial"/>
              </a:rPr>
              <a:t> </a:t>
            </a:r>
          </a:p>
          <a:p>
            <a:endParaRPr lang="en-US" sz="1000" b="1">
              <a:latin typeface="Arial"/>
              <a:cs typeface="Arial"/>
            </a:endParaRPr>
          </a:p>
          <a:p>
            <a:endParaRPr lang="en-US">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dirty="0">
              <a:latin typeface="Segoe UI"/>
              <a:cs typeface="Segoe UI"/>
            </a:endParaRPr>
          </a:p>
          <a:p>
            <a:endParaRPr lang="en-US" sz="1200" b="1">
              <a:latin typeface="Arial"/>
              <a:cs typeface="Arial"/>
            </a:endParaRPr>
          </a:p>
          <a:p>
            <a:r>
              <a:rPr lang="en-GB" sz="1200" b="1">
                <a:latin typeface="Arial"/>
                <a:cs typeface="Segoe UI"/>
              </a:rPr>
              <a:t>Employers Liability Insurance Details</a:t>
            </a:r>
            <a:r>
              <a:rPr lang="en-US" sz="1200" b="1" dirty="0">
                <a:latin typeface="Arial"/>
                <a:cs typeface="Arial"/>
              </a:rPr>
              <a:t> </a:t>
            </a:r>
          </a:p>
          <a:p>
            <a:endParaRPr lang="en-US" sz="400" b="1">
              <a:latin typeface="Arial"/>
              <a:cs typeface="Arial"/>
            </a:endParaRPr>
          </a:p>
          <a:p>
            <a:r>
              <a:rPr lang="en-GB" sz="1200" b="1">
                <a:latin typeface="Arial"/>
                <a:cs typeface="Segoe UI"/>
              </a:rPr>
              <a:t>Insurance company</a:t>
            </a:r>
            <a:r>
              <a:rPr lang="en-GB" sz="1200">
                <a:latin typeface="Arial"/>
                <a:cs typeface="Segoe UI"/>
              </a:rPr>
              <a:t>: ………………….………………….………………….……………………</a:t>
            </a:r>
            <a:r>
              <a:rPr lang="en-US" sz="1200" b="1" dirty="0">
                <a:latin typeface="Arial"/>
                <a:cs typeface="Arial"/>
              </a:rPr>
              <a:t> </a:t>
            </a:r>
          </a:p>
          <a:p>
            <a:endParaRPr lang="en-US" sz="800" b="1">
              <a:latin typeface="Arial"/>
              <a:cs typeface="Arial"/>
            </a:endParaRPr>
          </a:p>
          <a:p>
            <a:r>
              <a:rPr lang="en-GB" sz="1200" b="1">
                <a:latin typeface="Arial"/>
                <a:cs typeface="Segoe UI"/>
              </a:rPr>
              <a:t>Policy No:</a:t>
            </a:r>
            <a:r>
              <a:rPr lang="en-GB" sz="1200">
                <a:latin typeface="Arial"/>
                <a:cs typeface="Segoe UI"/>
              </a:rPr>
              <a:t> …………………………….….………  </a:t>
            </a:r>
            <a:r>
              <a:rPr lang="en-GB" sz="1200" b="1">
                <a:latin typeface="Arial"/>
                <a:cs typeface="Segoe UI"/>
              </a:rPr>
              <a:t>Expiry Date</a:t>
            </a:r>
            <a:r>
              <a:rPr lang="en-GB" sz="1200">
                <a:latin typeface="Arial"/>
                <a:cs typeface="Segoe UI"/>
              </a:rPr>
              <a:t>: ……………………………….</a:t>
            </a:r>
            <a:r>
              <a:rPr lang="en-US" sz="1200" b="1" dirty="0">
                <a:latin typeface="Arial"/>
                <a:cs typeface="Arial"/>
              </a:rPr>
              <a:t> </a:t>
            </a:r>
          </a:p>
          <a:p>
            <a:endParaRPr lang="en-US" sz="800" b="1">
              <a:latin typeface="Arial"/>
              <a:cs typeface="Arial"/>
            </a:endParaRPr>
          </a:p>
          <a:p>
            <a:r>
              <a:rPr lang="en-GB" sz="1200" b="1" i="1">
                <a:latin typeface="Arial"/>
                <a:cs typeface="Segoe UI"/>
              </a:rPr>
              <a:t>By signing this form you are agreeing to provide a placement to the named student. </a:t>
            </a:r>
            <a:r>
              <a:rPr lang="en-US" sz="1200" b="1" dirty="0">
                <a:latin typeface="Arial"/>
                <a:cs typeface="Arial"/>
              </a:rPr>
              <a:t> </a:t>
            </a:r>
          </a:p>
          <a:p>
            <a:endParaRPr lang="en-US" sz="1200" b="1">
              <a:latin typeface="Arial"/>
              <a:cs typeface="Arial"/>
            </a:endParaRPr>
          </a:p>
          <a:p>
            <a:r>
              <a:rPr lang="en-GB" sz="1200" b="1">
                <a:latin typeface="Arial"/>
                <a:cs typeface="Segoe UI"/>
              </a:rPr>
              <a:t>PLACEMENT AUTHORISED BY:</a:t>
            </a:r>
            <a:r>
              <a:rPr lang="en-US" sz="1200" b="1" dirty="0">
                <a:latin typeface="Arial"/>
                <a:cs typeface="Arial"/>
              </a:rPr>
              <a:t> </a:t>
            </a:r>
          </a:p>
          <a:p>
            <a:endParaRPr lang="en-US" sz="1150" b="1">
              <a:latin typeface="Arial"/>
              <a:cs typeface="Arial"/>
            </a:endParaRPr>
          </a:p>
          <a:p>
            <a:r>
              <a:rPr lang="en-GB" sz="1150" b="1">
                <a:latin typeface="Arial"/>
                <a:cs typeface="Segoe UI"/>
              </a:rPr>
              <a:t>Contact Name</a:t>
            </a:r>
            <a:r>
              <a:rPr lang="en-GB" sz="1150">
                <a:latin typeface="Arial"/>
                <a:cs typeface="Segoe UI"/>
              </a:rPr>
              <a:t>……………………….</a:t>
            </a:r>
            <a:r>
              <a:rPr lang="en-GB" sz="1200">
                <a:latin typeface="Arial"/>
                <a:cs typeface="Segoe UI"/>
              </a:rPr>
              <a:t>…………………….…</a:t>
            </a:r>
            <a:r>
              <a:rPr lang="en-GB" sz="1200" b="1">
                <a:latin typeface="Arial"/>
                <a:cs typeface="Segoe UI"/>
              </a:rPr>
              <a:t>Position</a:t>
            </a:r>
            <a:r>
              <a:rPr lang="en-GB" sz="1200">
                <a:latin typeface="Arial"/>
                <a:cs typeface="Segoe UI"/>
              </a:rPr>
              <a:t>…………………………..</a:t>
            </a:r>
            <a:r>
              <a:rPr lang="en-US" sz="1200" b="1" dirty="0">
                <a:latin typeface="Arial"/>
                <a:cs typeface="Arial"/>
              </a:rPr>
              <a:t> </a:t>
            </a:r>
          </a:p>
          <a:p>
            <a:endParaRPr lang="en-US" sz="800" b="1">
              <a:latin typeface="Arial"/>
              <a:cs typeface="Arial"/>
            </a:endParaRPr>
          </a:p>
          <a:p>
            <a:r>
              <a:rPr lang="en-GB" sz="1200" b="1">
                <a:latin typeface="Arial"/>
                <a:cs typeface="Segoe UI"/>
              </a:rPr>
              <a:t>Signature</a:t>
            </a:r>
            <a:r>
              <a:rPr lang="en-GB" sz="1200">
                <a:latin typeface="Arial"/>
                <a:cs typeface="Segoe UI"/>
              </a:rPr>
              <a:t>…………………………………………………. </a:t>
            </a:r>
            <a:r>
              <a:rPr lang="en-GB" sz="1200" b="1">
                <a:latin typeface="Arial"/>
                <a:cs typeface="Segoe UI"/>
              </a:rPr>
              <a:t>Date</a:t>
            </a:r>
            <a:r>
              <a:rPr lang="en-GB" sz="1200">
                <a:latin typeface="Arial"/>
                <a:cs typeface="Segoe UI"/>
              </a:rPr>
              <a:t>…………………………</a:t>
            </a:r>
            <a:r>
              <a:rPr lang="en-GB" sz="2800" b="1" i="1" dirty="0">
                <a:latin typeface="Arial"/>
                <a:cs typeface="Segoe UI"/>
              </a:rPr>
              <a:t>        </a:t>
            </a:r>
            <a:r>
              <a:rPr lang="en-GB" sz="1200" b="1" i="1" dirty="0">
                <a:latin typeface="Arial"/>
                <a:cs typeface="Segoe UI"/>
              </a:rPr>
              <a:t>                         </a:t>
            </a:r>
            <a:r>
              <a:rPr lang="en-US" sz="1200" b="1" dirty="0">
                <a:latin typeface="Arial"/>
                <a:cs typeface="Arial"/>
              </a:rPr>
              <a:t> </a:t>
            </a:r>
          </a:p>
        </p:txBody>
      </p:sp>
    </p:spTree>
    <p:extLst>
      <p:ext uri="{BB962C8B-B14F-4D97-AF65-F5344CB8AC3E}">
        <p14:creationId xmlns:p14="http://schemas.microsoft.com/office/powerpoint/2010/main" val="3100038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7686ACB-0F23-42C9-9927-787A2C90BF57}"/>
              </a:ext>
            </a:extLst>
          </p:cNvPr>
          <p:cNvGraphicFramePr>
            <a:graphicFrameLocks noGrp="1"/>
          </p:cNvGraphicFramePr>
          <p:nvPr/>
        </p:nvGraphicFramePr>
        <p:xfrm>
          <a:off x="219522" y="1305578"/>
          <a:ext cx="9184576" cy="11364900"/>
        </p:xfrm>
        <a:graphic>
          <a:graphicData uri="http://schemas.openxmlformats.org/drawingml/2006/table">
            <a:tbl>
              <a:tblPr firstRow="1" bandRow="1">
                <a:tableStyleId>{5940675A-B579-460E-94D1-54222C63F5DA}</a:tableStyleId>
              </a:tblPr>
              <a:tblGrid>
                <a:gridCol w="9184576">
                  <a:extLst>
                    <a:ext uri="{9D8B030D-6E8A-4147-A177-3AD203B41FA5}">
                      <a16:colId xmlns:a16="http://schemas.microsoft.com/office/drawing/2014/main" val="1827972117"/>
                    </a:ext>
                  </a:extLst>
                </a:gridCol>
              </a:tblGrid>
              <a:tr h="454596">
                <a:tc>
                  <a:txBody>
                    <a:bodyPr/>
                    <a:lstStyle/>
                    <a:p>
                      <a:pPr rtl="0" fontAlgn="base"/>
                      <a:endParaRPr lang="en-GB" sz="1200" dirty="0">
                        <a:effectLst/>
                      </a:endParaRPr>
                    </a:p>
                  </a:txBody>
                  <a:tcPr/>
                </a:tc>
                <a:extLst>
                  <a:ext uri="{0D108BD9-81ED-4DB2-BD59-A6C34878D82A}">
                    <a16:rowId xmlns:a16="http://schemas.microsoft.com/office/drawing/2014/main" val="14727767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493416346"/>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392501400"/>
                  </a:ext>
                </a:extLst>
              </a:tr>
              <a:tr h="454596">
                <a:tc>
                  <a:txBody>
                    <a:bodyPr/>
                    <a:lstStyle/>
                    <a:p>
                      <a:pPr rtl="0" fontAlgn="base"/>
                      <a:endParaRPr lang="en-GB" sz="1200" dirty="0">
                        <a:effectLst/>
                      </a:endParaRPr>
                    </a:p>
                  </a:txBody>
                  <a:tcPr/>
                </a:tc>
                <a:extLst>
                  <a:ext uri="{0D108BD9-81ED-4DB2-BD59-A6C34878D82A}">
                    <a16:rowId xmlns:a16="http://schemas.microsoft.com/office/drawing/2014/main" val="32267298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890698413"/>
                  </a:ext>
                </a:extLst>
              </a:tr>
              <a:tr h="454596">
                <a:tc>
                  <a:txBody>
                    <a:bodyPr/>
                    <a:lstStyle/>
                    <a:p>
                      <a:pPr rtl="0" fontAlgn="base"/>
                      <a:endParaRPr lang="en-GB" sz="1200" dirty="0">
                        <a:effectLst/>
                      </a:endParaRPr>
                    </a:p>
                  </a:txBody>
                  <a:tcPr/>
                </a:tc>
                <a:extLst>
                  <a:ext uri="{0D108BD9-81ED-4DB2-BD59-A6C34878D82A}">
                    <a16:rowId xmlns:a16="http://schemas.microsoft.com/office/drawing/2014/main" val="4017993072"/>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488306256"/>
                  </a:ext>
                </a:extLst>
              </a:tr>
              <a:tr h="454596">
                <a:tc>
                  <a:txBody>
                    <a:bodyPr/>
                    <a:lstStyle/>
                    <a:p>
                      <a:pPr rtl="0" fontAlgn="base"/>
                      <a:endParaRPr lang="en-GB" sz="1200" dirty="0">
                        <a:effectLst/>
                      </a:endParaRPr>
                    </a:p>
                  </a:txBody>
                  <a:tcPr/>
                </a:tc>
                <a:extLst>
                  <a:ext uri="{0D108BD9-81ED-4DB2-BD59-A6C34878D82A}">
                    <a16:rowId xmlns:a16="http://schemas.microsoft.com/office/drawing/2014/main" val="4202095454"/>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200541612"/>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280592597"/>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42434798"/>
                  </a:ext>
                </a:extLst>
              </a:tr>
              <a:tr h="454596">
                <a:tc>
                  <a:txBody>
                    <a:bodyPr/>
                    <a:lstStyle/>
                    <a:p>
                      <a:pPr rtl="0" fontAlgn="base"/>
                      <a:endParaRPr lang="en-GB" sz="1200" dirty="0">
                        <a:effectLst/>
                      </a:endParaRPr>
                    </a:p>
                  </a:txBody>
                  <a:tcPr/>
                </a:tc>
                <a:extLst>
                  <a:ext uri="{0D108BD9-81ED-4DB2-BD59-A6C34878D82A}">
                    <a16:rowId xmlns:a16="http://schemas.microsoft.com/office/drawing/2014/main" val="64325958"/>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95642315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301809623"/>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465831654"/>
                  </a:ext>
                </a:extLst>
              </a:tr>
              <a:tr h="454596">
                <a:tc>
                  <a:txBody>
                    <a:bodyPr/>
                    <a:lstStyle/>
                    <a:p>
                      <a:pPr rtl="0" fontAlgn="base"/>
                      <a:endParaRPr lang="en-GB" sz="1200" dirty="0">
                        <a:effectLst/>
                      </a:endParaRPr>
                    </a:p>
                  </a:txBody>
                  <a:tcPr/>
                </a:tc>
                <a:extLst>
                  <a:ext uri="{0D108BD9-81ED-4DB2-BD59-A6C34878D82A}">
                    <a16:rowId xmlns:a16="http://schemas.microsoft.com/office/drawing/2014/main" val="3269643377"/>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93278473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3010919551"/>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09906542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3145983174"/>
                  </a:ext>
                </a:extLst>
              </a:tr>
              <a:tr h="454596">
                <a:tc>
                  <a:txBody>
                    <a:bodyPr/>
                    <a:lstStyle/>
                    <a:p>
                      <a:pPr rtl="0" fontAlgn="base"/>
                      <a:endParaRPr lang="en-GB" sz="1200" dirty="0">
                        <a:effectLst/>
                      </a:endParaRPr>
                    </a:p>
                  </a:txBody>
                  <a:tcPr/>
                </a:tc>
                <a:extLst>
                  <a:ext uri="{0D108BD9-81ED-4DB2-BD59-A6C34878D82A}">
                    <a16:rowId xmlns:a16="http://schemas.microsoft.com/office/drawing/2014/main" val="1461262672"/>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800342770"/>
                  </a:ext>
                </a:extLst>
              </a:tr>
              <a:tr h="454596">
                <a:tc>
                  <a:txBody>
                    <a:bodyPr/>
                    <a:lstStyle/>
                    <a:p>
                      <a:pPr rtl="0" fontAlgn="base"/>
                      <a:endParaRPr lang="en-GB" sz="1200" dirty="0">
                        <a:effectLst/>
                      </a:endParaRPr>
                    </a:p>
                  </a:txBody>
                  <a:tcPr/>
                </a:tc>
                <a:extLst>
                  <a:ext uri="{0D108BD9-81ED-4DB2-BD59-A6C34878D82A}">
                    <a16:rowId xmlns:a16="http://schemas.microsoft.com/office/drawing/2014/main" val="2662383212"/>
                  </a:ext>
                </a:extLst>
              </a:tr>
              <a:tr h="454596">
                <a:tc>
                  <a:txBody>
                    <a:bodyPr/>
                    <a:lstStyle/>
                    <a:p>
                      <a:pPr rtl="0" fontAlgn="base"/>
                      <a:endParaRPr lang="en-GB" sz="1200" dirty="0">
                        <a:effectLst/>
                      </a:endParaRPr>
                    </a:p>
                  </a:txBody>
                  <a:tcPr/>
                </a:tc>
                <a:extLst>
                  <a:ext uri="{0D108BD9-81ED-4DB2-BD59-A6C34878D82A}">
                    <a16:rowId xmlns:a16="http://schemas.microsoft.com/office/drawing/2014/main" val="4183646595"/>
                  </a:ext>
                </a:extLst>
              </a:tr>
              <a:tr h="454596">
                <a:tc>
                  <a:txBody>
                    <a:bodyPr/>
                    <a:lstStyle/>
                    <a:p>
                      <a:pPr rtl="0" fontAlgn="base"/>
                      <a:endParaRPr lang="en-GB" sz="1200" dirty="0">
                        <a:effectLst/>
                      </a:endParaRPr>
                    </a:p>
                  </a:txBody>
                  <a:tcPr/>
                </a:tc>
                <a:extLst>
                  <a:ext uri="{0D108BD9-81ED-4DB2-BD59-A6C34878D82A}">
                    <a16:rowId xmlns:a16="http://schemas.microsoft.com/office/drawing/2014/main" val="4067085379"/>
                  </a:ext>
                </a:extLst>
              </a:tr>
            </a:tbl>
          </a:graphicData>
        </a:graphic>
      </p:graphicFrame>
      <p:sp>
        <p:nvSpPr>
          <p:cNvPr id="6" name="TextBox 5">
            <a:extLst>
              <a:ext uri="{FF2B5EF4-FFF2-40B4-BE49-F238E27FC236}">
                <a16:creationId xmlns:a16="http://schemas.microsoft.com/office/drawing/2014/main" id="{74531765-031D-4252-B490-28EDFDC401A6}"/>
              </a:ext>
            </a:extLst>
          </p:cNvPr>
          <p:cNvSpPr txBox="1"/>
          <p:nvPr/>
        </p:nvSpPr>
        <p:spPr>
          <a:xfrm>
            <a:off x="598322" y="245106"/>
            <a:ext cx="7757545" cy="10926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a:cs typeface="Segoe UI"/>
              </a:rPr>
              <a:t>Written work: </a:t>
            </a:r>
            <a:r>
              <a:rPr lang="en-US" sz="2000">
                <a:cs typeface="Calibri"/>
              </a:rPr>
              <a:t> </a:t>
            </a:r>
          </a:p>
          <a:p>
            <a:r>
              <a:rPr lang="en-GB" sz="2000">
                <a:cs typeface="Segoe UI"/>
              </a:rPr>
              <a:t>(Ensure you write the task number and challenge taken)</a:t>
            </a:r>
            <a:r>
              <a:rPr lang="en-US" sz="2000">
                <a:cs typeface="Calibri"/>
              </a:rPr>
              <a:t> </a:t>
            </a:r>
          </a:p>
          <a:p>
            <a:endParaRPr lang="en-US">
              <a:latin typeface="Segoe UI"/>
              <a:cs typeface="Segoe UI"/>
            </a:endParaRPr>
          </a:p>
        </p:txBody>
      </p:sp>
    </p:spTree>
    <p:extLst>
      <p:ext uri="{BB962C8B-B14F-4D97-AF65-F5344CB8AC3E}">
        <p14:creationId xmlns:p14="http://schemas.microsoft.com/office/powerpoint/2010/main" val="1216538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4210-9247-4CD3-A537-5B591A4AFE35}"/>
              </a:ext>
            </a:extLst>
          </p:cNvPr>
          <p:cNvSpPr>
            <a:spLocks noGrp="1"/>
          </p:cNvSpPr>
          <p:nvPr>
            <p:ph type="title"/>
          </p:nvPr>
        </p:nvSpPr>
        <p:spPr>
          <a:xfrm>
            <a:off x="433210" y="339456"/>
            <a:ext cx="8723226" cy="585392"/>
          </a:xfrm>
        </p:spPr>
        <p:txBody>
          <a:bodyPr>
            <a:normAutofit/>
          </a:bodyPr>
          <a:lstStyle/>
          <a:p>
            <a:r>
              <a:rPr lang="en-US" sz="3200" b="1">
                <a:cs typeface="Calibri"/>
              </a:rPr>
              <a:t>CONTENTS</a:t>
            </a:r>
            <a:endParaRPr lang="en-US" sz="3200" b="1"/>
          </a:p>
        </p:txBody>
      </p:sp>
      <p:sp>
        <p:nvSpPr>
          <p:cNvPr id="3" name="Content Placeholder 2">
            <a:extLst>
              <a:ext uri="{FF2B5EF4-FFF2-40B4-BE49-F238E27FC236}">
                <a16:creationId xmlns:a16="http://schemas.microsoft.com/office/drawing/2014/main" id="{10A151D2-8972-4C63-8A5A-5CC253E37820}"/>
              </a:ext>
            </a:extLst>
          </p:cNvPr>
          <p:cNvSpPr>
            <a:spLocks noGrp="1"/>
          </p:cNvSpPr>
          <p:nvPr>
            <p:ph idx="1"/>
          </p:nvPr>
        </p:nvSpPr>
        <p:spPr>
          <a:xfrm>
            <a:off x="479425" y="2987675"/>
            <a:ext cx="8680697" cy="5709060"/>
          </a:xfrm>
          <a:ln>
            <a:solidFill>
              <a:schemeClr val="tx1"/>
            </a:solidFill>
          </a:ln>
        </p:spPr>
        <p:txBody>
          <a:bodyPr vert="horz" lIns="91440" tIns="45720" rIns="91440" bIns="45720" rtlCol="0" anchor="t">
            <a:normAutofit/>
          </a:bodyPr>
          <a:lstStyle/>
          <a:p>
            <a:pPr marL="0" indent="0">
              <a:buNone/>
            </a:pPr>
            <a:r>
              <a:rPr lang="en-US" sz="2000" dirty="0">
                <a:cs typeface="Calibri"/>
              </a:rPr>
              <a:t>Key Concept                                                                                               Page Number</a:t>
            </a:r>
          </a:p>
          <a:p>
            <a:pPr marL="0" indent="0">
              <a:buNone/>
            </a:pPr>
            <a:endParaRPr lang="en-US" sz="1800" dirty="0">
              <a:cs typeface="Calibri"/>
            </a:endParaRPr>
          </a:p>
          <a:p>
            <a:pPr marL="0" indent="0">
              <a:buNone/>
            </a:pPr>
            <a:endParaRPr lang="en-US" sz="1800" dirty="0">
              <a:cs typeface="Calibri"/>
            </a:endParaRPr>
          </a:p>
          <a:p>
            <a:pPr marL="0" indent="0">
              <a:buNone/>
            </a:pPr>
            <a:r>
              <a:rPr lang="en-US" sz="1800">
                <a:cs typeface="Calibri"/>
              </a:rPr>
              <a:t>Employability Skills                                                                                                 3</a:t>
            </a:r>
          </a:p>
          <a:p>
            <a:pPr marL="0" indent="0">
              <a:buNone/>
            </a:pPr>
            <a:endParaRPr lang="en-US" sz="1800" dirty="0">
              <a:cs typeface="Calibri"/>
            </a:endParaRPr>
          </a:p>
          <a:p>
            <a:pPr marL="0" indent="0">
              <a:buNone/>
            </a:pPr>
            <a:r>
              <a:rPr lang="en-US" sz="1800">
                <a:cs typeface="Calibri"/>
              </a:rPr>
              <a:t>Industry Sectors                                                                                                      4</a:t>
            </a:r>
          </a:p>
          <a:p>
            <a:pPr marL="0" indent="0">
              <a:buNone/>
            </a:pPr>
            <a:endParaRPr lang="en-US" sz="1800" dirty="0">
              <a:cs typeface="Calibri"/>
            </a:endParaRPr>
          </a:p>
          <a:p>
            <a:pPr marL="0" indent="0">
              <a:buNone/>
            </a:pPr>
            <a:r>
              <a:rPr lang="en-US" sz="1800">
                <a:cs typeface="Calibri"/>
              </a:rPr>
              <a:t>Template letter / email to employer                                                                   5</a:t>
            </a:r>
          </a:p>
          <a:p>
            <a:pPr marL="0" indent="0">
              <a:buNone/>
            </a:pPr>
            <a:endParaRPr lang="en-US" sz="1800" dirty="0">
              <a:cs typeface="Calibri"/>
            </a:endParaRPr>
          </a:p>
          <a:p>
            <a:pPr marL="0" indent="0">
              <a:buNone/>
            </a:pPr>
            <a:r>
              <a:rPr lang="en-US" sz="1800">
                <a:cs typeface="Calibri"/>
              </a:rPr>
              <a:t>Work experience scenarios                                                                                  6</a:t>
            </a:r>
          </a:p>
          <a:p>
            <a:pPr marL="0" indent="0">
              <a:buNone/>
            </a:pPr>
            <a:endParaRPr lang="en-US" sz="1800" dirty="0">
              <a:cs typeface="Calibri"/>
            </a:endParaRPr>
          </a:p>
          <a:p>
            <a:pPr marL="0" indent="0">
              <a:buNone/>
            </a:pPr>
            <a:r>
              <a:rPr lang="en-US" sz="1800">
                <a:cs typeface="Calibri"/>
              </a:rPr>
              <a:t>Reflection                                                                                                                7</a:t>
            </a:r>
          </a:p>
          <a:p>
            <a:pPr marL="0" indent="0">
              <a:buNone/>
            </a:pPr>
            <a:endParaRPr lang="en-US" sz="1800" dirty="0">
              <a:cs typeface="Calibri"/>
            </a:endParaRPr>
          </a:p>
          <a:p>
            <a:pPr marL="0" indent="0">
              <a:buNone/>
            </a:pPr>
            <a:r>
              <a:rPr lang="en-US" sz="1800">
                <a:cs typeface="Calibri"/>
              </a:rPr>
              <a:t>Feedback                                                                                                                 8</a:t>
            </a:r>
            <a:endParaRPr lang="en-US" sz="1800" dirty="0">
              <a:cs typeface="Calibri"/>
            </a:endParaRPr>
          </a:p>
          <a:p>
            <a:pPr marL="0" indent="0">
              <a:buNone/>
            </a:pPr>
            <a:endParaRPr lang="en-US" sz="1800" dirty="0">
              <a:cs typeface="Calibri"/>
            </a:endParaRPr>
          </a:p>
          <a:p>
            <a:pPr marL="0" indent="0">
              <a:buNone/>
            </a:pPr>
            <a:r>
              <a:rPr lang="en-US" sz="1800">
                <a:cs typeface="Calibri"/>
              </a:rPr>
              <a:t>Work Expererience Placement Form - Example                                               9, 10</a:t>
            </a:r>
          </a:p>
          <a:p>
            <a:pPr marL="0" indent="0">
              <a:buNone/>
            </a:pPr>
            <a:endParaRPr lang="en-US" sz="1800" dirty="0">
              <a:cs typeface="Calibri"/>
            </a:endParaRPr>
          </a:p>
        </p:txBody>
      </p:sp>
    </p:spTree>
    <p:extLst>
      <p:ext uri="{BB962C8B-B14F-4D97-AF65-F5344CB8AC3E}">
        <p14:creationId xmlns:p14="http://schemas.microsoft.com/office/powerpoint/2010/main" val="2693932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3">
            <a:extLst>
              <a:ext uri="{FF2B5EF4-FFF2-40B4-BE49-F238E27FC236}">
                <a16:creationId xmlns:a16="http://schemas.microsoft.com/office/drawing/2014/main" id="{EAF828D9-1426-7B45-9CE7-45C7A5CB1528}"/>
              </a:ext>
            </a:extLst>
          </p:cNvPr>
          <p:cNvGraphicFramePr>
            <a:graphicFrameLocks noGrp="1"/>
          </p:cNvGraphicFramePr>
          <p:nvPr>
            <p:extLst>
              <p:ext uri="{D42A27DB-BD31-4B8C-83A1-F6EECF244321}">
                <p14:modId xmlns:p14="http://schemas.microsoft.com/office/powerpoint/2010/main" val="1722669619"/>
              </p:ext>
            </p:extLst>
          </p:nvPr>
        </p:nvGraphicFramePr>
        <p:xfrm>
          <a:off x="215399" y="1645991"/>
          <a:ext cx="9170403" cy="8745063"/>
        </p:xfrm>
        <a:graphic>
          <a:graphicData uri="http://schemas.openxmlformats.org/drawingml/2006/table">
            <a:tbl>
              <a:tblPr firstRow="1" bandRow="1">
                <a:tableStyleId>{5C22544A-7EE6-4342-B048-85BDC9FD1C3A}</a:tableStyleId>
              </a:tblPr>
              <a:tblGrid>
                <a:gridCol w="2620113">
                  <a:extLst>
                    <a:ext uri="{9D8B030D-6E8A-4147-A177-3AD203B41FA5}">
                      <a16:colId xmlns:a16="http://schemas.microsoft.com/office/drawing/2014/main" val="2469962901"/>
                    </a:ext>
                  </a:extLst>
                </a:gridCol>
                <a:gridCol w="655029">
                  <a:extLst>
                    <a:ext uri="{9D8B030D-6E8A-4147-A177-3AD203B41FA5}">
                      <a16:colId xmlns:a16="http://schemas.microsoft.com/office/drawing/2014/main" val="302987413"/>
                    </a:ext>
                  </a:extLst>
                </a:gridCol>
                <a:gridCol w="655029">
                  <a:extLst>
                    <a:ext uri="{9D8B030D-6E8A-4147-A177-3AD203B41FA5}">
                      <a16:colId xmlns:a16="http://schemas.microsoft.com/office/drawing/2014/main" val="3629241431"/>
                    </a:ext>
                  </a:extLst>
                </a:gridCol>
                <a:gridCol w="655029">
                  <a:extLst>
                    <a:ext uri="{9D8B030D-6E8A-4147-A177-3AD203B41FA5}">
                      <a16:colId xmlns:a16="http://schemas.microsoft.com/office/drawing/2014/main" val="2725264235"/>
                    </a:ext>
                  </a:extLst>
                </a:gridCol>
                <a:gridCol w="655029">
                  <a:extLst>
                    <a:ext uri="{9D8B030D-6E8A-4147-A177-3AD203B41FA5}">
                      <a16:colId xmlns:a16="http://schemas.microsoft.com/office/drawing/2014/main" val="3690037511"/>
                    </a:ext>
                  </a:extLst>
                </a:gridCol>
                <a:gridCol w="655029">
                  <a:extLst>
                    <a:ext uri="{9D8B030D-6E8A-4147-A177-3AD203B41FA5}">
                      <a16:colId xmlns:a16="http://schemas.microsoft.com/office/drawing/2014/main" val="2101932133"/>
                    </a:ext>
                  </a:extLst>
                </a:gridCol>
                <a:gridCol w="655029">
                  <a:extLst>
                    <a:ext uri="{9D8B030D-6E8A-4147-A177-3AD203B41FA5}">
                      <a16:colId xmlns:a16="http://schemas.microsoft.com/office/drawing/2014/main" val="1982562568"/>
                    </a:ext>
                  </a:extLst>
                </a:gridCol>
                <a:gridCol w="655029">
                  <a:extLst>
                    <a:ext uri="{9D8B030D-6E8A-4147-A177-3AD203B41FA5}">
                      <a16:colId xmlns:a16="http://schemas.microsoft.com/office/drawing/2014/main" val="722453729"/>
                    </a:ext>
                  </a:extLst>
                </a:gridCol>
                <a:gridCol w="655029">
                  <a:extLst>
                    <a:ext uri="{9D8B030D-6E8A-4147-A177-3AD203B41FA5}">
                      <a16:colId xmlns:a16="http://schemas.microsoft.com/office/drawing/2014/main" val="2933027247"/>
                    </a:ext>
                  </a:extLst>
                </a:gridCol>
                <a:gridCol w="655029">
                  <a:extLst>
                    <a:ext uri="{9D8B030D-6E8A-4147-A177-3AD203B41FA5}">
                      <a16:colId xmlns:a16="http://schemas.microsoft.com/office/drawing/2014/main" val="1512976713"/>
                    </a:ext>
                  </a:extLst>
                </a:gridCol>
                <a:gridCol w="655029">
                  <a:extLst>
                    <a:ext uri="{9D8B030D-6E8A-4147-A177-3AD203B41FA5}">
                      <a16:colId xmlns:a16="http://schemas.microsoft.com/office/drawing/2014/main" val="2900132583"/>
                    </a:ext>
                  </a:extLst>
                </a:gridCol>
              </a:tblGrid>
              <a:tr h="435194">
                <a:tc gridSpan="11">
                  <a:txBody>
                    <a:bodyPr/>
                    <a:lstStyle/>
                    <a:p>
                      <a:pPr algn="ctr"/>
                      <a:r>
                        <a:rPr lang="en-US" sz="2000" dirty="0">
                          <a:solidFill>
                            <a:srgbClr val="FF0000"/>
                          </a:solidFill>
                        </a:rPr>
                        <a:t>BASELINE</a:t>
                      </a:r>
                      <a:r>
                        <a:rPr lang="en-US" sz="2000" dirty="0">
                          <a:solidFill>
                            <a:schemeClr val="tx1"/>
                          </a:solidFill>
                        </a:rPr>
                        <a:t> </a:t>
                      </a:r>
                      <a:r>
                        <a:rPr lang="en-US" sz="2000" b="0" dirty="0">
                          <a:solidFill>
                            <a:schemeClr val="tx1"/>
                          </a:solidFill>
                        </a:rPr>
                        <a:t>CONFIDENCE CHECKER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9970905"/>
                  </a:ext>
                </a:extLst>
              </a:tr>
              <a:tr h="724517">
                <a:tc>
                  <a:txBody>
                    <a:bodyPr/>
                    <a:lstStyle/>
                    <a:p>
                      <a:pPr marL="0" marR="0" lvl="0" indent="0" algn="l" defTabSz="639965"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BEFORE LEARNING THE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1136491"/>
                  </a:ext>
                </a:extLst>
              </a:tr>
              <a:tr h="426311">
                <a:tc>
                  <a:txBody>
                    <a:bodyPr/>
                    <a:lstStyle/>
                    <a:p>
                      <a:pPr>
                        <a:buFontTx/>
                        <a:buNone/>
                      </a:pPr>
                      <a:r>
                        <a:rPr lang="en-US" sz="1050" dirty="0">
                          <a:solidFill>
                            <a:schemeClr val="tx1"/>
                          </a:solidFill>
                        </a:rPr>
                        <a:t>I am aware of the work experience deadline for the paperwork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189329"/>
                  </a:ext>
                </a:extLst>
              </a:tr>
              <a:tr h="429365">
                <a:tc>
                  <a:txBody>
                    <a:bodyPr/>
                    <a:lstStyle/>
                    <a:p>
                      <a:r>
                        <a:rPr lang="en-US" sz="1050" dirty="0">
                          <a:solidFill>
                            <a:schemeClr val="tx1"/>
                          </a:solidFill>
                        </a:rPr>
                        <a:t>I have started to think about where I </a:t>
                      </a:r>
                      <a:r>
                        <a:rPr lang="en-US" sz="1050">
                          <a:solidFill>
                            <a:schemeClr val="tx1"/>
                          </a:solidFill>
                        </a:rPr>
                        <a:t>would like</a:t>
                      </a:r>
                      <a:r>
                        <a:rPr lang="en-US" sz="1050" dirty="0">
                          <a:solidFill>
                            <a:schemeClr val="tx1"/>
                          </a:solidFill>
                        </a:rPr>
                        <a:t> to complete my work experience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292860"/>
                  </a:ext>
                </a:extLst>
              </a:tr>
              <a:tr h="426311">
                <a:tc>
                  <a:txBody>
                    <a:bodyPr/>
                    <a:lstStyle/>
                    <a:p>
                      <a:r>
                        <a:rPr lang="en-US" sz="1050" dirty="0">
                          <a:solidFill>
                            <a:schemeClr val="tx1"/>
                          </a:solidFill>
                        </a:rPr>
                        <a:t>I understand the legal requirements of a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0484043"/>
                  </a:ext>
                </a:extLst>
              </a:tr>
              <a:tr h="426311">
                <a:tc>
                  <a:txBody>
                    <a:bodyPr/>
                    <a:lstStyle/>
                    <a:p>
                      <a:pPr>
                        <a:buFontTx/>
                        <a:buNone/>
                      </a:pPr>
                      <a:r>
                        <a:rPr lang="en-US" sz="1050" dirty="0">
                          <a:solidFill>
                            <a:schemeClr val="tx1"/>
                          </a:solidFill>
                        </a:rPr>
                        <a:t>I know how to make contact with potential work experience employers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426518"/>
                  </a:ext>
                </a:extLst>
              </a:tr>
              <a:tr h="426311">
                <a:tc>
                  <a:txBody>
                    <a:bodyPr/>
                    <a:lstStyle/>
                    <a:p>
                      <a:r>
                        <a:rPr lang="en-US" sz="1050" dirty="0">
                          <a:solidFill>
                            <a:schemeClr val="tx1"/>
                          </a:solidFill>
                        </a:rPr>
                        <a:t>I know where to look for placement opportunities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5715279"/>
                  </a:ext>
                </a:extLst>
              </a:tr>
              <a:tr h="409575">
                <a:tc>
                  <a:txBody>
                    <a:bodyPr/>
                    <a:lstStyle/>
                    <a:p>
                      <a:r>
                        <a:rPr lang="en-US" sz="1000" dirty="0">
                          <a:solidFill>
                            <a:schemeClr val="tx1"/>
                          </a:solidFill>
                        </a:rPr>
                        <a:t>I know who to ask for help if I struggle to find a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7538365"/>
                  </a:ext>
                </a:extLst>
              </a:tr>
              <a:tr h="426311">
                <a:tc>
                  <a:txBody>
                    <a:bodyPr/>
                    <a:lstStyle/>
                    <a:p>
                      <a:pPr>
                        <a:buFontTx/>
                        <a:buNone/>
                      </a:pPr>
                      <a:r>
                        <a:rPr lang="en-US" sz="1050" dirty="0">
                          <a:solidFill>
                            <a:schemeClr val="tx1"/>
                          </a:solidFill>
                        </a:rPr>
                        <a:t>I have thought about the key skills I want to develop on work experience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1703637"/>
                  </a:ext>
                </a:extLst>
              </a:tr>
              <a:tr h="426311">
                <a:tc>
                  <a:txBody>
                    <a:bodyPr/>
                    <a:lstStyle/>
                    <a:p>
                      <a:r>
                        <a:rPr lang="en-US" sz="1050">
                          <a:solidFill>
                            <a:schemeClr val="tx1"/>
                          </a:solidFill>
                        </a:rPr>
                        <a:t>I understand how to prepare for my</a:t>
                      </a:r>
                      <a:r>
                        <a:rPr lang="en-US" sz="1050" dirty="0">
                          <a:solidFill>
                            <a:schemeClr val="tx1"/>
                          </a:solidFill>
                        </a:rPr>
                        <a:t>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720601"/>
                  </a:ext>
                </a:extLst>
              </a:tr>
              <a:tr h="426311">
                <a:tc>
                  <a:txBody>
                    <a:bodyPr/>
                    <a:lstStyle/>
                    <a:p>
                      <a:r>
                        <a:rPr lang="en-US" sz="1050" dirty="0">
                          <a:solidFill>
                            <a:schemeClr val="tx1"/>
                          </a:solidFill>
                        </a:rPr>
                        <a:t>I can explain the advantages of carrying out a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2304231"/>
                  </a:ext>
                </a:extLst>
              </a:tr>
              <a:tr h="426311">
                <a:tc>
                  <a:txBody>
                    <a:bodyPr/>
                    <a:lstStyle/>
                    <a:p>
                      <a:pPr>
                        <a:buFontTx/>
                        <a:buNone/>
                      </a:pPr>
                      <a:r>
                        <a:rPr lang="en-US" sz="1050" dirty="0">
                          <a:solidFill>
                            <a:schemeClr val="tx1"/>
                          </a:solidFill>
                        </a:rPr>
                        <a:t>I know how to create an email / letter to ask for a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1182380"/>
                  </a:ext>
                </a:extLst>
              </a:tr>
              <a:tr h="426311">
                <a:tc>
                  <a:txBody>
                    <a:bodyPr/>
                    <a:lstStyle/>
                    <a:p>
                      <a:r>
                        <a:rPr lang="en-US" sz="1050" dirty="0">
                          <a:solidFill>
                            <a:schemeClr val="tx1"/>
                          </a:solidFill>
                        </a:rPr>
                        <a:t>I am aware of the travel cost and distance to and from the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7975910"/>
                  </a:ext>
                </a:extLst>
              </a:tr>
              <a:tr h="426311">
                <a:tc>
                  <a:txBody>
                    <a:bodyPr/>
                    <a:lstStyle/>
                    <a:p>
                      <a:r>
                        <a:rPr lang="en-US" sz="1050" dirty="0">
                          <a:solidFill>
                            <a:schemeClr val="tx1"/>
                          </a:solidFill>
                        </a:rPr>
                        <a:t>I understand the need to find out about protective clothing or a dress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1779960"/>
                  </a:ext>
                </a:extLst>
              </a:tr>
              <a:tr h="426311">
                <a:tc>
                  <a:txBody>
                    <a:bodyPr/>
                    <a:lstStyle/>
                    <a:p>
                      <a:pPr>
                        <a:buFontTx/>
                        <a:buNone/>
                      </a:pPr>
                      <a:r>
                        <a:rPr lang="en-US" sz="1050" dirty="0">
                          <a:solidFill>
                            <a:schemeClr val="tx1"/>
                          </a:solidFill>
                        </a:rPr>
                        <a:t>I understand the importance of being familiar with the health and safety policies at the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3738609"/>
                  </a:ext>
                </a:extLst>
              </a:tr>
              <a:tr h="426311">
                <a:tc>
                  <a:txBody>
                    <a:bodyPr/>
                    <a:lstStyle/>
                    <a:p>
                      <a:r>
                        <a:rPr lang="en-US" sz="1050" dirty="0">
                          <a:solidFill>
                            <a:schemeClr val="tx1"/>
                          </a:solidFill>
                        </a:rPr>
                        <a:t>I know I will not receive any money for my time on the work experience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8903992"/>
                  </a:ext>
                </a:extLst>
              </a:tr>
              <a:tr h="409575">
                <a:tc>
                  <a:txBody>
                    <a:bodyPr/>
                    <a:lstStyle/>
                    <a:p>
                      <a:r>
                        <a:rPr lang="en-US" sz="1050">
                          <a:solidFill>
                            <a:schemeClr val="tx1"/>
                          </a:solidFill>
                        </a:rPr>
                        <a:t>I know the dates for work experience in 2022</a:t>
                      </a:r>
                      <a:endParaRPr 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5771816"/>
                  </a:ext>
                </a:extLst>
              </a:tr>
              <a:tr h="342900">
                <a:tc>
                  <a:txBody>
                    <a:bodyPr/>
                    <a:lstStyle/>
                    <a:p>
                      <a:pPr>
                        <a:buFontTx/>
                        <a:buNone/>
                      </a:pPr>
                      <a:r>
                        <a:rPr lang="en-US" sz="1000">
                          <a:solidFill>
                            <a:schemeClr val="tx1"/>
                          </a:solidFill>
                        </a:rPr>
                        <a:t>I can create a persuasive letter to employers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2747812"/>
                  </a:ext>
                </a:extLst>
              </a:tr>
              <a:tr h="304800">
                <a:tc>
                  <a:txBody>
                    <a:bodyPr/>
                    <a:lstStyle/>
                    <a:p>
                      <a:r>
                        <a:rPr lang="en-US" sz="1000">
                          <a:solidFill>
                            <a:schemeClr val="tx1"/>
                          </a:solidFill>
                        </a:rPr>
                        <a:t>I know how to get to local businesses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7857273"/>
                  </a:ext>
                </a:extLst>
              </a:tr>
              <a:tr h="426311">
                <a:tc>
                  <a:txBody>
                    <a:bodyPr/>
                    <a:lstStyle/>
                    <a:p>
                      <a:r>
                        <a:rPr lang="en-US" sz="1000">
                          <a:solidFill>
                            <a:schemeClr val="tx1"/>
                          </a:solidFill>
                        </a:rPr>
                        <a:t>I know the types of career sectors I am interested in</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8173367"/>
                  </a:ext>
                </a:extLst>
              </a:tr>
            </a:tbl>
          </a:graphicData>
        </a:graphic>
      </p:graphicFrame>
      <p:sp>
        <p:nvSpPr>
          <p:cNvPr id="12" name="Rounded Rectangle 11">
            <a:extLst>
              <a:ext uri="{FF2B5EF4-FFF2-40B4-BE49-F238E27FC236}">
                <a16:creationId xmlns:a16="http://schemas.microsoft.com/office/drawing/2014/main" id="{6ADF987A-0170-B241-990D-2066739FC3BC}"/>
              </a:ext>
            </a:extLst>
          </p:cNvPr>
          <p:cNvSpPr/>
          <p:nvPr/>
        </p:nvSpPr>
        <p:spPr>
          <a:xfrm>
            <a:off x="194761" y="11600728"/>
            <a:ext cx="9191040" cy="98242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273ADB8C-EEAA-1249-A2FD-C89EE7EED8B6}"/>
              </a:ext>
            </a:extLst>
          </p:cNvPr>
          <p:cNvSpPr/>
          <p:nvPr/>
        </p:nvSpPr>
        <p:spPr>
          <a:xfrm>
            <a:off x="8299094" y="11554751"/>
            <a:ext cx="1063370" cy="1047915"/>
          </a:xfrm>
          <a:prstGeom prst="roundRect">
            <a:avLst/>
          </a:prstGeom>
          <a:solidFill>
            <a:srgbClr val="B6DCA8"/>
          </a:solid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1" name="Chevron 60">
            <a:extLst>
              <a:ext uri="{FF2B5EF4-FFF2-40B4-BE49-F238E27FC236}">
                <a16:creationId xmlns:a16="http://schemas.microsoft.com/office/drawing/2014/main" id="{920D4868-B623-514D-866B-2D02B3129D14}"/>
              </a:ext>
            </a:extLst>
          </p:cNvPr>
          <p:cNvSpPr/>
          <p:nvPr/>
        </p:nvSpPr>
        <p:spPr>
          <a:xfrm>
            <a:off x="7878647" y="11685160"/>
            <a:ext cx="382796" cy="325250"/>
          </a:xfrm>
          <a:prstGeom prst="chevron">
            <a:avLst/>
          </a:prstGeom>
          <a:solidFill>
            <a:srgbClr val="FFF200"/>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36" name="Rounded Rectangle 35">
            <a:extLst>
              <a:ext uri="{FF2B5EF4-FFF2-40B4-BE49-F238E27FC236}">
                <a16:creationId xmlns:a16="http://schemas.microsoft.com/office/drawing/2014/main" id="{476621C9-34DB-0A4E-A26A-231ECFEBD2A2}"/>
              </a:ext>
            </a:extLst>
          </p:cNvPr>
          <p:cNvSpPr/>
          <p:nvPr/>
        </p:nvSpPr>
        <p:spPr>
          <a:xfrm>
            <a:off x="3233048" y="11652311"/>
            <a:ext cx="2235201" cy="8665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1600" dirty="0"/>
              <a:t>Learning </a:t>
            </a:r>
          </a:p>
          <a:p>
            <a:r>
              <a:rPr lang="en-US" sz="1600" dirty="0"/>
              <a:t>Before:</a:t>
            </a:r>
          </a:p>
        </p:txBody>
      </p:sp>
      <p:sp>
        <p:nvSpPr>
          <p:cNvPr id="37" name="Rounded Rectangle 36">
            <a:extLst>
              <a:ext uri="{FF2B5EF4-FFF2-40B4-BE49-F238E27FC236}">
                <a16:creationId xmlns:a16="http://schemas.microsoft.com/office/drawing/2014/main" id="{DF9133AF-B7BA-F347-9745-657887BC928E}"/>
              </a:ext>
            </a:extLst>
          </p:cNvPr>
          <p:cNvSpPr/>
          <p:nvPr/>
        </p:nvSpPr>
        <p:spPr>
          <a:xfrm>
            <a:off x="5586984" y="11652311"/>
            <a:ext cx="2235201" cy="8665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1600" dirty="0"/>
              <a:t>Progress </a:t>
            </a:r>
          </a:p>
          <a:p>
            <a:r>
              <a:rPr lang="en-US" sz="1600" dirty="0"/>
              <a:t>Made: </a:t>
            </a:r>
          </a:p>
        </p:txBody>
      </p:sp>
      <p:sp>
        <p:nvSpPr>
          <p:cNvPr id="3" name="Rectangle 2">
            <a:extLst>
              <a:ext uri="{FF2B5EF4-FFF2-40B4-BE49-F238E27FC236}">
                <a16:creationId xmlns:a16="http://schemas.microsoft.com/office/drawing/2014/main" id="{D137B45E-0B21-0246-AD75-96D2C0E594FE}"/>
              </a:ext>
            </a:extLst>
          </p:cNvPr>
          <p:cNvSpPr/>
          <p:nvPr/>
        </p:nvSpPr>
        <p:spPr>
          <a:xfrm>
            <a:off x="4223979" y="11758367"/>
            <a:ext cx="1087928" cy="5969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Rectangle 37">
            <a:extLst>
              <a:ext uri="{FF2B5EF4-FFF2-40B4-BE49-F238E27FC236}">
                <a16:creationId xmlns:a16="http://schemas.microsoft.com/office/drawing/2014/main" id="{342C0A2C-DB8C-D141-8F21-7DBDD2E7D04F}"/>
              </a:ext>
            </a:extLst>
          </p:cNvPr>
          <p:cNvSpPr/>
          <p:nvPr/>
        </p:nvSpPr>
        <p:spPr>
          <a:xfrm>
            <a:off x="6591563" y="11787111"/>
            <a:ext cx="1087928" cy="5969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Rectangle 39">
            <a:extLst>
              <a:ext uri="{FF2B5EF4-FFF2-40B4-BE49-F238E27FC236}">
                <a16:creationId xmlns:a16="http://schemas.microsoft.com/office/drawing/2014/main" id="{78E5BD0D-B1E4-F244-A646-9E6B3825528E}"/>
              </a:ext>
            </a:extLst>
          </p:cNvPr>
          <p:cNvSpPr/>
          <p:nvPr/>
        </p:nvSpPr>
        <p:spPr>
          <a:xfrm>
            <a:off x="2088557" y="11732093"/>
            <a:ext cx="1027197" cy="7027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600" b="1" dirty="0"/>
              <a:t>KEY</a:t>
            </a:r>
          </a:p>
        </p:txBody>
      </p:sp>
      <p:pic>
        <p:nvPicPr>
          <p:cNvPr id="35" name="Picture 10">
            <a:extLst>
              <a:ext uri="{FF2B5EF4-FFF2-40B4-BE49-F238E27FC236}">
                <a16:creationId xmlns:a16="http://schemas.microsoft.com/office/drawing/2014/main" id="{E8A5EA00-5751-1A4A-984C-3A1C70B9752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0054" y="2357503"/>
            <a:ext cx="1445832" cy="440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11">
            <a:extLst>
              <a:ext uri="{FF2B5EF4-FFF2-40B4-BE49-F238E27FC236}">
                <a16:creationId xmlns:a16="http://schemas.microsoft.com/office/drawing/2014/main" id="{8320C373-63A6-DC4A-8999-CD1FA3DA6B0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2149" y="2354237"/>
            <a:ext cx="1445832" cy="441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12">
            <a:extLst>
              <a:ext uri="{FF2B5EF4-FFF2-40B4-BE49-F238E27FC236}">
                <a16:creationId xmlns:a16="http://schemas.microsoft.com/office/drawing/2014/main" id="{EFFDF576-C4F5-B34A-A4FA-951E113C5DA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4646" y="2357503"/>
            <a:ext cx="1445832" cy="43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44">
            <a:extLst>
              <a:ext uri="{FF2B5EF4-FFF2-40B4-BE49-F238E27FC236}">
                <a16:creationId xmlns:a16="http://schemas.microsoft.com/office/drawing/2014/main" id="{4E30D12C-E1D8-6045-8B33-91F0D7964794}"/>
              </a:ext>
            </a:extLst>
          </p:cNvPr>
          <p:cNvPicPr>
            <a:picLocks noChangeAspect="1" noChangeArrowheads="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26218"/>
          <a:stretch/>
        </p:blipFill>
        <p:spPr bwMode="auto">
          <a:xfrm>
            <a:off x="8873337" y="1666361"/>
            <a:ext cx="442412" cy="3251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7" name="Chevron 66">
            <a:extLst>
              <a:ext uri="{FF2B5EF4-FFF2-40B4-BE49-F238E27FC236}">
                <a16:creationId xmlns:a16="http://schemas.microsoft.com/office/drawing/2014/main" id="{12EA637F-A69A-CC49-A647-336B17129709}"/>
              </a:ext>
            </a:extLst>
          </p:cNvPr>
          <p:cNvSpPr/>
          <p:nvPr/>
        </p:nvSpPr>
        <p:spPr>
          <a:xfrm>
            <a:off x="1763235" y="1675091"/>
            <a:ext cx="382796" cy="325250"/>
          </a:xfrm>
          <a:prstGeom prst="chevron">
            <a:avLst/>
          </a:prstGeom>
          <a:solidFill>
            <a:srgbClr val="FFF200"/>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68" name="Chevron 67">
            <a:extLst>
              <a:ext uri="{FF2B5EF4-FFF2-40B4-BE49-F238E27FC236}">
                <a16:creationId xmlns:a16="http://schemas.microsoft.com/office/drawing/2014/main" id="{72E2592D-F2E3-4446-B527-1EA4CB4F60C1}"/>
              </a:ext>
            </a:extLst>
          </p:cNvPr>
          <p:cNvSpPr/>
          <p:nvPr/>
        </p:nvSpPr>
        <p:spPr>
          <a:xfrm>
            <a:off x="2139812" y="1717841"/>
            <a:ext cx="230396" cy="251815"/>
          </a:xfrm>
          <a:prstGeom prst="chevron">
            <a:avLst/>
          </a:prstGeom>
          <a:solidFill>
            <a:srgbClr val="FFF200"/>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69" name="Chevron 68">
            <a:extLst>
              <a:ext uri="{FF2B5EF4-FFF2-40B4-BE49-F238E27FC236}">
                <a16:creationId xmlns:a16="http://schemas.microsoft.com/office/drawing/2014/main" id="{D28112F6-F687-E546-AD8E-158F58EF7600}"/>
              </a:ext>
            </a:extLst>
          </p:cNvPr>
          <p:cNvSpPr/>
          <p:nvPr/>
        </p:nvSpPr>
        <p:spPr>
          <a:xfrm>
            <a:off x="345782" y="2411678"/>
            <a:ext cx="382796" cy="325250"/>
          </a:xfrm>
          <a:prstGeom prst="chevron">
            <a:avLst/>
          </a:prstGeom>
          <a:solidFill>
            <a:srgbClr val="FFF200"/>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70" name="Chevron 69">
            <a:extLst>
              <a:ext uri="{FF2B5EF4-FFF2-40B4-BE49-F238E27FC236}">
                <a16:creationId xmlns:a16="http://schemas.microsoft.com/office/drawing/2014/main" id="{EF9A0599-31F8-1B47-A168-EF0AEC822A46}"/>
              </a:ext>
            </a:extLst>
          </p:cNvPr>
          <p:cNvSpPr/>
          <p:nvPr/>
        </p:nvSpPr>
        <p:spPr>
          <a:xfrm>
            <a:off x="737599" y="2446808"/>
            <a:ext cx="230396" cy="251815"/>
          </a:xfrm>
          <a:prstGeom prst="chevron">
            <a:avLst/>
          </a:prstGeom>
          <a:solidFill>
            <a:srgbClr val="FFF200"/>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71" name="Rectangle 70">
            <a:extLst>
              <a:ext uri="{FF2B5EF4-FFF2-40B4-BE49-F238E27FC236}">
                <a16:creationId xmlns:a16="http://schemas.microsoft.com/office/drawing/2014/main" id="{177CBD1B-8C38-D44A-B5F7-FAB05FCC434E}"/>
              </a:ext>
            </a:extLst>
          </p:cNvPr>
          <p:cNvSpPr/>
          <p:nvPr/>
        </p:nvSpPr>
        <p:spPr>
          <a:xfrm>
            <a:off x="2780783" y="218517"/>
            <a:ext cx="4046412" cy="873469"/>
          </a:xfrm>
          <a:prstGeom prst="rect">
            <a:avLst/>
          </a:prstGeom>
          <a:gradFill>
            <a:gsLst>
              <a:gs pos="0">
                <a:srgbClr val="FFEFD1"/>
              </a:gs>
              <a:gs pos="64999">
                <a:srgbClr val="F0EBD5"/>
              </a:gs>
              <a:gs pos="100000">
                <a:srgbClr val="D1C39F"/>
              </a:gs>
            </a:gsLst>
            <a:lin ang="5400000" scaled="0"/>
          </a:gradFill>
          <a:ln w="28575">
            <a:solidFill>
              <a:schemeClr val="tx1"/>
            </a:solidFill>
          </a:ln>
        </p:spPr>
        <p:txBody>
          <a:bodyPr wrap="square" lIns="91440" tIns="45720" rIns="91440" bIns="45720" anchor="ctr">
            <a:noAutofit/>
          </a:bodyPr>
          <a:lstStyle/>
          <a:p>
            <a:pPr algn="ctr"/>
            <a:r>
              <a:rPr lang="en-US" sz="1400" b="1" dirty="0">
                <a:ln w="10541" cmpd="sng">
                  <a:solidFill>
                    <a:schemeClr val="tx1"/>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UNIT TITLE</a:t>
            </a:r>
          </a:p>
          <a:p>
            <a:pPr algn="ctr"/>
            <a:r>
              <a:rPr lang="en-US" sz="4000" b="1" dirty="0">
                <a:ln w="10541" cmpd="sng">
                  <a:solidFill>
                    <a:prstClr val="black"/>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Calibri"/>
              </a:rPr>
              <a:t>Work Experience</a:t>
            </a:r>
          </a:p>
        </p:txBody>
      </p:sp>
      <p:pic>
        <p:nvPicPr>
          <p:cNvPr id="72" name="Picture 4">
            <a:extLst>
              <a:ext uri="{FF2B5EF4-FFF2-40B4-BE49-F238E27FC236}">
                <a16:creationId xmlns:a16="http://schemas.microsoft.com/office/drawing/2014/main" id="{B0CCEFDE-6AD8-5944-A948-66E6051A2D2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9160" y="1666620"/>
            <a:ext cx="1470944" cy="44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itle 1">
            <a:extLst>
              <a:ext uri="{FF2B5EF4-FFF2-40B4-BE49-F238E27FC236}">
                <a16:creationId xmlns:a16="http://schemas.microsoft.com/office/drawing/2014/main" id="{CB3968BC-273E-AD4C-BA65-12F57823D3D3}"/>
              </a:ext>
            </a:extLst>
          </p:cNvPr>
          <p:cNvSpPr txBox="1">
            <a:spLocks/>
          </p:cNvSpPr>
          <p:nvPr/>
        </p:nvSpPr>
        <p:spPr>
          <a:xfrm>
            <a:off x="8072930" y="220698"/>
            <a:ext cx="1011700" cy="315634"/>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Levenim MT" pitchFamily="2" charset="-79"/>
                <a:ea typeface="MS Mincho"/>
                <a:cs typeface="Levenim MT" pitchFamily="2" charset="-79"/>
              </a:rPr>
              <a:t>Page: 2</a:t>
            </a:r>
            <a:endParaRPr lang="en-GB" sz="1400" dirty="0">
              <a:latin typeface="Levenim MT" pitchFamily="2" charset="-79"/>
              <a:ea typeface="MS Mincho"/>
              <a:cs typeface="Levenim MT" pitchFamily="2" charset="-79"/>
            </a:endParaRPr>
          </a:p>
        </p:txBody>
      </p:sp>
      <p:pic>
        <p:nvPicPr>
          <p:cNvPr id="49" name="Picture 48">
            <a:extLst>
              <a:ext uri="{FF2B5EF4-FFF2-40B4-BE49-F238E27FC236}">
                <a16:creationId xmlns:a16="http://schemas.microsoft.com/office/drawing/2014/main" id="{61506D67-3E67-EB41-A6F2-A5B0D71C949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62733" y="11600728"/>
            <a:ext cx="942022" cy="942022"/>
          </a:xfrm>
          <a:prstGeom prst="rect">
            <a:avLst/>
          </a:prstGeom>
        </p:spPr>
      </p:pic>
    </p:spTree>
    <p:extLst>
      <p:ext uri="{BB962C8B-B14F-4D97-AF65-F5344CB8AC3E}">
        <p14:creationId xmlns:p14="http://schemas.microsoft.com/office/powerpoint/2010/main" val="471252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C445F99A-7CEE-4A76-A622-50FE66AEA345}"/>
              </a:ext>
            </a:extLst>
          </p:cNvPr>
          <p:cNvSpPr txBox="1"/>
          <p:nvPr/>
        </p:nvSpPr>
        <p:spPr>
          <a:xfrm>
            <a:off x="346122" y="3649744"/>
            <a:ext cx="8902049" cy="8402300"/>
          </a:xfrm>
          <a:prstGeom prst="rect">
            <a:avLst/>
          </a:prstGeom>
          <a:noFill/>
          <a:ln w="57150">
            <a:solidFill>
              <a:schemeClr val="accent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TASK: </a:t>
            </a:r>
            <a:endParaRPr lang="en-US" sz="2000"/>
          </a:p>
          <a:p>
            <a:endParaRPr lang="en-US" sz="2000"/>
          </a:p>
          <a:p>
            <a:r>
              <a:rPr lang="en-US" sz="2000" dirty="0">
                <a:solidFill>
                  <a:srgbClr val="FF0000"/>
                </a:solidFill>
              </a:rPr>
              <a:t>CORE:</a:t>
            </a:r>
            <a:r>
              <a:rPr lang="en-US" sz="2000" dirty="0"/>
              <a:t> Which of these employability skills are you hoping to develop on Work Experience?</a:t>
            </a:r>
            <a:endParaRPr lang="en-US" sz="2000" dirty="0">
              <a:cs typeface="Calibri"/>
            </a:endParaRPr>
          </a:p>
          <a:p>
            <a:endParaRPr lang="en-US" sz="2000" dirty="0">
              <a:cs typeface="Calibri"/>
            </a:endParaRPr>
          </a:p>
          <a:p>
            <a:r>
              <a:rPr lang="en-US" sz="2000" dirty="0">
                <a:solidFill>
                  <a:srgbClr val="000000"/>
                </a:solidFill>
                <a:cs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2000" dirty="0">
              <a:solidFill>
                <a:srgbClr val="000000"/>
              </a:solidFill>
              <a:cs typeface="Calibri"/>
            </a:endParaRPr>
          </a:p>
          <a:p>
            <a:endParaRPr lang="en-US" sz="2000" dirty="0">
              <a:solidFill>
                <a:srgbClr val="C00000"/>
              </a:solidFill>
              <a:cs typeface="Calibri"/>
            </a:endParaRPr>
          </a:p>
          <a:p>
            <a:r>
              <a:rPr lang="en-US" sz="2000">
                <a:solidFill>
                  <a:srgbClr val="C00000"/>
                </a:solidFill>
                <a:cs typeface="Calibri"/>
              </a:rPr>
              <a:t>CHALLENGE:</a:t>
            </a:r>
            <a:r>
              <a:rPr lang="en-US" sz="2000" dirty="0">
                <a:cs typeface="Calibri"/>
              </a:rPr>
              <a:t> Are there some work placements where you are more likely to develop a particular skill?</a:t>
            </a:r>
            <a:endParaRPr lang="en-US" dirty="0"/>
          </a:p>
          <a:p>
            <a:endParaRPr lang="en-US" sz="2000" dirty="0">
              <a:cs typeface="Calibri"/>
            </a:endParaRPr>
          </a:p>
          <a:p>
            <a:r>
              <a:rPr lang="en-US" sz="2000" dirty="0">
                <a:solidFill>
                  <a:srgbClr val="000000"/>
                </a:solidFill>
                <a:ea typeface="+mn-lt"/>
                <a:cs typeface="+mn-l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p>
          <a:p>
            <a:endParaRPr lang="en-US" sz="2000" dirty="0">
              <a:solidFill>
                <a:srgbClr val="000000"/>
              </a:solidFill>
              <a:cs typeface="Calibri"/>
            </a:endParaRPr>
          </a:p>
          <a:p>
            <a:endParaRPr lang="en-US" sz="2000" dirty="0">
              <a:solidFill>
                <a:srgbClr val="00B050"/>
              </a:solidFill>
              <a:cs typeface="Calibri"/>
            </a:endParaRPr>
          </a:p>
          <a:p>
            <a:r>
              <a:rPr lang="en-US" sz="2000">
                <a:solidFill>
                  <a:srgbClr val="00B050"/>
                </a:solidFill>
                <a:cs typeface="Calibri"/>
              </a:rPr>
              <a:t>MEGA CHALLENGE: </a:t>
            </a:r>
            <a:r>
              <a:rPr lang="en-US" sz="2000" dirty="0">
                <a:cs typeface="Calibri"/>
              </a:rPr>
              <a:t>What other employability skills are you hoping to develop? Create your own list and explain your ideas.</a:t>
            </a:r>
            <a:endParaRPr lang="en-US"/>
          </a:p>
          <a:p>
            <a:endParaRPr lang="en-US" sz="2000" dirty="0">
              <a:cs typeface="Calibri"/>
            </a:endParaRPr>
          </a:p>
          <a:p>
            <a:r>
              <a:rPr lang="en-US" sz="2000" dirty="0">
                <a:ea typeface="+mn-lt"/>
                <a:cs typeface="+mn-l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ea typeface="+mn-lt"/>
              <a:cs typeface="+mn-lt"/>
            </a:endParaRPr>
          </a:p>
        </p:txBody>
      </p:sp>
      <p:sp>
        <p:nvSpPr>
          <p:cNvPr id="5" name="TextBox 4">
            <a:extLst>
              <a:ext uri="{FF2B5EF4-FFF2-40B4-BE49-F238E27FC236}">
                <a16:creationId xmlns:a16="http://schemas.microsoft.com/office/drawing/2014/main" id="{F45C3866-5322-4742-9D14-47255DDE3475}"/>
              </a:ext>
            </a:extLst>
          </p:cNvPr>
          <p:cNvSpPr txBox="1"/>
          <p:nvPr/>
        </p:nvSpPr>
        <p:spPr>
          <a:xfrm>
            <a:off x="1269221" y="1086901"/>
            <a:ext cx="3705283" cy="20159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b="1" dirty="0">
                <a:cs typeface="Arial"/>
              </a:rPr>
              <a:t>Good communication</a:t>
            </a:r>
            <a:r>
              <a:rPr lang="en-US" dirty="0">
                <a:cs typeface="Arial"/>
              </a:rPr>
              <a:t>​</a:t>
            </a:r>
          </a:p>
          <a:p>
            <a:pPr>
              <a:buChar char="•"/>
            </a:pPr>
            <a:r>
              <a:rPr lang="en-US" b="1" dirty="0">
                <a:cs typeface="Arial"/>
              </a:rPr>
              <a:t>Motivation and initiative</a:t>
            </a:r>
            <a:r>
              <a:rPr lang="en-US" dirty="0">
                <a:cs typeface="Arial"/>
              </a:rPr>
              <a:t>​</a:t>
            </a:r>
          </a:p>
          <a:p>
            <a:pPr>
              <a:buChar char="•"/>
            </a:pPr>
            <a:r>
              <a:rPr lang="en-US" b="1" dirty="0">
                <a:cs typeface="Arial"/>
              </a:rPr>
              <a:t>Leadership</a:t>
            </a:r>
            <a:r>
              <a:rPr lang="en-US" dirty="0">
                <a:cs typeface="Arial"/>
              </a:rPr>
              <a:t>​</a:t>
            </a:r>
          </a:p>
          <a:p>
            <a:pPr>
              <a:buChar char="•"/>
            </a:pPr>
            <a:r>
              <a:rPr lang="en-US" b="1" dirty="0">
                <a:cs typeface="Arial"/>
              </a:rPr>
              <a:t>Reliability/dependability</a:t>
            </a:r>
            <a:r>
              <a:rPr lang="en-US" dirty="0">
                <a:cs typeface="Arial"/>
              </a:rPr>
              <a:t>​</a:t>
            </a:r>
          </a:p>
          <a:p>
            <a:pPr>
              <a:buChar char="•"/>
            </a:pPr>
            <a:r>
              <a:rPr lang="en-US" b="1" dirty="0">
                <a:cs typeface="Arial"/>
              </a:rPr>
              <a:t>Following instructions</a:t>
            </a:r>
            <a:r>
              <a:rPr lang="en-US" dirty="0">
                <a:cs typeface="Arial"/>
              </a:rPr>
              <a:t>​</a:t>
            </a:r>
          </a:p>
        </p:txBody>
      </p:sp>
      <p:sp>
        <p:nvSpPr>
          <p:cNvPr id="6" name="TextBox 5">
            <a:extLst>
              <a:ext uri="{FF2B5EF4-FFF2-40B4-BE49-F238E27FC236}">
                <a16:creationId xmlns:a16="http://schemas.microsoft.com/office/drawing/2014/main" id="{F5E114C1-F3A9-4FF5-9588-6B0DF3B5A217}"/>
              </a:ext>
            </a:extLst>
          </p:cNvPr>
          <p:cNvSpPr txBox="1"/>
          <p:nvPr/>
        </p:nvSpPr>
        <p:spPr>
          <a:xfrm>
            <a:off x="5608413" y="1086902"/>
            <a:ext cx="2743200" cy="20159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b="1">
                <a:cs typeface="Arial"/>
              </a:rPr>
              <a:t>Team work</a:t>
            </a:r>
            <a:r>
              <a:rPr lang="en-US">
                <a:cs typeface="Arial"/>
              </a:rPr>
              <a:t>​​</a:t>
            </a:r>
          </a:p>
          <a:p>
            <a:pPr>
              <a:buChar char="•"/>
            </a:pPr>
            <a:r>
              <a:rPr lang="en-US" b="1">
                <a:cs typeface="Arial"/>
              </a:rPr>
              <a:t>Patience</a:t>
            </a:r>
            <a:r>
              <a:rPr lang="en-US">
                <a:cs typeface="Arial"/>
              </a:rPr>
              <a:t>​​</a:t>
            </a:r>
          </a:p>
          <a:p>
            <a:pPr>
              <a:buChar char="•"/>
            </a:pPr>
            <a:r>
              <a:rPr lang="en-US" b="1">
                <a:cs typeface="Arial"/>
              </a:rPr>
              <a:t>Adaptability</a:t>
            </a:r>
            <a:r>
              <a:rPr lang="en-US">
                <a:cs typeface="Arial"/>
              </a:rPr>
              <a:t>​​</a:t>
            </a:r>
          </a:p>
          <a:p>
            <a:pPr>
              <a:buChar char="•"/>
            </a:pPr>
            <a:r>
              <a:rPr lang="en-US" b="1">
                <a:cs typeface="Arial"/>
              </a:rPr>
              <a:t>Emotional control</a:t>
            </a:r>
            <a:r>
              <a:rPr lang="en-US">
                <a:cs typeface="Arial"/>
              </a:rPr>
              <a:t>​​</a:t>
            </a:r>
          </a:p>
          <a:p>
            <a:pPr>
              <a:buChar char="•"/>
            </a:pPr>
            <a:r>
              <a:rPr lang="en-US" b="1">
                <a:cs typeface="Arial"/>
              </a:rPr>
              <a:t>Resilience</a:t>
            </a:r>
          </a:p>
        </p:txBody>
      </p:sp>
      <p:sp>
        <p:nvSpPr>
          <p:cNvPr id="8" name="Title 1">
            <a:extLst>
              <a:ext uri="{FF2B5EF4-FFF2-40B4-BE49-F238E27FC236}">
                <a16:creationId xmlns:a16="http://schemas.microsoft.com/office/drawing/2014/main" id="{2359F1E5-B76C-4758-A151-5FBD4BF9C551}"/>
              </a:ext>
            </a:extLst>
          </p:cNvPr>
          <p:cNvSpPr txBox="1">
            <a:spLocks/>
          </p:cNvSpPr>
          <p:nvPr/>
        </p:nvSpPr>
        <p:spPr>
          <a:xfrm>
            <a:off x="292266" y="182584"/>
            <a:ext cx="7743826"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Calibri"/>
                <a:ea typeface="MS Mincho"/>
                <a:cs typeface="Calibri"/>
              </a:rPr>
              <a:t>Work Experience Launch</a:t>
            </a:r>
            <a:endParaRPr lang="en-GB" sz="1400" dirty="0">
              <a:latin typeface="Calibri"/>
              <a:ea typeface="MS Mincho"/>
              <a:cs typeface="Calibri"/>
            </a:endParaRPr>
          </a:p>
        </p:txBody>
      </p:sp>
      <p:sp>
        <p:nvSpPr>
          <p:cNvPr id="10" name="Title 1">
            <a:extLst>
              <a:ext uri="{FF2B5EF4-FFF2-40B4-BE49-F238E27FC236}">
                <a16:creationId xmlns:a16="http://schemas.microsoft.com/office/drawing/2014/main" id="{708C142E-4D7E-4A65-BE50-1F8FFA2CFDFD}"/>
              </a:ext>
            </a:extLst>
          </p:cNvPr>
          <p:cNvSpPr txBox="1">
            <a:spLocks/>
          </p:cNvSpPr>
          <p:nvPr/>
        </p:nvSpPr>
        <p:spPr>
          <a:xfrm>
            <a:off x="8102712" y="182583"/>
            <a:ext cx="1263650"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a:latin typeface="Calibri"/>
                <a:ea typeface="MS Mincho"/>
                <a:cs typeface="Calibri"/>
              </a:rPr>
              <a:t>Page: 3</a:t>
            </a:r>
            <a:endParaRPr lang="en-GB" sz="1400" dirty="0">
              <a:latin typeface="Calibri" panose="020F0502020204030204" pitchFamily="34" charset="0"/>
              <a:ea typeface="MS Mincho"/>
              <a:cs typeface="Calibri" panose="020F0502020204030204" pitchFamily="34" charset="0"/>
            </a:endParaRPr>
          </a:p>
        </p:txBody>
      </p:sp>
      <p:sp>
        <p:nvSpPr>
          <p:cNvPr id="2" name="TextBox 1">
            <a:extLst>
              <a:ext uri="{FF2B5EF4-FFF2-40B4-BE49-F238E27FC236}">
                <a16:creationId xmlns:a16="http://schemas.microsoft.com/office/drawing/2014/main" id="{1FFB0829-A76F-4451-A632-2DB0FDBD1A5B}"/>
              </a:ext>
            </a:extLst>
          </p:cNvPr>
          <p:cNvSpPr txBox="1"/>
          <p:nvPr/>
        </p:nvSpPr>
        <p:spPr>
          <a:xfrm>
            <a:off x="342900" y="861060"/>
            <a:ext cx="8907780" cy="2534454"/>
          </a:xfrm>
          <a:prstGeom prst="rect">
            <a:avLst/>
          </a:prstGeom>
          <a:noFill/>
          <a:ln w="57150">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Tree>
    <p:extLst>
      <p:ext uri="{BB962C8B-B14F-4D97-AF65-F5344CB8AC3E}">
        <p14:creationId xmlns:p14="http://schemas.microsoft.com/office/powerpoint/2010/main" val="32978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E4F96B-55D1-4F9B-AB93-367C0F0E03AE}"/>
              </a:ext>
            </a:extLst>
          </p:cNvPr>
          <p:cNvSpPr>
            <a:spLocks noGrp="1"/>
          </p:cNvSpPr>
          <p:nvPr/>
        </p:nvSpPr>
        <p:spPr>
          <a:xfrm>
            <a:off x="1091772" y="695702"/>
            <a:ext cx="6933668" cy="727481"/>
          </a:xfrm>
          <a:prstGeom prst="rect">
            <a:avLst/>
          </a:prstGeom>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cs typeface="Calibri Light"/>
              </a:rPr>
              <a:t>What type of work experience would you like?</a:t>
            </a:r>
            <a:endParaRPr lang="en-US" sz="2800">
              <a:cs typeface="Calibri"/>
            </a:endParaRPr>
          </a:p>
        </p:txBody>
      </p:sp>
      <p:sp>
        <p:nvSpPr>
          <p:cNvPr id="5" name="TextBox 4">
            <a:extLst>
              <a:ext uri="{FF2B5EF4-FFF2-40B4-BE49-F238E27FC236}">
                <a16:creationId xmlns:a16="http://schemas.microsoft.com/office/drawing/2014/main" id="{77251377-6526-4D1F-8B1B-E1F81CE30EE7}"/>
              </a:ext>
            </a:extLst>
          </p:cNvPr>
          <p:cNvSpPr txBox="1"/>
          <p:nvPr/>
        </p:nvSpPr>
        <p:spPr>
          <a:xfrm>
            <a:off x="287504" y="2441673"/>
            <a:ext cx="9085095" cy="986423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cs typeface="Segoe UI"/>
              </a:rPr>
              <a:t>TASK: Make a list of the different industry sectors you are interested in.​</a:t>
            </a:r>
            <a:endParaRPr lang="en-US" sz="2000" dirty="0">
              <a:cs typeface="Segoe UI"/>
            </a:endParaRPr>
          </a:p>
          <a:p>
            <a:r>
              <a:rPr lang="en-US" sz="2000">
                <a:cs typeface="Segoe UI"/>
              </a:rPr>
              <a:t>​</a:t>
            </a:r>
            <a:endParaRPr lang="en-US" sz="2000" dirty="0">
              <a:cs typeface="Segoe UI"/>
            </a:endParaRPr>
          </a:p>
          <a:p>
            <a:r>
              <a:rPr lang="en-US" sz="2000">
                <a:cs typeface="Segoe UI"/>
              </a:rPr>
              <a:t>Or maybe there are some companies you would like to find out more about.​</a:t>
            </a:r>
            <a:endParaRPr lang="en-US" sz="2000" dirty="0">
              <a:cs typeface="Segoe UI"/>
            </a:endParaRPr>
          </a:p>
          <a:p>
            <a:r>
              <a:rPr lang="en-US" sz="2000">
                <a:cs typeface="Segoe UI"/>
              </a:rPr>
              <a:t>​</a:t>
            </a:r>
            <a:endParaRPr lang="en-US" sz="2000" dirty="0">
              <a:cs typeface="Segoe UI"/>
            </a:endParaRPr>
          </a:p>
          <a:p>
            <a:r>
              <a:rPr lang="en-US" sz="2000">
                <a:cs typeface="Segoe UI"/>
              </a:rPr>
              <a:t>Or maybe you have an idea about the kind of environment you would like to try e.g. being outdoors, office, with young children, being creative . . . . .</a:t>
            </a:r>
            <a:endParaRPr lang="en-US" sz="2000" dirty="0">
              <a:cs typeface="Segoe UI"/>
            </a:endParaRPr>
          </a:p>
          <a:p>
            <a:endParaRPr lang="en-US" sz="2000" dirty="0">
              <a:cs typeface="Segoe UI"/>
            </a:endParaRPr>
          </a:p>
          <a:p>
            <a:r>
              <a:rPr lang="en-US" sz="2000">
                <a:cs typeface="Segoe UI"/>
              </a:rPr>
              <a:t>Good websites for researching different career industires:</a:t>
            </a:r>
          </a:p>
          <a:p>
            <a:endParaRPr lang="en-US" dirty="0">
              <a:cs typeface="Segoe UI"/>
            </a:endParaRPr>
          </a:p>
          <a:p>
            <a:r>
              <a:rPr lang="en-US" dirty="0">
                <a:ea typeface="+mn-lt"/>
                <a:cs typeface="+mn-lt"/>
                <a:hlinkClick r:id="rId2"/>
              </a:rPr>
              <a:t>https://www.careerpilot.org.uk/</a:t>
            </a:r>
            <a:endParaRPr lang="en-US">
              <a:ea typeface="+mn-lt"/>
              <a:cs typeface="+mn-lt"/>
            </a:endParaRPr>
          </a:p>
          <a:p>
            <a:r>
              <a:rPr lang="en-US" dirty="0">
                <a:ea typeface="+mn-lt"/>
                <a:cs typeface="+mn-lt"/>
                <a:hlinkClick r:id="rId3"/>
              </a:rPr>
              <a:t>https://www.icanbea.org.uk/</a:t>
            </a:r>
          </a:p>
          <a:p>
            <a:r>
              <a:rPr lang="en-US" dirty="0">
                <a:ea typeface="+mn-lt"/>
                <a:cs typeface="+mn-lt"/>
                <a:hlinkClick r:id="rId4"/>
              </a:rPr>
              <a:t>https://helpyouchoose.org/content/</a:t>
            </a:r>
            <a:endParaRPr lang="en-US"/>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p:txBody>
      </p:sp>
      <p:sp>
        <p:nvSpPr>
          <p:cNvPr id="7" name="Title 1">
            <a:extLst>
              <a:ext uri="{FF2B5EF4-FFF2-40B4-BE49-F238E27FC236}">
                <a16:creationId xmlns:a16="http://schemas.microsoft.com/office/drawing/2014/main" id="{31479AD9-F6EE-48D2-858B-A1030CA88133}"/>
              </a:ext>
            </a:extLst>
          </p:cNvPr>
          <p:cNvSpPr txBox="1">
            <a:spLocks/>
          </p:cNvSpPr>
          <p:nvPr/>
        </p:nvSpPr>
        <p:spPr>
          <a:xfrm>
            <a:off x="292266" y="182584"/>
            <a:ext cx="7743826"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Calibri"/>
                <a:ea typeface="MS Mincho"/>
                <a:cs typeface="Calibri"/>
              </a:rPr>
              <a:t>Work Experience Launch</a:t>
            </a:r>
            <a:endParaRPr lang="en-GB" sz="1400" dirty="0">
              <a:latin typeface="Calibri"/>
              <a:ea typeface="MS Mincho"/>
              <a:cs typeface="Calibri"/>
            </a:endParaRPr>
          </a:p>
        </p:txBody>
      </p:sp>
      <p:sp>
        <p:nvSpPr>
          <p:cNvPr id="9" name="Title 1">
            <a:extLst>
              <a:ext uri="{FF2B5EF4-FFF2-40B4-BE49-F238E27FC236}">
                <a16:creationId xmlns:a16="http://schemas.microsoft.com/office/drawing/2014/main" id="{DFE4829E-ADEC-422A-BEA8-5C6C43A7E648}"/>
              </a:ext>
            </a:extLst>
          </p:cNvPr>
          <p:cNvSpPr txBox="1">
            <a:spLocks/>
          </p:cNvSpPr>
          <p:nvPr/>
        </p:nvSpPr>
        <p:spPr>
          <a:xfrm>
            <a:off x="8102712" y="182583"/>
            <a:ext cx="1263650"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a:latin typeface="Calibri"/>
                <a:ea typeface="MS Mincho"/>
                <a:cs typeface="Calibri"/>
              </a:rPr>
              <a:t>Page: 4</a:t>
            </a:r>
            <a:endParaRPr lang="en-GB" sz="1400" dirty="0">
              <a:latin typeface="Calibri" panose="020F0502020204030204" pitchFamily="34" charset="0"/>
              <a:ea typeface="MS Mincho"/>
              <a:cs typeface="Calibri" panose="020F0502020204030204" pitchFamily="34" charset="0"/>
            </a:endParaRPr>
          </a:p>
        </p:txBody>
      </p:sp>
      <p:pic>
        <p:nvPicPr>
          <p:cNvPr id="10" name="Picture 10" descr="Logo, company name&#10;&#10;Description automatically generated">
            <a:extLst>
              <a:ext uri="{FF2B5EF4-FFF2-40B4-BE49-F238E27FC236}">
                <a16:creationId xmlns:a16="http://schemas.microsoft.com/office/drawing/2014/main" id="{89EC428C-A53D-4106-83EF-6C249CD300B5}"/>
              </a:ext>
            </a:extLst>
          </p:cNvPr>
          <p:cNvPicPr>
            <a:picLocks noChangeAspect="1"/>
          </p:cNvPicPr>
          <p:nvPr/>
        </p:nvPicPr>
        <p:blipFill>
          <a:blip r:embed="rId5"/>
          <a:stretch>
            <a:fillRect/>
          </a:stretch>
        </p:blipFill>
        <p:spPr>
          <a:xfrm>
            <a:off x="287502" y="1557456"/>
            <a:ext cx="1702580" cy="772690"/>
          </a:xfrm>
          <a:prstGeom prst="rect">
            <a:avLst/>
          </a:prstGeom>
        </p:spPr>
      </p:pic>
      <p:pic>
        <p:nvPicPr>
          <p:cNvPr id="11" name="Picture 11" descr="Logo, company name&#10;&#10;Description automatically generated">
            <a:extLst>
              <a:ext uri="{FF2B5EF4-FFF2-40B4-BE49-F238E27FC236}">
                <a16:creationId xmlns:a16="http://schemas.microsoft.com/office/drawing/2014/main" id="{95E58BA2-CF7C-4138-BAC4-ADAF75708347}"/>
              </a:ext>
            </a:extLst>
          </p:cNvPr>
          <p:cNvPicPr>
            <a:picLocks noChangeAspect="1"/>
          </p:cNvPicPr>
          <p:nvPr/>
        </p:nvPicPr>
        <p:blipFill>
          <a:blip r:embed="rId6"/>
          <a:stretch>
            <a:fillRect/>
          </a:stretch>
        </p:blipFill>
        <p:spPr>
          <a:xfrm>
            <a:off x="8107498" y="695528"/>
            <a:ext cx="1318483" cy="1298848"/>
          </a:xfrm>
          <a:prstGeom prst="rect">
            <a:avLst/>
          </a:prstGeom>
        </p:spPr>
      </p:pic>
      <p:pic>
        <p:nvPicPr>
          <p:cNvPr id="12" name="Picture 12" descr="Logo, company name&#10;&#10;Description automatically generated">
            <a:extLst>
              <a:ext uri="{FF2B5EF4-FFF2-40B4-BE49-F238E27FC236}">
                <a16:creationId xmlns:a16="http://schemas.microsoft.com/office/drawing/2014/main" id="{009E286B-986D-4627-AD00-4D6E286F1524}"/>
              </a:ext>
            </a:extLst>
          </p:cNvPr>
          <p:cNvPicPr>
            <a:picLocks noChangeAspect="1"/>
          </p:cNvPicPr>
          <p:nvPr/>
        </p:nvPicPr>
        <p:blipFill rotWithShape="1">
          <a:blip r:embed="rId7"/>
          <a:srcRect t="25688" r="-909" b="30275"/>
          <a:stretch/>
        </p:blipFill>
        <p:spPr>
          <a:xfrm>
            <a:off x="1981580" y="1559440"/>
            <a:ext cx="1985899" cy="865234"/>
          </a:xfrm>
          <a:prstGeom prst="rect">
            <a:avLst/>
          </a:prstGeom>
        </p:spPr>
      </p:pic>
      <p:pic>
        <p:nvPicPr>
          <p:cNvPr id="13" name="Picture 13" descr="A picture containing text, indoor&#10;&#10;Description automatically generated">
            <a:extLst>
              <a:ext uri="{FF2B5EF4-FFF2-40B4-BE49-F238E27FC236}">
                <a16:creationId xmlns:a16="http://schemas.microsoft.com/office/drawing/2014/main" id="{63BEA6D8-0ED9-4387-AD19-668E598EB766}"/>
              </a:ext>
            </a:extLst>
          </p:cNvPr>
          <p:cNvPicPr>
            <a:picLocks noChangeAspect="1"/>
          </p:cNvPicPr>
          <p:nvPr/>
        </p:nvPicPr>
        <p:blipFill>
          <a:blip r:embed="rId8"/>
          <a:stretch>
            <a:fillRect/>
          </a:stretch>
        </p:blipFill>
        <p:spPr>
          <a:xfrm>
            <a:off x="6020734" y="1660563"/>
            <a:ext cx="2370148" cy="645013"/>
          </a:xfrm>
          <a:prstGeom prst="rect">
            <a:avLst/>
          </a:prstGeom>
        </p:spPr>
      </p:pic>
      <p:pic>
        <p:nvPicPr>
          <p:cNvPr id="14" name="Picture 14" descr="A picture containing text, clipart&#10;&#10;Description automatically generated">
            <a:extLst>
              <a:ext uri="{FF2B5EF4-FFF2-40B4-BE49-F238E27FC236}">
                <a16:creationId xmlns:a16="http://schemas.microsoft.com/office/drawing/2014/main" id="{876AB8AC-A271-492A-B070-94F8759AE734}"/>
              </a:ext>
            </a:extLst>
          </p:cNvPr>
          <p:cNvPicPr>
            <a:picLocks noChangeAspect="1"/>
          </p:cNvPicPr>
          <p:nvPr/>
        </p:nvPicPr>
        <p:blipFill>
          <a:blip r:embed="rId9"/>
          <a:stretch>
            <a:fillRect/>
          </a:stretch>
        </p:blipFill>
        <p:spPr>
          <a:xfrm>
            <a:off x="4076933" y="1654146"/>
            <a:ext cx="1879289" cy="598945"/>
          </a:xfrm>
          <a:prstGeom prst="rect">
            <a:avLst/>
          </a:prstGeom>
        </p:spPr>
      </p:pic>
    </p:spTree>
    <p:extLst>
      <p:ext uri="{BB962C8B-B14F-4D97-AF65-F5344CB8AC3E}">
        <p14:creationId xmlns:p14="http://schemas.microsoft.com/office/powerpoint/2010/main" val="64711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7703B7-AEB6-46AD-BF2A-56486AAFDF85}"/>
              </a:ext>
            </a:extLst>
          </p:cNvPr>
          <p:cNvSpPr txBox="1"/>
          <p:nvPr/>
        </p:nvSpPr>
        <p:spPr>
          <a:xfrm>
            <a:off x="217047" y="869011"/>
            <a:ext cx="9178660" cy="11726287"/>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GB" sz="1800" dirty="0">
                <a:ea typeface="+mn-lt"/>
                <a:cs typeface="+mn-lt"/>
              </a:rPr>
              <a:t>Old Buckenham High School</a:t>
            </a:r>
            <a:endParaRPr lang="en-US" sz="1800" dirty="0">
              <a:ea typeface="+mn-lt"/>
              <a:cs typeface="+mn-lt"/>
            </a:endParaRPr>
          </a:p>
          <a:p>
            <a:pPr algn="r"/>
            <a:r>
              <a:rPr lang="en-GB" sz="1800" dirty="0">
                <a:ea typeface="+mn-lt"/>
                <a:cs typeface="+mn-lt"/>
              </a:rPr>
              <a:t>Abbey Road</a:t>
            </a:r>
            <a:endParaRPr lang="en-US" sz="1800" dirty="0">
              <a:ea typeface="+mn-lt"/>
              <a:cs typeface="+mn-lt"/>
            </a:endParaRPr>
          </a:p>
          <a:p>
            <a:pPr algn="r"/>
            <a:r>
              <a:rPr lang="en-GB" sz="1800" dirty="0">
                <a:ea typeface="+mn-lt"/>
                <a:cs typeface="+mn-lt"/>
              </a:rPr>
              <a:t>Old Buckenham</a:t>
            </a:r>
            <a:endParaRPr lang="en-US" sz="1800" dirty="0">
              <a:ea typeface="+mn-lt"/>
              <a:cs typeface="+mn-lt"/>
            </a:endParaRPr>
          </a:p>
          <a:p>
            <a:pPr algn="r"/>
            <a:r>
              <a:rPr lang="en-GB" sz="1800" dirty="0">
                <a:ea typeface="+mn-lt"/>
                <a:cs typeface="+mn-lt"/>
              </a:rPr>
              <a:t>Norfolk</a:t>
            </a:r>
            <a:endParaRPr lang="en-US" sz="1800" dirty="0">
              <a:ea typeface="+mn-lt"/>
              <a:cs typeface="+mn-lt"/>
            </a:endParaRPr>
          </a:p>
          <a:p>
            <a:pPr algn="r"/>
            <a:r>
              <a:rPr lang="en-GB" sz="1800" dirty="0">
                <a:ea typeface="+mn-lt"/>
                <a:cs typeface="+mn-lt"/>
              </a:rPr>
              <a:t>NR17 1RL</a:t>
            </a:r>
            <a:endParaRPr lang="en-US" sz="1800" dirty="0">
              <a:ea typeface="+mn-lt"/>
              <a:cs typeface="+mn-lt"/>
            </a:endParaRPr>
          </a:p>
          <a:p>
            <a:pPr algn="r"/>
            <a:endParaRPr lang="en-US" sz="1800" dirty="0">
              <a:ea typeface="+mn-lt"/>
              <a:cs typeface="+mn-lt"/>
            </a:endParaRPr>
          </a:p>
          <a:p>
            <a:pPr algn="r"/>
            <a:r>
              <a:rPr lang="en-GB" sz="1800" dirty="0">
                <a:ea typeface="+mn-lt"/>
                <a:cs typeface="+mn-lt"/>
              </a:rPr>
              <a:t>School Telephone: 01953 860233</a:t>
            </a:r>
            <a:endParaRPr lang="en-US" sz="1800" dirty="0">
              <a:ea typeface="+mn-lt"/>
              <a:cs typeface="+mn-lt"/>
            </a:endParaRPr>
          </a:p>
          <a:p>
            <a:pPr algn="r"/>
            <a:r>
              <a:rPr lang="en-GB" sz="1800" dirty="0">
                <a:ea typeface="+mn-lt"/>
                <a:cs typeface="+mn-lt"/>
              </a:rPr>
              <a:t>School Email: </a:t>
            </a:r>
            <a:r>
              <a:rPr lang="en-GB" sz="1800" u="sng" dirty="0">
                <a:solidFill>
                  <a:srgbClr val="0070C0"/>
                </a:solidFill>
                <a:ea typeface="+mn-lt"/>
                <a:cs typeface="+mn-lt"/>
              </a:rPr>
              <a:t>office@obhs.co.uk</a:t>
            </a:r>
            <a:endParaRPr lang="en-US" sz="1800" dirty="0">
              <a:solidFill>
                <a:srgbClr val="0070C0"/>
              </a:solidFill>
              <a:ea typeface="+mn-lt"/>
              <a:cs typeface="+mn-lt"/>
            </a:endParaRPr>
          </a:p>
          <a:p>
            <a:pPr algn="r"/>
            <a:r>
              <a:rPr lang="en-GB" sz="1800" dirty="0">
                <a:ea typeface="+mn-lt"/>
                <a:cs typeface="+mn-lt"/>
              </a:rPr>
              <a:t>Personal Telephone: </a:t>
            </a:r>
            <a:r>
              <a:rPr lang="en-GB" sz="1800" dirty="0">
                <a:solidFill>
                  <a:srgbClr val="FF0000"/>
                </a:solidFill>
                <a:ea typeface="+mn-lt"/>
                <a:cs typeface="+mn-lt"/>
              </a:rPr>
              <a:t>(landline/mobile)</a:t>
            </a:r>
            <a:endParaRPr lang="en-US" sz="1800" dirty="0">
              <a:solidFill>
                <a:srgbClr val="FF0000"/>
              </a:solidFill>
              <a:ea typeface="+mn-lt"/>
              <a:cs typeface="+mn-lt"/>
            </a:endParaRPr>
          </a:p>
          <a:p>
            <a:pPr algn="r"/>
            <a:r>
              <a:rPr lang="en-GB" sz="1800" dirty="0">
                <a:ea typeface="+mn-lt"/>
                <a:cs typeface="+mn-lt"/>
              </a:rPr>
              <a:t>Personal Email: </a:t>
            </a:r>
            <a:r>
              <a:rPr lang="en-GB" sz="1800" dirty="0">
                <a:solidFill>
                  <a:srgbClr val="FF0000"/>
                </a:solidFill>
                <a:ea typeface="+mn-lt"/>
                <a:cs typeface="+mn-lt"/>
              </a:rPr>
              <a:t>(your school email address is best)</a:t>
            </a:r>
            <a:endParaRPr lang="en-US" sz="1800" dirty="0">
              <a:solidFill>
                <a:srgbClr val="FF0000"/>
              </a:solidFill>
              <a:ea typeface="+mn-lt"/>
              <a:cs typeface="+mn-lt"/>
            </a:endParaRPr>
          </a:p>
          <a:p>
            <a:r>
              <a:rPr lang="en-GB" sz="1800" dirty="0">
                <a:solidFill>
                  <a:srgbClr val="FF0000"/>
                </a:solidFill>
                <a:ea typeface="+mn-lt"/>
                <a:cs typeface="+mn-lt"/>
              </a:rPr>
              <a:t>[Date]</a:t>
            </a:r>
            <a:endParaRPr lang="en-US" sz="1800" dirty="0">
              <a:solidFill>
                <a:srgbClr val="FF0000"/>
              </a:solidFill>
              <a:ea typeface="+mn-lt"/>
              <a:cs typeface="+mn-lt"/>
            </a:endParaRPr>
          </a:p>
          <a:p>
            <a:endParaRPr lang="en-US" sz="1800" dirty="0">
              <a:solidFill>
                <a:srgbClr val="FF0000"/>
              </a:solidFill>
              <a:ea typeface="+mn-lt"/>
              <a:cs typeface="+mn-lt"/>
            </a:endParaRPr>
          </a:p>
          <a:p>
            <a:r>
              <a:rPr lang="en-GB" sz="1800" dirty="0">
                <a:solidFill>
                  <a:srgbClr val="FF0000"/>
                </a:solidFill>
                <a:ea typeface="+mn-lt"/>
                <a:cs typeface="+mn-lt"/>
              </a:rPr>
              <a:t>[Employer’s name]</a:t>
            </a:r>
            <a:endParaRPr lang="en-US" sz="1800" dirty="0">
              <a:solidFill>
                <a:srgbClr val="FF0000"/>
              </a:solidFill>
              <a:ea typeface="+mn-lt"/>
              <a:cs typeface="+mn-lt"/>
            </a:endParaRPr>
          </a:p>
          <a:p>
            <a:r>
              <a:rPr lang="en-GB" sz="1800" dirty="0">
                <a:solidFill>
                  <a:srgbClr val="FF0000"/>
                </a:solidFill>
                <a:ea typeface="+mn-lt"/>
                <a:cs typeface="+mn-lt"/>
              </a:rPr>
              <a:t>[Full address] </a:t>
            </a:r>
            <a:endParaRPr lang="en-US" sz="1800" dirty="0">
              <a:solidFill>
                <a:srgbClr val="FF0000"/>
              </a:solidFill>
              <a:ea typeface="+mn-lt"/>
              <a:cs typeface="+mn-lt"/>
            </a:endParaRPr>
          </a:p>
          <a:p>
            <a:r>
              <a:rPr lang="en-GB" sz="1800" dirty="0">
                <a:solidFill>
                  <a:srgbClr val="FF0000"/>
                </a:solidFill>
                <a:ea typeface="+mn-lt"/>
                <a:cs typeface="+mn-lt"/>
              </a:rPr>
              <a:t>[Postcode]</a:t>
            </a:r>
            <a:endParaRPr lang="en-US" sz="1800" dirty="0">
              <a:solidFill>
                <a:srgbClr val="FF0000"/>
              </a:solidFill>
              <a:ea typeface="+mn-lt"/>
              <a:cs typeface="+mn-lt"/>
            </a:endParaRPr>
          </a:p>
          <a:p>
            <a:endParaRPr lang="en-US" sz="1800" dirty="0">
              <a:ea typeface="+mn-lt"/>
              <a:cs typeface="+mn-lt"/>
            </a:endParaRPr>
          </a:p>
          <a:p>
            <a:r>
              <a:rPr lang="en-GB" sz="1800" dirty="0">
                <a:ea typeface="+mn-lt"/>
                <a:cs typeface="+mn-lt"/>
              </a:rPr>
              <a:t>Dear Sir/Madam </a:t>
            </a:r>
            <a:r>
              <a:rPr lang="en-GB" sz="1800" dirty="0">
                <a:solidFill>
                  <a:srgbClr val="FF0000"/>
                </a:solidFill>
                <a:ea typeface="+mn-lt"/>
                <a:cs typeface="+mn-lt"/>
              </a:rPr>
              <a:t>[or name]</a:t>
            </a:r>
            <a:r>
              <a:rPr lang="en-GB" sz="1800" dirty="0">
                <a:ea typeface="+mn-lt"/>
                <a:cs typeface="+mn-lt"/>
              </a:rPr>
              <a:t>,</a:t>
            </a:r>
            <a:endParaRPr lang="en-US" sz="1800" dirty="0">
              <a:ea typeface="+mn-lt"/>
              <a:cs typeface="+mn-lt"/>
            </a:endParaRPr>
          </a:p>
          <a:p>
            <a:endParaRPr lang="en-GB" sz="1800" dirty="0">
              <a:ea typeface="+mn-lt"/>
              <a:cs typeface="+mn-lt"/>
            </a:endParaRPr>
          </a:p>
          <a:p>
            <a:r>
              <a:rPr lang="en-GB" sz="1800" dirty="0">
                <a:ea typeface="+mn-lt"/>
                <a:cs typeface="+mn-lt"/>
              </a:rPr>
              <a:t>I am a Year 10 student from Old Buckenham High School studying </a:t>
            </a:r>
            <a:r>
              <a:rPr lang="en-GB" sz="1800" dirty="0">
                <a:solidFill>
                  <a:srgbClr val="FF0000"/>
                </a:solidFill>
                <a:ea typeface="+mn-lt"/>
                <a:cs typeface="+mn-lt"/>
              </a:rPr>
              <a:t>[list of subjects]</a:t>
            </a:r>
            <a:r>
              <a:rPr lang="en-GB" sz="1800" dirty="0">
                <a:ea typeface="+mn-lt"/>
                <a:cs typeface="+mn-lt"/>
              </a:rPr>
              <a:t>. </a:t>
            </a:r>
            <a:endParaRPr lang="en-US" sz="1800" dirty="0">
              <a:ea typeface="+mn-lt"/>
              <a:cs typeface="+mn-lt"/>
            </a:endParaRPr>
          </a:p>
          <a:p>
            <a:r>
              <a:rPr lang="en-GB" sz="1800" dirty="0">
                <a:ea typeface="+mn-lt"/>
                <a:cs typeface="+mn-lt"/>
              </a:rPr>
              <a:t>I’d like to enquire about a potential work experience placement at </a:t>
            </a:r>
            <a:r>
              <a:rPr lang="en-GB" sz="1800" dirty="0">
                <a:solidFill>
                  <a:srgbClr val="FF0000"/>
                </a:solidFill>
                <a:ea typeface="+mn-lt"/>
                <a:cs typeface="+mn-lt"/>
              </a:rPr>
              <a:t>[company name]</a:t>
            </a:r>
            <a:r>
              <a:rPr lang="en-GB" sz="1800" dirty="0">
                <a:ea typeface="+mn-lt"/>
                <a:cs typeface="+mn-lt"/>
              </a:rPr>
              <a:t>, which I will be available to carry out for 5 days from Monday 18th July to Friday 22nd July 2022. </a:t>
            </a:r>
            <a:endParaRPr lang="en-US" sz="1800" dirty="0">
              <a:ea typeface="+mn-lt"/>
              <a:cs typeface="+mn-lt"/>
            </a:endParaRPr>
          </a:p>
          <a:p>
            <a:endParaRPr lang="en-GB" sz="1800" dirty="0">
              <a:ea typeface="+mn-lt"/>
              <a:cs typeface="+mn-lt"/>
            </a:endParaRPr>
          </a:p>
          <a:p>
            <a:r>
              <a:rPr lang="en-GB" sz="1800" dirty="0">
                <a:ea typeface="+mn-lt"/>
                <a:cs typeface="+mn-lt"/>
              </a:rPr>
              <a:t>I’m keen on gaining some practical work experience in </a:t>
            </a:r>
            <a:r>
              <a:rPr lang="en-GB" sz="1800" dirty="0">
                <a:solidFill>
                  <a:srgbClr val="FF0000"/>
                </a:solidFill>
                <a:ea typeface="+mn-lt"/>
                <a:cs typeface="+mn-lt"/>
              </a:rPr>
              <a:t>[chosen field of work]</a:t>
            </a:r>
            <a:r>
              <a:rPr lang="en-GB" sz="1800" dirty="0">
                <a:ea typeface="+mn-lt"/>
                <a:cs typeface="+mn-lt"/>
              </a:rPr>
              <a:t>, because </a:t>
            </a:r>
            <a:r>
              <a:rPr lang="en-GB" sz="1800" dirty="0">
                <a:solidFill>
                  <a:srgbClr val="FF0000"/>
                </a:solidFill>
                <a:ea typeface="+mn-lt"/>
                <a:cs typeface="+mn-lt"/>
              </a:rPr>
              <a:t>[reasoning for pursuing a placement with this specific company and field]</a:t>
            </a:r>
            <a:r>
              <a:rPr lang="en-GB" sz="1800" dirty="0">
                <a:ea typeface="+mn-lt"/>
                <a:cs typeface="+mn-lt"/>
              </a:rPr>
              <a:t>. </a:t>
            </a:r>
            <a:endParaRPr lang="en-US" sz="1800" dirty="0">
              <a:ea typeface="+mn-lt"/>
              <a:cs typeface="+mn-lt"/>
            </a:endParaRPr>
          </a:p>
          <a:p>
            <a:endParaRPr lang="en-GB" sz="1800" dirty="0">
              <a:ea typeface="+mn-lt"/>
              <a:cs typeface="+mn-lt"/>
            </a:endParaRPr>
          </a:p>
          <a:p>
            <a:r>
              <a:rPr lang="en-GB" sz="1800" dirty="0">
                <a:ea typeface="+mn-lt"/>
                <a:cs typeface="+mn-lt"/>
              </a:rPr>
              <a:t>I’m a </a:t>
            </a:r>
            <a:r>
              <a:rPr lang="en-GB" sz="1800" dirty="0">
                <a:solidFill>
                  <a:srgbClr val="FF0000"/>
                </a:solidFill>
                <a:ea typeface="+mn-lt"/>
                <a:cs typeface="+mn-lt"/>
              </a:rPr>
              <a:t>[relevant skills and attributes]</a:t>
            </a:r>
            <a:r>
              <a:rPr lang="en-GB" sz="1800" dirty="0">
                <a:ea typeface="+mn-lt"/>
                <a:cs typeface="+mn-lt"/>
              </a:rPr>
              <a:t>, which can be shown in my </a:t>
            </a:r>
            <a:r>
              <a:rPr lang="en-GB" sz="1800" dirty="0">
                <a:solidFill>
                  <a:srgbClr val="FF0000"/>
                </a:solidFill>
                <a:ea typeface="+mn-lt"/>
                <a:cs typeface="+mn-lt"/>
              </a:rPr>
              <a:t>[real-life examples that demonstrate your skills]. </a:t>
            </a:r>
            <a:endParaRPr lang="en-US" sz="1800" dirty="0">
              <a:solidFill>
                <a:srgbClr val="FF0000"/>
              </a:solidFill>
              <a:ea typeface="+mn-lt"/>
              <a:cs typeface="+mn-lt"/>
            </a:endParaRPr>
          </a:p>
          <a:p>
            <a:endParaRPr lang="en-GB" sz="1800" dirty="0">
              <a:solidFill>
                <a:srgbClr val="FF0000"/>
              </a:solidFill>
              <a:ea typeface="+mn-lt"/>
              <a:cs typeface="+mn-lt"/>
            </a:endParaRPr>
          </a:p>
          <a:p>
            <a:r>
              <a:rPr lang="en-GB" sz="1800" dirty="0">
                <a:ea typeface="+mn-lt"/>
                <a:cs typeface="+mn-lt"/>
              </a:rPr>
              <a:t>In my spare time, I like to</a:t>
            </a:r>
            <a:r>
              <a:rPr lang="en-GB" sz="1800" dirty="0">
                <a:solidFill>
                  <a:srgbClr val="FF0000"/>
                </a:solidFill>
                <a:ea typeface="+mn-lt"/>
                <a:cs typeface="+mn-lt"/>
              </a:rPr>
              <a:t> [list relevant hobbies and interests]</a:t>
            </a:r>
            <a:r>
              <a:rPr lang="en-GB" sz="1800" dirty="0">
                <a:ea typeface="+mn-lt"/>
                <a:cs typeface="+mn-lt"/>
              </a:rPr>
              <a:t>, and I’ve also had some experience in/am a member of </a:t>
            </a:r>
            <a:r>
              <a:rPr lang="en-GB" sz="1800" dirty="0">
                <a:solidFill>
                  <a:srgbClr val="FF0000"/>
                </a:solidFill>
                <a:ea typeface="+mn-lt"/>
                <a:cs typeface="+mn-lt"/>
              </a:rPr>
              <a:t>[list any groups/clubs/other work experience]</a:t>
            </a:r>
            <a:r>
              <a:rPr lang="en-GB" sz="1800" dirty="0">
                <a:ea typeface="+mn-lt"/>
                <a:cs typeface="+mn-lt"/>
              </a:rPr>
              <a:t>.</a:t>
            </a:r>
            <a:endParaRPr lang="en-US" sz="1800" dirty="0">
              <a:ea typeface="+mn-lt"/>
              <a:cs typeface="+mn-lt"/>
            </a:endParaRPr>
          </a:p>
          <a:p>
            <a:endParaRPr lang="en-GB" sz="1800" dirty="0">
              <a:ea typeface="+mn-lt"/>
              <a:cs typeface="+mn-lt"/>
            </a:endParaRPr>
          </a:p>
          <a:p>
            <a:r>
              <a:rPr lang="en-GB" sz="1800" dirty="0">
                <a:ea typeface="+mn-lt"/>
                <a:cs typeface="+mn-lt"/>
              </a:rPr>
              <a:t>As an enthusiastic student with a keen interest in what your organisation does, as well as a passion to progress within this industry, I would be very grateful to be considered for an opportunity at </a:t>
            </a:r>
            <a:r>
              <a:rPr lang="en-GB" sz="1800" dirty="0">
                <a:solidFill>
                  <a:srgbClr val="FF0000"/>
                </a:solidFill>
                <a:ea typeface="+mn-lt"/>
                <a:cs typeface="+mn-lt"/>
              </a:rPr>
              <a:t>[company name]. </a:t>
            </a:r>
            <a:endParaRPr lang="en-US" sz="1800" dirty="0">
              <a:solidFill>
                <a:srgbClr val="FF0000"/>
              </a:solidFill>
              <a:ea typeface="+mn-lt"/>
              <a:cs typeface="+mn-lt"/>
            </a:endParaRPr>
          </a:p>
          <a:p>
            <a:endParaRPr lang="en-GB" sz="1800" dirty="0">
              <a:ea typeface="+mn-lt"/>
              <a:cs typeface="+mn-lt"/>
            </a:endParaRPr>
          </a:p>
          <a:p>
            <a:r>
              <a:rPr lang="en-GB" sz="1800" dirty="0">
                <a:ea typeface="+mn-lt"/>
                <a:cs typeface="+mn-lt"/>
              </a:rPr>
              <a:t>I look forward to hearing from you soon.</a:t>
            </a:r>
            <a:endParaRPr lang="en-US" sz="1800" dirty="0">
              <a:ea typeface="+mn-lt"/>
              <a:cs typeface="+mn-lt"/>
            </a:endParaRPr>
          </a:p>
          <a:p>
            <a:endParaRPr lang="en-GB" sz="1800" dirty="0">
              <a:ea typeface="+mn-lt"/>
              <a:cs typeface="+mn-lt"/>
            </a:endParaRPr>
          </a:p>
          <a:p>
            <a:r>
              <a:rPr lang="en-GB" sz="1800" dirty="0">
                <a:ea typeface="+mn-lt"/>
                <a:cs typeface="+mn-lt"/>
              </a:rPr>
              <a:t>Yours faithfully</a:t>
            </a:r>
            <a:endParaRPr lang="en-US" sz="1800" dirty="0">
              <a:ea typeface="+mn-lt"/>
              <a:cs typeface="+mn-lt"/>
            </a:endParaRPr>
          </a:p>
          <a:p>
            <a:endParaRPr lang="en-GB" sz="1800" dirty="0">
              <a:ea typeface="+mn-lt"/>
              <a:cs typeface="+mn-lt"/>
            </a:endParaRPr>
          </a:p>
          <a:p>
            <a:r>
              <a:rPr lang="en-GB" sz="1800" dirty="0">
                <a:solidFill>
                  <a:srgbClr val="FF0000"/>
                </a:solidFill>
                <a:ea typeface="+mn-lt"/>
                <a:cs typeface="+mn-lt"/>
              </a:rPr>
              <a:t>[Your name]</a:t>
            </a:r>
          </a:p>
          <a:p>
            <a:endParaRPr lang="en-GB" sz="1800" dirty="0">
              <a:solidFill>
                <a:srgbClr val="FF0000"/>
              </a:solidFill>
              <a:ea typeface="+mn-lt"/>
              <a:cs typeface="+mn-lt"/>
            </a:endParaRPr>
          </a:p>
        </p:txBody>
      </p:sp>
      <p:sp>
        <p:nvSpPr>
          <p:cNvPr id="6" name="Title 1">
            <a:extLst>
              <a:ext uri="{FF2B5EF4-FFF2-40B4-BE49-F238E27FC236}">
                <a16:creationId xmlns:a16="http://schemas.microsoft.com/office/drawing/2014/main" id="{0A9473B9-DE59-4BCA-9FE2-600E2606A1E2}"/>
              </a:ext>
            </a:extLst>
          </p:cNvPr>
          <p:cNvSpPr txBox="1">
            <a:spLocks/>
          </p:cNvSpPr>
          <p:nvPr/>
        </p:nvSpPr>
        <p:spPr>
          <a:xfrm>
            <a:off x="292266" y="182584"/>
            <a:ext cx="7743826"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Calibri"/>
                <a:ea typeface="MS Mincho"/>
                <a:cs typeface="Calibri"/>
              </a:rPr>
              <a:t>Work Experience Launch</a:t>
            </a:r>
            <a:endParaRPr lang="en-GB" sz="1400" dirty="0">
              <a:latin typeface="Calibri"/>
              <a:ea typeface="MS Mincho"/>
              <a:cs typeface="Calibri"/>
            </a:endParaRPr>
          </a:p>
        </p:txBody>
      </p:sp>
      <p:sp>
        <p:nvSpPr>
          <p:cNvPr id="8" name="Title 1">
            <a:extLst>
              <a:ext uri="{FF2B5EF4-FFF2-40B4-BE49-F238E27FC236}">
                <a16:creationId xmlns:a16="http://schemas.microsoft.com/office/drawing/2014/main" id="{E4B4DEA5-E3B5-41C5-A2EB-039B574A7711}"/>
              </a:ext>
            </a:extLst>
          </p:cNvPr>
          <p:cNvSpPr txBox="1">
            <a:spLocks/>
          </p:cNvSpPr>
          <p:nvPr/>
        </p:nvSpPr>
        <p:spPr>
          <a:xfrm>
            <a:off x="8102712" y="182583"/>
            <a:ext cx="1263650"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a:latin typeface="Calibri"/>
                <a:ea typeface="MS Mincho"/>
                <a:cs typeface="Calibri"/>
              </a:rPr>
              <a:t>Page: 5</a:t>
            </a:r>
            <a:endParaRPr lang="en-GB" sz="1400" dirty="0">
              <a:latin typeface="Calibri" panose="020F0502020204030204" pitchFamily="34" charset="0"/>
              <a:ea typeface="MS Mincho"/>
              <a:cs typeface="Calibri" panose="020F0502020204030204" pitchFamily="34" charset="0"/>
            </a:endParaRPr>
          </a:p>
        </p:txBody>
      </p:sp>
    </p:spTree>
    <p:extLst>
      <p:ext uri="{BB962C8B-B14F-4D97-AF65-F5344CB8AC3E}">
        <p14:creationId xmlns:p14="http://schemas.microsoft.com/office/powerpoint/2010/main" val="289318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F8B2F91-B564-4B41-BA1B-89262A70BA62}"/>
              </a:ext>
            </a:extLst>
          </p:cNvPr>
          <p:cNvSpPr txBox="1">
            <a:spLocks/>
          </p:cNvSpPr>
          <p:nvPr/>
        </p:nvSpPr>
        <p:spPr>
          <a:xfrm>
            <a:off x="292266" y="182584"/>
            <a:ext cx="7743826"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Calibri"/>
                <a:ea typeface="MS Mincho"/>
                <a:cs typeface="Calibri"/>
              </a:rPr>
              <a:t>Work Experience Launch</a:t>
            </a:r>
            <a:endParaRPr lang="en-GB" sz="1400" dirty="0">
              <a:latin typeface="Calibri"/>
              <a:ea typeface="MS Mincho"/>
              <a:cs typeface="Calibri"/>
            </a:endParaRPr>
          </a:p>
        </p:txBody>
      </p:sp>
      <p:sp>
        <p:nvSpPr>
          <p:cNvPr id="7" name="Title 1">
            <a:extLst>
              <a:ext uri="{FF2B5EF4-FFF2-40B4-BE49-F238E27FC236}">
                <a16:creationId xmlns:a16="http://schemas.microsoft.com/office/drawing/2014/main" id="{AEECB353-88D3-41E7-A9BE-14AA07E89299}"/>
              </a:ext>
            </a:extLst>
          </p:cNvPr>
          <p:cNvSpPr txBox="1">
            <a:spLocks/>
          </p:cNvSpPr>
          <p:nvPr/>
        </p:nvSpPr>
        <p:spPr>
          <a:xfrm>
            <a:off x="8102712" y="182583"/>
            <a:ext cx="1263650"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a:latin typeface="Calibri"/>
                <a:ea typeface="MS Mincho"/>
                <a:cs typeface="Calibri"/>
              </a:rPr>
              <a:t>Page: 6</a:t>
            </a:r>
            <a:endParaRPr lang="en-GB" sz="1400" dirty="0">
              <a:latin typeface="Calibri" panose="020F0502020204030204" pitchFamily="34" charset="0"/>
              <a:ea typeface="MS Mincho"/>
              <a:cs typeface="Calibri" panose="020F0502020204030204" pitchFamily="34" charset="0"/>
            </a:endParaRPr>
          </a:p>
        </p:txBody>
      </p:sp>
      <p:sp>
        <p:nvSpPr>
          <p:cNvPr id="9" name="TextBox 8">
            <a:extLst>
              <a:ext uri="{FF2B5EF4-FFF2-40B4-BE49-F238E27FC236}">
                <a16:creationId xmlns:a16="http://schemas.microsoft.com/office/drawing/2014/main" id="{5901D1E5-4DD0-45AD-B4EC-8E84150D425D}"/>
              </a:ext>
            </a:extLst>
          </p:cNvPr>
          <p:cNvSpPr txBox="1"/>
          <p:nvPr/>
        </p:nvSpPr>
        <p:spPr>
          <a:xfrm>
            <a:off x="263802" y="1727835"/>
            <a:ext cx="9082045" cy="987962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200">
                <a:ea typeface="+mn-lt"/>
                <a:cs typeface="+mn-lt"/>
              </a:rPr>
              <a:t>1. The hours of work for your placement are 8:30am to 5:00pm.  You’ve checked the bus timetable and there’s a bus that will get you there for 8:00am and another for 9:00am.  Should you</a:t>
            </a:r>
            <a:endParaRPr lang="en-US" sz="1200" dirty="0">
              <a:ea typeface="+mn-lt"/>
              <a:cs typeface="+mn-lt"/>
            </a:endParaRPr>
          </a:p>
          <a:p>
            <a:pPr algn="just"/>
            <a:r>
              <a:rPr lang="en-GB" sz="1200">
                <a:ea typeface="+mn-lt"/>
                <a:cs typeface="+mn-lt"/>
              </a:rPr>
              <a:t>A) Catch the later one.  After all, it’s only work experience and it shouldn’t matter too much</a:t>
            </a:r>
            <a:endParaRPr lang="en-US" sz="1200" dirty="0">
              <a:ea typeface="+mn-lt"/>
              <a:cs typeface="+mn-lt"/>
            </a:endParaRPr>
          </a:p>
          <a:p>
            <a:pPr algn="just"/>
            <a:r>
              <a:rPr lang="en-GB" sz="1200">
                <a:ea typeface="+mn-lt"/>
                <a:cs typeface="+mn-lt"/>
              </a:rPr>
              <a:t>B) Get up slightly earlier than usual and catch the one which gets you there on time</a:t>
            </a:r>
            <a:endParaRPr lang="en-US" sz="1200" dirty="0">
              <a:ea typeface="+mn-lt"/>
              <a:cs typeface="+mn-lt"/>
            </a:endParaRPr>
          </a:p>
          <a:p>
            <a:pPr algn="just"/>
            <a:r>
              <a:rPr lang="en-GB" sz="1200">
                <a:ea typeface="+mn-lt"/>
                <a:cs typeface="+mn-lt"/>
              </a:rPr>
              <a:t>C) Ring the employer and let them know that you’ll be starting a little later than planned</a:t>
            </a:r>
            <a:endParaRPr lang="en-US" sz="1200" dirty="0">
              <a:ea typeface="+mn-lt"/>
              <a:cs typeface="+mn-lt"/>
            </a:endParaRPr>
          </a:p>
          <a:p>
            <a:pPr algn="just"/>
            <a:endParaRPr lang="en-US" sz="1200" dirty="0">
              <a:ea typeface="+mn-lt"/>
              <a:cs typeface="+mn-lt"/>
            </a:endParaRPr>
          </a:p>
          <a:p>
            <a:pPr algn="just"/>
            <a:r>
              <a:rPr lang="en-GB" sz="1200">
                <a:ea typeface="+mn-lt"/>
                <a:cs typeface="+mn-lt"/>
              </a:rPr>
              <a:t>2. The office you’ll be going to has stated ‘smart dress’.  You’re not sure what this means so you</a:t>
            </a:r>
            <a:endParaRPr lang="en-US" sz="1200" dirty="0">
              <a:ea typeface="+mn-lt"/>
              <a:cs typeface="+mn-lt"/>
            </a:endParaRPr>
          </a:p>
          <a:p>
            <a:pPr algn="just"/>
            <a:r>
              <a:rPr lang="en-GB" sz="1200">
                <a:ea typeface="+mn-lt"/>
                <a:cs typeface="+mn-lt"/>
              </a:rPr>
              <a:t>A) Wear your school trousers/skirt.</a:t>
            </a:r>
            <a:endParaRPr lang="en-US" sz="1200" dirty="0">
              <a:ea typeface="+mn-lt"/>
              <a:cs typeface="+mn-lt"/>
            </a:endParaRPr>
          </a:p>
          <a:p>
            <a:pPr algn="just"/>
            <a:r>
              <a:rPr lang="en-GB" sz="1200">
                <a:ea typeface="+mn-lt"/>
                <a:cs typeface="+mn-lt"/>
              </a:rPr>
              <a:t>B) Wear your brand-new jeans which you feel make you look good.</a:t>
            </a:r>
            <a:endParaRPr lang="en-US" sz="1200" dirty="0">
              <a:ea typeface="+mn-lt"/>
              <a:cs typeface="+mn-lt"/>
            </a:endParaRPr>
          </a:p>
          <a:p>
            <a:pPr algn="just"/>
            <a:r>
              <a:rPr lang="en-GB" sz="1200">
                <a:ea typeface="+mn-lt"/>
                <a:cs typeface="+mn-lt"/>
              </a:rPr>
              <a:t>C) Wear some black shorts as it’s really hot in the office.</a:t>
            </a:r>
            <a:endParaRPr lang="en-US" sz="1200" dirty="0">
              <a:ea typeface="+mn-lt"/>
              <a:cs typeface="+mn-lt"/>
            </a:endParaRPr>
          </a:p>
          <a:p>
            <a:pPr algn="just"/>
            <a:endParaRPr lang="en-US" sz="1200" dirty="0">
              <a:ea typeface="+mn-lt"/>
              <a:cs typeface="+mn-lt"/>
            </a:endParaRPr>
          </a:p>
          <a:p>
            <a:pPr algn="just"/>
            <a:r>
              <a:rPr lang="en-GB" sz="1200">
                <a:ea typeface="+mn-lt"/>
                <a:cs typeface="+mn-lt"/>
              </a:rPr>
              <a:t>3. Your placement is at a restaurant, and you’re asked to carry a tray of alcoholic drinks over to a table where they are eating lunch.  Do you</a:t>
            </a:r>
            <a:endParaRPr lang="en-US" sz="1200" dirty="0">
              <a:ea typeface="+mn-lt"/>
              <a:cs typeface="+mn-lt"/>
            </a:endParaRPr>
          </a:p>
          <a:p>
            <a:pPr algn="just"/>
            <a:r>
              <a:rPr lang="en-GB" sz="1200">
                <a:ea typeface="+mn-lt"/>
                <a:cs typeface="+mn-lt"/>
              </a:rPr>
              <a:t>A) Take the drinks over to the table – under 16’s can serve alcohol with a meal.</a:t>
            </a:r>
            <a:endParaRPr lang="en-US" sz="1200" dirty="0">
              <a:ea typeface="+mn-lt"/>
              <a:cs typeface="+mn-lt"/>
            </a:endParaRPr>
          </a:p>
          <a:p>
            <a:pPr algn="just"/>
            <a:r>
              <a:rPr lang="en-GB" sz="1200">
                <a:ea typeface="+mn-lt"/>
                <a:cs typeface="+mn-lt"/>
              </a:rPr>
              <a:t>B) Explain to the supervisor you can’t as it’s illegal for under-18’s to serve alcohol.</a:t>
            </a:r>
            <a:endParaRPr lang="en-US" sz="1200" dirty="0">
              <a:ea typeface="+mn-lt"/>
              <a:cs typeface="+mn-lt"/>
            </a:endParaRPr>
          </a:p>
          <a:p>
            <a:pPr algn="just"/>
            <a:r>
              <a:rPr lang="en-GB" sz="1200">
                <a:ea typeface="+mn-lt"/>
                <a:cs typeface="+mn-lt"/>
              </a:rPr>
              <a:t>C) Take the drinks over but leave them on the tray on the table.</a:t>
            </a:r>
            <a:endParaRPr lang="en-US" sz="1200" dirty="0">
              <a:ea typeface="+mn-lt"/>
              <a:cs typeface="+mn-lt"/>
            </a:endParaRPr>
          </a:p>
          <a:p>
            <a:pPr algn="just"/>
            <a:endParaRPr lang="en-US" sz="1200" dirty="0">
              <a:ea typeface="+mn-lt"/>
              <a:cs typeface="+mn-lt"/>
            </a:endParaRPr>
          </a:p>
          <a:p>
            <a:pPr algn="just"/>
            <a:r>
              <a:rPr lang="en-GB" sz="1200" dirty="0">
                <a:ea typeface="+mn-lt"/>
                <a:cs typeface="+mn-lt"/>
              </a:rPr>
              <a:t>4. You’re at a </a:t>
            </a:r>
            <a:r>
              <a:rPr lang="en-GB" sz="1200">
                <a:ea typeface="+mn-lt"/>
                <a:cs typeface="+mn-lt"/>
              </a:rPr>
              <a:t>vets.  </a:t>
            </a:r>
            <a:r>
              <a:rPr lang="en-GB" sz="1200" dirty="0">
                <a:ea typeface="+mn-lt"/>
                <a:cs typeface="+mn-lt"/>
              </a:rPr>
              <a:t>It’s something you’ve wanted to do since you were at primary school.  You’re looking forward to getting stuck in when you’re asked to spend the morning cleaning out the recuperation cages.  You’re not very happy as this isn’t quite what you had in mind.  Do you</a:t>
            </a:r>
            <a:endParaRPr lang="en-US" sz="1200" dirty="0">
              <a:ea typeface="+mn-lt"/>
              <a:cs typeface="+mn-lt"/>
            </a:endParaRPr>
          </a:p>
          <a:p>
            <a:pPr algn="just"/>
            <a:r>
              <a:rPr lang="en-GB" sz="1200">
                <a:ea typeface="+mn-lt"/>
                <a:cs typeface="+mn-lt"/>
              </a:rPr>
              <a:t>A) Walk outside and call the school to speak to the work experience co-ordinator.</a:t>
            </a:r>
            <a:endParaRPr lang="en-US" sz="1200" dirty="0">
              <a:ea typeface="+mn-lt"/>
              <a:cs typeface="+mn-lt"/>
            </a:endParaRPr>
          </a:p>
          <a:p>
            <a:pPr algn="just"/>
            <a:r>
              <a:rPr lang="en-GB" sz="1200">
                <a:ea typeface="+mn-lt"/>
                <a:cs typeface="+mn-lt"/>
              </a:rPr>
              <a:t>B) Agree to do it.  It’s not the best job but you have to start somewhere.</a:t>
            </a:r>
            <a:endParaRPr lang="en-US" sz="1200" dirty="0">
              <a:ea typeface="+mn-lt"/>
              <a:cs typeface="+mn-lt"/>
            </a:endParaRPr>
          </a:p>
          <a:p>
            <a:pPr algn="just"/>
            <a:r>
              <a:rPr lang="en-GB" sz="1200" dirty="0">
                <a:ea typeface="+mn-lt"/>
                <a:cs typeface="+mn-lt"/>
              </a:rPr>
              <a:t>C) Quietly speak to the vet nurse explaining this isn’t teaching you much about working in a </a:t>
            </a:r>
            <a:r>
              <a:rPr lang="en-GB" sz="1200">
                <a:ea typeface="+mn-lt"/>
                <a:cs typeface="+mn-lt"/>
              </a:rPr>
              <a:t>vets.</a:t>
            </a:r>
            <a:endParaRPr lang="en-US" sz="1200" dirty="0">
              <a:ea typeface="+mn-lt"/>
              <a:cs typeface="+mn-lt"/>
            </a:endParaRPr>
          </a:p>
          <a:p>
            <a:pPr algn="just"/>
            <a:endParaRPr lang="en-US" sz="1200" dirty="0">
              <a:ea typeface="+mn-lt"/>
              <a:cs typeface="+mn-lt"/>
            </a:endParaRPr>
          </a:p>
          <a:p>
            <a:pPr algn="just"/>
            <a:r>
              <a:rPr lang="en-GB" sz="1200">
                <a:ea typeface="+mn-lt"/>
                <a:cs typeface="+mn-lt"/>
              </a:rPr>
              <a:t>5. You’ve finished doing the task you were asked to do and now your supervisors in a manager’s meeting.  Do you</a:t>
            </a:r>
            <a:endParaRPr lang="en-US" sz="1200" dirty="0">
              <a:ea typeface="+mn-lt"/>
              <a:cs typeface="+mn-lt"/>
            </a:endParaRPr>
          </a:p>
          <a:p>
            <a:pPr algn="just"/>
            <a:r>
              <a:rPr lang="en-GB" sz="1200">
                <a:ea typeface="+mn-lt"/>
                <a:cs typeface="+mn-lt"/>
              </a:rPr>
              <a:t>A) Sit quietly and wait for the next instruction.</a:t>
            </a:r>
            <a:endParaRPr lang="en-US" sz="1200" dirty="0">
              <a:ea typeface="+mn-lt"/>
              <a:cs typeface="+mn-lt"/>
            </a:endParaRPr>
          </a:p>
          <a:p>
            <a:pPr algn="just"/>
            <a:r>
              <a:rPr lang="en-GB" sz="1200">
                <a:ea typeface="+mn-lt"/>
                <a:cs typeface="+mn-lt"/>
              </a:rPr>
              <a:t>B) Knock on the meeting door and ask to speak to your supervisor.</a:t>
            </a:r>
            <a:endParaRPr lang="en-US" sz="1200" dirty="0">
              <a:ea typeface="+mn-lt"/>
              <a:cs typeface="+mn-lt"/>
            </a:endParaRPr>
          </a:p>
          <a:p>
            <a:pPr algn="just"/>
            <a:r>
              <a:rPr lang="en-GB" sz="1200">
                <a:ea typeface="+mn-lt"/>
                <a:cs typeface="+mn-lt"/>
              </a:rPr>
              <a:t>C) Go and find someone else and ask them what you can do next.</a:t>
            </a:r>
            <a:endParaRPr lang="en-US" sz="1200" dirty="0">
              <a:ea typeface="+mn-lt"/>
              <a:cs typeface="+mn-lt"/>
            </a:endParaRPr>
          </a:p>
          <a:p>
            <a:pPr algn="just"/>
            <a:endParaRPr lang="en-GB" sz="1200" dirty="0">
              <a:cs typeface="Calibri"/>
            </a:endParaRPr>
          </a:p>
          <a:p>
            <a:pPr algn="just"/>
            <a:r>
              <a:rPr lang="en-GB" sz="1200">
                <a:ea typeface="+mn-lt"/>
                <a:cs typeface="+mn-lt"/>
              </a:rPr>
              <a:t>6. Your supervisor tells you you’re going with them in their car to visit a customer.  You don’t feel happy about doing this as you don’t know them very well.  Do you</a:t>
            </a:r>
            <a:endParaRPr lang="en-GB" sz="1200" dirty="0">
              <a:ea typeface="+mn-lt"/>
              <a:cs typeface="+mn-lt"/>
            </a:endParaRPr>
          </a:p>
          <a:p>
            <a:pPr algn="just"/>
            <a:r>
              <a:rPr lang="en-GB" sz="1200">
                <a:ea typeface="+mn-lt"/>
                <a:cs typeface="+mn-lt"/>
              </a:rPr>
              <a:t>A) Go anyway.  It’ll be fine and they’ve got a top of the range BMW.</a:t>
            </a:r>
            <a:endParaRPr lang="en-GB" sz="1200" dirty="0">
              <a:ea typeface="+mn-lt"/>
              <a:cs typeface="+mn-lt"/>
            </a:endParaRPr>
          </a:p>
          <a:p>
            <a:pPr algn="just"/>
            <a:r>
              <a:rPr lang="en-GB" sz="1200">
                <a:ea typeface="+mn-lt"/>
                <a:cs typeface="+mn-lt"/>
              </a:rPr>
              <a:t>B) Explain it wasn’t what you were expecting but you’ll check with your school to make sure it’s alright.</a:t>
            </a:r>
            <a:endParaRPr lang="en-GB" sz="1200" dirty="0">
              <a:ea typeface="+mn-lt"/>
              <a:cs typeface="+mn-lt"/>
            </a:endParaRPr>
          </a:p>
          <a:p>
            <a:pPr algn="just"/>
            <a:r>
              <a:rPr lang="en-GB" sz="1200">
                <a:ea typeface="+mn-lt"/>
                <a:cs typeface="+mn-lt"/>
              </a:rPr>
              <a:t>C) Stand your ground and explain that you won’t be going.</a:t>
            </a:r>
            <a:endParaRPr lang="en-GB" sz="1200" dirty="0">
              <a:ea typeface="+mn-lt"/>
              <a:cs typeface="+mn-lt"/>
            </a:endParaRPr>
          </a:p>
          <a:p>
            <a:pPr algn="just"/>
            <a:endParaRPr lang="en-GB" sz="1200" dirty="0">
              <a:ea typeface="+mn-lt"/>
              <a:cs typeface="+mn-lt"/>
            </a:endParaRPr>
          </a:p>
          <a:p>
            <a:pPr algn="just"/>
            <a:r>
              <a:rPr lang="en-GB" sz="1200">
                <a:ea typeface="+mn-lt"/>
                <a:cs typeface="+mn-lt"/>
              </a:rPr>
              <a:t>7. You’ve been on your feet all morning and now it’s lunchtime.  Your supervisor tells you you can have your break.  You get 20 minutes to sit and eat your lunch.  </a:t>
            </a:r>
            <a:endParaRPr lang="en-GB" sz="1200" dirty="0">
              <a:ea typeface="+mn-lt"/>
              <a:cs typeface="+mn-lt"/>
            </a:endParaRPr>
          </a:p>
          <a:p>
            <a:pPr algn="just"/>
            <a:r>
              <a:rPr lang="en-GB" sz="1200">
                <a:ea typeface="+mn-lt"/>
                <a:cs typeface="+mn-lt"/>
              </a:rPr>
              <a:t>A) Take 20 minutes this time but speak to your school or work experience co-ordinator about it.</a:t>
            </a:r>
            <a:endParaRPr lang="en-GB" sz="1200" dirty="0">
              <a:ea typeface="+mn-lt"/>
              <a:cs typeface="+mn-lt"/>
            </a:endParaRPr>
          </a:p>
          <a:p>
            <a:pPr algn="just"/>
            <a:r>
              <a:rPr lang="en-GB" sz="1200">
                <a:ea typeface="+mn-lt"/>
                <a:cs typeface="+mn-lt"/>
              </a:rPr>
              <a:t>B) Let the supervisor know that at school you get much longer.</a:t>
            </a:r>
            <a:endParaRPr lang="en-GB" sz="1200" dirty="0">
              <a:ea typeface="+mn-lt"/>
              <a:cs typeface="+mn-lt"/>
            </a:endParaRPr>
          </a:p>
          <a:p>
            <a:pPr algn="just"/>
            <a:r>
              <a:rPr lang="en-GB" sz="1200">
                <a:ea typeface="+mn-lt"/>
                <a:cs typeface="+mn-lt"/>
              </a:rPr>
              <a:t>C) Take more than 20 minutes as you need time to catch up on how your friends are doing.</a:t>
            </a:r>
            <a:endParaRPr lang="en-GB" sz="1200" dirty="0">
              <a:ea typeface="+mn-lt"/>
              <a:cs typeface="+mn-lt"/>
            </a:endParaRPr>
          </a:p>
          <a:p>
            <a:pPr algn="just"/>
            <a:endParaRPr lang="en-GB" sz="1200" dirty="0">
              <a:ea typeface="+mn-lt"/>
              <a:cs typeface="+mn-lt"/>
            </a:endParaRPr>
          </a:p>
          <a:p>
            <a:pPr algn="just"/>
            <a:r>
              <a:rPr lang="en-GB" sz="1200">
                <a:ea typeface="+mn-lt"/>
                <a:cs typeface="+mn-lt"/>
              </a:rPr>
              <a:t>8. While you’re working in the Accounts dept you notice a number of unpaid invoices addressed to your next-door neighbour.  Do you</a:t>
            </a:r>
            <a:endParaRPr lang="en-GB" sz="1200" dirty="0">
              <a:ea typeface="+mn-lt"/>
              <a:cs typeface="+mn-lt"/>
            </a:endParaRPr>
          </a:p>
          <a:p>
            <a:pPr algn="just"/>
            <a:r>
              <a:rPr lang="en-GB" sz="1200">
                <a:ea typeface="+mn-lt"/>
                <a:cs typeface="+mn-lt"/>
              </a:rPr>
              <a:t>A) Tell your parents when you get home as they’ll be interested.</a:t>
            </a:r>
            <a:endParaRPr lang="en-GB" sz="1200" dirty="0">
              <a:ea typeface="+mn-lt"/>
              <a:cs typeface="+mn-lt"/>
            </a:endParaRPr>
          </a:p>
          <a:p>
            <a:pPr algn="just"/>
            <a:r>
              <a:rPr lang="en-GB" sz="1200">
                <a:ea typeface="+mn-lt"/>
                <a:cs typeface="+mn-lt"/>
              </a:rPr>
              <a:t>B) Keep it to yourself.  It’s confidential really.</a:t>
            </a:r>
            <a:endParaRPr lang="en-GB" sz="1200" dirty="0">
              <a:ea typeface="+mn-lt"/>
              <a:cs typeface="+mn-lt"/>
            </a:endParaRPr>
          </a:p>
          <a:p>
            <a:pPr algn="just"/>
            <a:r>
              <a:rPr lang="en-GB" sz="1200">
                <a:ea typeface="+mn-lt"/>
                <a:cs typeface="+mn-lt"/>
              </a:rPr>
              <a:t>C) Ask your neighbour if everything’s ok when you next see them.</a:t>
            </a:r>
            <a:endParaRPr lang="en-GB" sz="1200" dirty="0">
              <a:ea typeface="+mn-lt"/>
              <a:cs typeface="+mn-lt"/>
            </a:endParaRPr>
          </a:p>
          <a:p>
            <a:pPr algn="just"/>
            <a:endParaRPr lang="en-GB" sz="1200" dirty="0">
              <a:ea typeface="+mn-lt"/>
              <a:cs typeface="+mn-lt"/>
            </a:endParaRPr>
          </a:p>
          <a:p>
            <a:pPr algn="just"/>
            <a:r>
              <a:rPr lang="en-GB" sz="1200">
                <a:ea typeface="+mn-lt"/>
                <a:cs typeface="+mn-lt"/>
              </a:rPr>
              <a:t>9. One of the people you are working with makes you feel really uncomfortable.  Do you</a:t>
            </a:r>
            <a:endParaRPr lang="en-GB" sz="1200" dirty="0">
              <a:ea typeface="+mn-lt"/>
              <a:cs typeface="+mn-lt"/>
            </a:endParaRPr>
          </a:p>
          <a:p>
            <a:pPr algn="just"/>
            <a:r>
              <a:rPr lang="en-GB" sz="1200">
                <a:ea typeface="+mn-lt"/>
                <a:cs typeface="+mn-lt"/>
              </a:rPr>
              <a:t>A) Be polite but try and remove yourself from the situation.</a:t>
            </a:r>
            <a:endParaRPr lang="en-GB" sz="1200" dirty="0">
              <a:ea typeface="+mn-lt"/>
              <a:cs typeface="+mn-lt"/>
            </a:endParaRPr>
          </a:p>
          <a:p>
            <a:pPr algn="just"/>
            <a:r>
              <a:rPr lang="en-GB" sz="1200">
                <a:ea typeface="+mn-lt"/>
                <a:cs typeface="+mn-lt"/>
              </a:rPr>
              <a:t>B) Try to ignore them.</a:t>
            </a:r>
            <a:endParaRPr lang="en-GB" sz="1200" dirty="0">
              <a:ea typeface="+mn-lt"/>
              <a:cs typeface="+mn-lt"/>
            </a:endParaRPr>
          </a:p>
          <a:p>
            <a:pPr algn="just"/>
            <a:r>
              <a:rPr lang="en-GB" sz="1200">
                <a:ea typeface="+mn-lt"/>
                <a:cs typeface="+mn-lt"/>
              </a:rPr>
              <a:t>C) Stand up for yourself and let them know how you feel.</a:t>
            </a:r>
            <a:endParaRPr lang="en-GB" sz="1200" dirty="0">
              <a:ea typeface="+mn-lt"/>
              <a:cs typeface="+mn-lt"/>
            </a:endParaRPr>
          </a:p>
          <a:p>
            <a:pPr algn="just"/>
            <a:endParaRPr lang="en-GB" sz="1200" dirty="0">
              <a:ea typeface="+mn-lt"/>
              <a:cs typeface="+mn-lt"/>
            </a:endParaRPr>
          </a:p>
          <a:p>
            <a:r>
              <a:rPr lang="en-GB" sz="1200">
                <a:ea typeface="+mn-lt"/>
                <a:cs typeface="+mn-lt"/>
              </a:rPr>
              <a:t>10. It’s 4 o’clock, you’re bored and there’s not much to do.  Do you</a:t>
            </a:r>
            <a:endParaRPr lang="en-GB" sz="1200" dirty="0">
              <a:ea typeface="+mn-lt"/>
              <a:cs typeface="+mn-lt"/>
            </a:endParaRPr>
          </a:p>
          <a:p>
            <a:r>
              <a:rPr lang="en-GB" sz="1200">
                <a:ea typeface="+mn-lt"/>
                <a:cs typeface="+mn-lt"/>
              </a:rPr>
              <a:t>A) Stand up, leave quietly and go home. No-one will mind.</a:t>
            </a:r>
            <a:endParaRPr lang="en-GB" sz="1200" dirty="0">
              <a:ea typeface="+mn-lt"/>
              <a:cs typeface="+mn-lt"/>
            </a:endParaRPr>
          </a:p>
          <a:p>
            <a:r>
              <a:rPr lang="en-GB" sz="1200">
                <a:ea typeface="+mn-lt"/>
                <a:cs typeface="+mn-lt"/>
              </a:rPr>
              <a:t>B) Ask your supervisor if there’s anything else you can do.</a:t>
            </a:r>
            <a:endParaRPr lang="en-GB" sz="1200" dirty="0">
              <a:ea typeface="+mn-lt"/>
              <a:cs typeface="+mn-lt"/>
            </a:endParaRPr>
          </a:p>
          <a:p>
            <a:r>
              <a:rPr lang="en-GB" sz="1200">
                <a:ea typeface="+mn-lt"/>
                <a:cs typeface="+mn-lt"/>
              </a:rPr>
              <a:t>C) Say there’s nothing to do so, if it’s ok, you might as well go home early.</a:t>
            </a:r>
            <a:endParaRPr lang="en-GB" sz="1200" dirty="0">
              <a:ea typeface="+mn-lt"/>
              <a:cs typeface="+mn-lt"/>
            </a:endParaRPr>
          </a:p>
        </p:txBody>
      </p:sp>
      <p:sp>
        <p:nvSpPr>
          <p:cNvPr id="10" name="TextBox 9">
            <a:extLst>
              <a:ext uri="{FF2B5EF4-FFF2-40B4-BE49-F238E27FC236}">
                <a16:creationId xmlns:a16="http://schemas.microsoft.com/office/drawing/2014/main" id="{2EEA41C8-65E3-4CC3-ADD3-8C47C0B7F4A8}"/>
              </a:ext>
            </a:extLst>
          </p:cNvPr>
          <p:cNvSpPr txBox="1"/>
          <p:nvPr/>
        </p:nvSpPr>
        <p:spPr>
          <a:xfrm>
            <a:off x="2594610" y="857250"/>
            <a:ext cx="4213860" cy="477054"/>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Work Experience Scenarios</a:t>
            </a:r>
          </a:p>
        </p:txBody>
      </p:sp>
    </p:spTree>
    <p:extLst>
      <p:ext uri="{BB962C8B-B14F-4D97-AF65-F5344CB8AC3E}">
        <p14:creationId xmlns:p14="http://schemas.microsoft.com/office/powerpoint/2010/main" val="218488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468562-B280-4A0C-AC3F-9AE42E2BF31A}"/>
              </a:ext>
            </a:extLst>
          </p:cNvPr>
          <p:cNvSpPr txBox="1"/>
          <p:nvPr/>
        </p:nvSpPr>
        <p:spPr>
          <a:xfrm>
            <a:off x="281940" y="1005840"/>
            <a:ext cx="9029700" cy="1104917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AutoNum type="arabicPeriod"/>
            </a:pPr>
            <a:r>
              <a:rPr lang="en-US" sz="1400">
                <a:cs typeface="Arial"/>
              </a:rPr>
              <a:t>What are you looking forward to </a:t>
            </a:r>
            <a:r>
              <a:rPr lang="en-US" sz="1400" u="sng">
                <a:cs typeface="Arial"/>
              </a:rPr>
              <a:t>most</a:t>
            </a:r>
            <a:r>
              <a:rPr lang="en-US" sz="1400">
                <a:cs typeface="Arial"/>
              </a:rPr>
              <a:t> about Work Experience?</a:t>
            </a:r>
            <a:endParaRPr lang="en-US" sz="1400">
              <a:cs typeface="Calibri"/>
            </a:endParaRPr>
          </a:p>
          <a:p>
            <a:r>
              <a:rPr lang="en-US" sz="1600">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600" dirty="0">
              <a:cs typeface="Arial"/>
            </a:endParaRPr>
          </a:p>
          <a:p>
            <a:endParaRPr lang="en-US" sz="1600" dirty="0">
              <a:cs typeface="Arial"/>
            </a:endParaRPr>
          </a:p>
          <a:p>
            <a:r>
              <a:rPr lang="en-US" sz="1400">
                <a:cs typeface="Arial"/>
              </a:rPr>
              <a:t>​</a:t>
            </a:r>
            <a:endParaRPr lang="en-US" sz="1400">
              <a:cs typeface="Calibri"/>
            </a:endParaRPr>
          </a:p>
          <a:p>
            <a:r>
              <a:rPr lang="en-US" sz="1400">
                <a:cs typeface="Arial"/>
              </a:rPr>
              <a:t>2. Do you have any concerns/questions about the process?​</a:t>
            </a:r>
            <a:endParaRPr lang="en-US" sz="1400" dirty="0">
              <a:cs typeface="Arial"/>
            </a:endParaRPr>
          </a:p>
          <a:p>
            <a:r>
              <a:rPr lang="en-US" sz="1600">
                <a:ea typeface="+mn-lt"/>
                <a:cs typeface="+mn-l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a:p>
          <a:p>
            <a:r>
              <a:rPr lang="en-US" sz="1400">
                <a:cs typeface="Arial"/>
              </a:rPr>
              <a:t>3. What skills are you hoping to develop on your Work Experience Placement?</a:t>
            </a:r>
            <a:endParaRPr lang="en-US" sz="1400" dirty="0">
              <a:cs typeface="Arial"/>
            </a:endParaRPr>
          </a:p>
          <a:p>
            <a:r>
              <a:rPr lang="en-US" sz="1600">
                <a:ea typeface="+mn-lt"/>
                <a:cs typeface="+mn-l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a:p>
          <a:p>
            <a:r>
              <a:rPr lang="en-US" sz="1400">
                <a:cs typeface="Arial"/>
              </a:rPr>
              <a:t>4. Make a list of the things you need to do in the next week to start to organise your placement.</a:t>
            </a:r>
            <a:r>
              <a:rPr lang="en-US" dirty="0">
                <a:cs typeface="Arial"/>
              </a:rPr>
              <a:t> </a:t>
            </a:r>
          </a:p>
          <a:p>
            <a:r>
              <a:rPr lang="en-US" sz="1600">
                <a:ea typeface="+mn-lt"/>
                <a:cs typeface="+mn-lt"/>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600" dirty="0">
              <a:cs typeface="Calibri"/>
            </a:endParaRPr>
          </a:p>
          <a:p>
            <a:endParaRPr lang="en-US" sz="1600" dirty="0">
              <a:solidFill>
                <a:srgbClr val="000000"/>
              </a:solidFill>
              <a:ea typeface="+mn-lt"/>
              <a:cs typeface="+mn-lt"/>
            </a:endParaRPr>
          </a:p>
          <a:p>
            <a:r>
              <a:rPr lang="en-US" sz="1400">
                <a:solidFill>
                  <a:srgbClr val="00B050"/>
                </a:solidFill>
                <a:ea typeface="+mn-lt"/>
                <a:cs typeface="+mn-lt"/>
              </a:rPr>
              <a:t>Challenge – Lots of schools choose not to take part in Work Experience. How might this put you at an advantage when applying to Sixth Form / College / Apprenticeships in Year 11?</a:t>
            </a:r>
            <a:endParaRPr lang="en-US" sz="1400"/>
          </a:p>
          <a:p>
            <a:r>
              <a:rPr lang="en-US" sz="1600">
                <a:cs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600"/>
          </a:p>
          <a:p>
            <a:endParaRPr lang="en-US">
              <a:cs typeface="Calibri"/>
            </a:endParaRPr>
          </a:p>
        </p:txBody>
      </p:sp>
      <p:sp>
        <p:nvSpPr>
          <p:cNvPr id="6" name="Title 1">
            <a:extLst>
              <a:ext uri="{FF2B5EF4-FFF2-40B4-BE49-F238E27FC236}">
                <a16:creationId xmlns:a16="http://schemas.microsoft.com/office/drawing/2014/main" id="{7667D959-D853-4C93-8414-EF03FB642F29}"/>
              </a:ext>
            </a:extLst>
          </p:cNvPr>
          <p:cNvSpPr txBox="1">
            <a:spLocks/>
          </p:cNvSpPr>
          <p:nvPr/>
        </p:nvSpPr>
        <p:spPr>
          <a:xfrm>
            <a:off x="292266" y="182584"/>
            <a:ext cx="7743826"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b="1" dirty="0">
                <a:latin typeface="Calibri"/>
                <a:ea typeface="MS Mincho"/>
                <a:cs typeface="Calibri"/>
              </a:rPr>
              <a:t>Work Experience Launch</a:t>
            </a:r>
            <a:endParaRPr lang="en-GB" sz="1400" dirty="0">
              <a:latin typeface="Calibri"/>
              <a:ea typeface="MS Mincho"/>
              <a:cs typeface="Calibri"/>
            </a:endParaRPr>
          </a:p>
        </p:txBody>
      </p:sp>
      <p:sp>
        <p:nvSpPr>
          <p:cNvPr id="8" name="Title 1">
            <a:extLst>
              <a:ext uri="{FF2B5EF4-FFF2-40B4-BE49-F238E27FC236}">
                <a16:creationId xmlns:a16="http://schemas.microsoft.com/office/drawing/2014/main" id="{A8C98D8F-F1E8-48A1-85C6-EDB3D8E06030}"/>
              </a:ext>
            </a:extLst>
          </p:cNvPr>
          <p:cNvSpPr txBox="1">
            <a:spLocks/>
          </p:cNvSpPr>
          <p:nvPr/>
        </p:nvSpPr>
        <p:spPr>
          <a:xfrm>
            <a:off x="8102712" y="182583"/>
            <a:ext cx="1263650" cy="354067"/>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400">
                <a:latin typeface="Calibri"/>
                <a:ea typeface="MS Mincho"/>
                <a:cs typeface="Calibri"/>
              </a:rPr>
              <a:t>Page: 7</a:t>
            </a:r>
            <a:endParaRPr lang="en-GB" sz="1400" dirty="0">
              <a:latin typeface="Calibri" panose="020F0502020204030204" pitchFamily="34" charset="0"/>
              <a:ea typeface="MS Mincho"/>
              <a:cs typeface="Calibri" panose="020F0502020204030204" pitchFamily="34" charset="0"/>
            </a:endParaRPr>
          </a:p>
        </p:txBody>
      </p:sp>
    </p:spTree>
    <p:extLst>
      <p:ext uri="{BB962C8B-B14F-4D97-AF65-F5344CB8AC3E}">
        <p14:creationId xmlns:p14="http://schemas.microsoft.com/office/powerpoint/2010/main" val="4131021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AD76E6CC-F9E0-AA4C-8833-B38DAFCA1467}"/>
              </a:ext>
            </a:extLst>
          </p:cNvPr>
          <p:cNvSpPr txBox="1">
            <a:spLocks/>
          </p:cNvSpPr>
          <p:nvPr/>
        </p:nvSpPr>
        <p:spPr>
          <a:xfrm>
            <a:off x="284231" y="7299599"/>
            <a:ext cx="9065491" cy="422795"/>
          </a:xfrm>
          <a:prstGeom prst="rect">
            <a:avLst/>
          </a:prstGeom>
          <a:gradFill>
            <a:gsLst>
              <a:gs pos="0">
                <a:srgbClr val="FFEFD1"/>
              </a:gs>
              <a:gs pos="64999">
                <a:srgbClr val="F0EBD5"/>
              </a:gs>
              <a:gs pos="100000">
                <a:srgbClr val="D1C39F"/>
              </a:gs>
            </a:gsLst>
            <a:lin ang="5400000" scaled="0"/>
          </a:gradFill>
        </p:spPr>
        <p:style>
          <a:lnRef idx="2">
            <a:schemeClr val="accent5"/>
          </a:lnRef>
          <a:fillRef idx="1">
            <a:schemeClr val="lt1"/>
          </a:fillRef>
          <a:effectRef idx="0">
            <a:schemeClr val="accent5"/>
          </a:effectRef>
          <a:fontRef idx="minor">
            <a:schemeClr val="dk1"/>
          </a:fontRef>
        </p:style>
        <p:txBody>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600" b="1" dirty="0">
                <a:latin typeface="Calibri" panose="020F0502020204030204" pitchFamily="34" charset="0"/>
                <a:ea typeface="MS PGothic" charset="0"/>
                <a:cs typeface="Calibri" panose="020F0502020204030204" pitchFamily="34" charset="0"/>
              </a:rPr>
              <a:t>FINAL - PRESENTATION &amp; SPAG FEEDBACK</a:t>
            </a:r>
          </a:p>
        </p:txBody>
      </p:sp>
      <p:graphicFrame>
        <p:nvGraphicFramePr>
          <p:cNvPr id="47" name="Table 46">
            <a:extLst>
              <a:ext uri="{FF2B5EF4-FFF2-40B4-BE49-F238E27FC236}">
                <a16:creationId xmlns:a16="http://schemas.microsoft.com/office/drawing/2014/main" id="{DE379602-8203-924E-A2C5-2EC4872012AD}"/>
              </a:ext>
            </a:extLst>
          </p:cNvPr>
          <p:cNvGraphicFramePr>
            <a:graphicFrameLocks noGrp="1"/>
          </p:cNvGraphicFramePr>
          <p:nvPr>
            <p:extLst>
              <p:ext uri="{D42A27DB-BD31-4B8C-83A1-F6EECF244321}">
                <p14:modId xmlns:p14="http://schemas.microsoft.com/office/powerpoint/2010/main" val="3776900138"/>
              </p:ext>
            </p:extLst>
          </p:nvPr>
        </p:nvGraphicFramePr>
        <p:xfrm>
          <a:off x="267854" y="745336"/>
          <a:ext cx="9068529" cy="6389857"/>
        </p:xfrm>
        <a:graphic>
          <a:graphicData uri="http://schemas.openxmlformats.org/drawingml/2006/table">
            <a:tbl>
              <a:tblPr firstRow="1" bandRow="1">
                <a:tableStyleId>{5C22544A-7EE6-4342-B048-85BDC9FD1C3A}</a:tableStyleId>
              </a:tblPr>
              <a:tblGrid>
                <a:gridCol w="1376462">
                  <a:extLst>
                    <a:ext uri="{9D8B030D-6E8A-4147-A177-3AD203B41FA5}">
                      <a16:colId xmlns:a16="http://schemas.microsoft.com/office/drawing/2014/main" val="20000"/>
                    </a:ext>
                  </a:extLst>
                </a:gridCol>
                <a:gridCol w="1243570">
                  <a:extLst>
                    <a:ext uri="{9D8B030D-6E8A-4147-A177-3AD203B41FA5}">
                      <a16:colId xmlns:a16="http://schemas.microsoft.com/office/drawing/2014/main" val="20001"/>
                    </a:ext>
                  </a:extLst>
                </a:gridCol>
                <a:gridCol w="621786">
                  <a:extLst>
                    <a:ext uri="{9D8B030D-6E8A-4147-A177-3AD203B41FA5}">
                      <a16:colId xmlns:a16="http://schemas.microsoft.com/office/drawing/2014/main" val="3065812291"/>
                    </a:ext>
                  </a:extLst>
                </a:gridCol>
                <a:gridCol w="621786">
                  <a:extLst>
                    <a:ext uri="{9D8B030D-6E8A-4147-A177-3AD203B41FA5}">
                      <a16:colId xmlns:a16="http://schemas.microsoft.com/office/drawing/2014/main" val="1223227896"/>
                    </a:ext>
                  </a:extLst>
                </a:gridCol>
                <a:gridCol w="1243570">
                  <a:extLst>
                    <a:ext uri="{9D8B030D-6E8A-4147-A177-3AD203B41FA5}">
                      <a16:colId xmlns:a16="http://schemas.microsoft.com/office/drawing/2014/main" val="4128422899"/>
                    </a:ext>
                  </a:extLst>
                </a:gridCol>
                <a:gridCol w="1322476">
                  <a:extLst>
                    <a:ext uri="{9D8B030D-6E8A-4147-A177-3AD203B41FA5}">
                      <a16:colId xmlns:a16="http://schemas.microsoft.com/office/drawing/2014/main" val="3817251137"/>
                    </a:ext>
                  </a:extLst>
                </a:gridCol>
                <a:gridCol w="659720">
                  <a:extLst>
                    <a:ext uri="{9D8B030D-6E8A-4147-A177-3AD203B41FA5}">
                      <a16:colId xmlns:a16="http://schemas.microsoft.com/office/drawing/2014/main" val="3046088541"/>
                    </a:ext>
                  </a:extLst>
                </a:gridCol>
                <a:gridCol w="659720">
                  <a:extLst>
                    <a:ext uri="{9D8B030D-6E8A-4147-A177-3AD203B41FA5}">
                      <a16:colId xmlns:a16="http://schemas.microsoft.com/office/drawing/2014/main" val="4173571555"/>
                    </a:ext>
                  </a:extLst>
                </a:gridCol>
                <a:gridCol w="1319439">
                  <a:extLst>
                    <a:ext uri="{9D8B030D-6E8A-4147-A177-3AD203B41FA5}">
                      <a16:colId xmlns:a16="http://schemas.microsoft.com/office/drawing/2014/main" val="3949717288"/>
                    </a:ext>
                  </a:extLst>
                </a:gridCol>
              </a:tblGrid>
              <a:tr h="588648">
                <a:tc>
                  <a:txBody>
                    <a:bodyPr/>
                    <a:lstStyle/>
                    <a:p>
                      <a:pPr algn="ctr"/>
                      <a:r>
                        <a:rPr lang="en-GB" sz="1200" i="1" dirty="0">
                          <a:solidFill>
                            <a:schemeClr val="tx1"/>
                          </a:solidFill>
                        </a:rPr>
                        <a:t>PROJECT &amp; WORK BOOKLET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GB" sz="1200" dirty="0">
                          <a:solidFill>
                            <a:schemeClr val="tx1"/>
                          </a:solidFill>
                        </a:rPr>
                        <a:t>Grade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2">
                  <a:txBody>
                    <a:bodyPr/>
                    <a:lstStyle/>
                    <a:p>
                      <a:pPr algn="ctr"/>
                      <a:endParaRPr lang="en-GB"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a:r>
                        <a:rPr lang="en-GB" sz="1200" dirty="0">
                          <a:solidFill>
                            <a:schemeClr val="tx1"/>
                          </a:solidFill>
                        </a:rPr>
                        <a:t>Target Grade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endParaRPr lang="en-GB"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2">
                  <a:txBody>
                    <a:bodyPr/>
                    <a:lstStyle/>
                    <a:p>
                      <a:r>
                        <a:rPr lang="en-GB" sz="1200" dirty="0">
                          <a:solidFill>
                            <a:schemeClr val="tx1"/>
                          </a:solidFill>
                        </a:rPr>
                        <a:t>Effort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a:txBody>
                    <a:bodyPr/>
                    <a:lstStyle/>
                    <a:p>
                      <a:endParaRPr lang="en-GB" sz="12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409216">
                <a:tc>
                  <a:txBody>
                    <a:bodyPr/>
                    <a:lstStyle/>
                    <a:p>
                      <a:pPr algn="ctr"/>
                      <a:r>
                        <a:rPr lang="en-GB" sz="1600" b="1" dirty="0">
                          <a:solidFill>
                            <a:schemeClr val="tx1"/>
                          </a:solidFill>
                        </a:rPr>
                        <a:t>What went well</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4">
                  <a:txBody>
                    <a:bodyPr/>
                    <a:lstStyle/>
                    <a:p>
                      <a:pPr marL="171450" indent="-171450" algn="l">
                        <a:buFont typeface="Wingdings" pitchFamily="2" charset="2"/>
                        <a:buChar char="q"/>
                      </a:pPr>
                      <a:r>
                        <a:rPr lang="en-GB" sz="1200" b="0" u="none" baseline="0" dirty="0">
                          <a:solidFill>
                            <a:schemeClr val="tx1"/>
                          </a:solidFill>
                        </a:rPr>
                        <a:t>All tasks in work booklet have been completed</a:t>
                      </a:r>
                    </a:p>
                    <a:p>
                      <a:pPr marL="171450" indent="-171450" algn="l">
                        <a:buFont typeface="Wingdings" pitchFamily="2" charset="2"/>
                        <a:buChar char="q"/>
                      </a:pPr>
                      <a:r>
                        <a:rPr lang="en-GB" sz="1200" b="0" u="none" baseline="0" dirty="0">
                          <a:solidFill>
                            <a:schemeClr val="tx1"/>
                          </a:solidFill>
                        </a:rPr>
                        <a:t>You participate fully in the lessons / respond  to questions</a:t>
                      </a:r>
                    </a:p>
                    <a:p>
                      <a:pPr marL="171450" indent="-171450" algn="l">
                        <a:buFont typeface="Wingdings" pitchFamily="2" charset="2"/>
                        <a:buChar char="q"/>
                      </a:pPr>
                      <a:r>
                        <a:rPr lang="en-GB" sz="1200" b="0" u="none" baseline="0" dirty="0">
                          <a:solidFill>
                            <a:schemeClr val="tx1"/>
                          </a:solidFill>
                        </a:rPr>
                        <a:t>Fantastic evidence seen on project work </a:t>
                      </a:r>
                    </a:p>
                    <a:p>
                      <a:pPr marL="171450" indent="-171450" algn="l">
                        <a:buFont typeface="Wingdings" pitchFamily="2" charset="2"/>
                        <a:buChar char="q"/>
                      </a:pPr>
                      <a:r>
                        <a:rPr lang="en-GB" sz="1200" b="0" u="none" baseline="0" dirty="0">
                          <a:solidFill>
                            <a:schemeClr val="tx1"/>
                          </a:solidFill>
                        </a:rPr>
                        <a:t>You consistently displayed the ‘Blenheim Behaviours’</a:t>
                      </a:r>
                    </a:p>
                    <a:p>
                      <a:pPr marL="171450" indent="-171450" algn="l">
                        <a:buFont typeface="Wingdings" pitchFamily="2" charset="2"/>
                        <a:buChar char="q"/>
                      </a:pPr>
                      <a:r>
                        <a:rPr lang="en-GB" sz="1200" b="0" u="none" baseline="0" dirty="0">
                          <a:solidFill>
                            <a:schemeClr val="tx1"/>
                          </a:solidFill>
                        </a:rPr>
                        <a:t>Your work booklet has attention to detail </a:t>
                      </a:r>
                    </a:p>
                    <a:p>
                      <a:pPr marL="171450" indent="-171450" algn="l">
                        <a:buFont typeface="Wingdings" pitchFamily="2" charset="2"/>
                        <a:buChar char="q"/>
                      </a:pPr>
                      <a:r>
                        <a:rPr lang="en-GB" sz="1200" b="0" u="none" baseline="0" dirty="0">
                          <a:solidFill>
                            <a:schemeClr val="tx1"/>
                          </a:solidFill>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171450" indent="-171450" algn="l">
                        <a:buFont typeface="Wingdings" pitchFamily="2" charset="2"/>
                        <a:buChar char="q"/>
                      </a:pPr>
                      <a:r>
                        <a:rPr lang="en-GB" sz="1200" b="0" u="none" baseline="0" dirty="0">
                          <a:solidFill>
                            <a:schemeClr val="tx1"/>
                          </a:solidFill>
                        </a:rPr>
                        <a:t>You have a positive attitude towards your learning </a:t>
                      </a:r>
                    </a:p>
                    <a:p>
                      <a:pPr marL="171450" indent="-171450" algn="l">
                        <a:buFont typeface="Wingdings" pitchFamily="2" charset="2"/>
                        <a:buChar char="q"/>
                      </a:pPr>
                      <a:r>
                        <a:rPr lang="en-GB" sz="1200" b="0" u="none" baseline="0" dirty="0">
                          <a:solidFill>
                            <a:schemeClr val="tx1"/>
                          </a:solidFill>
                        </a:rPr>
                        <a:t>Your behaviour is exemplary</a:t>
                      </a:r>
                    </a:p>
                    <a:p>
                      <a:pPr marL="171450" indent="-171450" algn="l">
                        <a:buFont typeface="Wingdings" pitchFamily="2" charset="2"/>
                        <a:buChar char="q"/>
                      </a:pPr>
                      <a:r>
                        <a:rPr lang="en-GB" sz="1200" b="0" u="none" baseline="0" dirty="0">
                          <a:solidFill>
                            <a:schemeClr val="tx1"/>
                          </a:solidFill>
                        </a:rPr>
                        <a:t>You show great team work / Leadership skills </a:t>
                      </a:r>
                    </a:p>
                    <a:p>
                      <a:pPr marL="171450" indent="-171450" algn="l">
                        <a:buFont typeface="Wingdings" pitchFamily="2" charset="2"/>
                        <a:buChar char="q"/>
                      </a:pPr>
                      <a:r>
                        <a:rPr lang="en-GB" sz="1200" b="0" u="none" baseline="0" dirty="0">
                          <a:solidFill>
                            <a:schemeClr val="tx1"/>
                          </a:solidFill>
                        </a:rPr>
                        <a:t>You are a critical and thoughtful learner </a:t>
                      </a:r>
                    </a:p>
                    <a:p>
                      <a:pPr marL="171450" indent="-171450" algn="l">
                        <a:buFont typeface="Wingdings" pitchFamily="2" charset="2"/>
                        <a:buChar char="q"/>
                      </a:pPr>
                      <a:r>
                        <a:rPr lang="en-GB" sz="1200" b="0" u="none" baseline="0" dirty="0">
                          <a:solidFill>
                            <a:schemeClr val="tx1"/>
                          </a:solidFill>
                        </a:rPr>
                        <a:t>You are a reflective student inside and outside the classroom</a:t>
                      </a:r>
                    </a:p>
                    <a:p>
                      <a:pPr marL="171450" indent="-171450" algn="l">
                        <a:buFont typeface="Wingdings" pitchFamily="2" charset="2"/>
                        <a:buChar char="q"/>
                      </a:pPr>
                      <a:r>
                        <a:rPr lang="en-GB" sz="1200" b="0" u="none" baseline="0" dirty="0">
                          <a:solidFill>
                            <a:schemeClr val="tx1"/>
                          </a:solidFill>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189219">
                <a:tc>
                  <a:txBody>
                    <a:bodyPr/>
                    <a:lstStyle/>
                    <a:p>
                      <a:pPr algn="ctr"/>
                      <a:r>
                        <a:rPr lang="en-GB" sz="1600" b="1" dirty="0">
                          <a:solidFill>
                            <a:schemeClr val="tx1"/>
                          </a:solidFill>
                        </a:rPr>
                        <a:t>Next Steps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4">
                  <a:txBody>
                    <a:bodyPr/>
                    <a:lstStyle/>
                    <a:p>
                      <a:pPr marL="171450" indent="-171450" algn="l">
                        <a:buFont typeface="Wingdings" pitchFamily="2" charset="2"/>
                        <a:buChar char="q"/>
                      </a:pPr>
                      <a:r>
                        <a:rPr lang="en-GB" sz="1200" b="0" u="none" baseline="0" dirty="0">
                          <a:solidFill>
                            <a:schemeClr val="tx1"/>
                          </a:solidFill>
                        </a:rPr>
                        <a:t>Ensure all tasks are completed in work booklet </a:t>
                      </a:r>
                    </a:p>
                    <a:p>
                      <a:pPr marL="171450" indent="-171450" algn="l">
                        <a:buFont typeface="Wingdings" pitchFamily="2" charset="2"/>
                        <a:buChar char="q"/>
                      </a:pPr>
                      <a:r>
                        <a:rPr lang="en-GB" sz="1200" b="0" u="none" baseline="0" dirty="0">
                          <a:solidFill>
                            <a:schemeClr val="tx1"/>
                          </a:solidFill>
                        </a:rPr>
                        <a:t>Participate more in lessons </a:t>
                      </a:r>
                    </a:p>
                    <a:p>
                      <a:pPr marL="171450" indent="-171450" algn="l">
                        <a:buFont typeface="Wingdings" pitchFamily="2" charset="2"/>
                        <a:buChar char="q"/>
                      </a:pPr>
                      <a:r>
                        <a:rPr lang="en-GB" sz="1200" b="0" u="none" baseline="0" dirty="0">
                          <a:solidFill>
                            <a:schemeClr val="tx1"/>
                          </a:solidFill>
                        </a:rPr>
                        <a:t>Explain how you will improve your project work </a:t>
                      </a:r>
                    </a:p>
                    <a:p>
                      <a:pPr marL="171450" indent="-171450" algn="l">
                        <a:buFont typeface="Wingdings" pitchFamily="2" charset="2"/>
                        <a:buChar char="q"/>
                      </a:pPr>
                      <a:r>
                        <a:rPr lang="en-GB" sz="1200" b="0" u="none" baseline="0" dirty="0">
                          <a:solidFill>
                            <a:schemeClr val="tx1"/>
                          </a:solidFill>
                        </a:rPr>
                        <a:t>Which ‘Behaviours’ could you focus on?</a:t>
                      </a:r>
                    </a:p>
                    <a:p>
                      <a:pPr marL="171450" indent="-171450" algn="l">
                        <a:buFont typeface="Wingdings" pitchFamily="2" charset="2"/>
                        <a:buChar char="q"/>
                      </a:pPr>
                      <a:r>
                        <a:rPr lang="en-GB" sz="1200" b="0" u="none" baseline="0" dirty="0">
                          <a:solidFill>
                            <a:schemeClr val="tx1"/>
                          </a:solidFill>
                        </a:rPr>
                        <a:t>Add further detail to your responses in the work booklet </a:t>
                      </a:r>
                    </a:p>
                    <a:p>
                      <a:pPr marL="171450" indent="-171450" algn="l">
                        <a:buFont typeface="Wingdings" pitchFamily="2" charset="2"/>
                        <a:buChar char="q"/>
                      </a:pPr>
                      <a:r>
                        <a:rPr lang="en-GB" sz="1200" b="0" u="none" baseline="0" dirty="0">
                          <a:solidFill>
                            <a:schemeClr val="tx1"/>
                          </a:solidFill>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171450" indent="-171450" algn="l">
                        <a:buFont typeface="Wingdings" pitchFamily="2" charset="2"/>
                        <a:buChar char="q"/>
                      </a:pPr>
                      <a:r>
                        <a:rPr lang="en-GB" sz="1200" b="0" u="none" baseline="0" dirty="0">
                          <a:solidFill>
                            <a:schemeClr val="tx1"/>
                          </a:solidFill>
                        </a:rPr>
                        <a:t>Explain how you can improve your attitude to LSW</a:t>
                      </a:r>
                    </a:p>
                    <a:p>
                      <a:pPr marL="171450" indent="-171450" algn="l">
                        <a:buFont typeface="Wingdings" pitchFamily="2" charset="2"/>
                        <a:buChar char="q"/>
                      </a:pPr>
                      <a:r>
                        <a:rPr lang="en-GB" sz="1200" b="0" u="none" baseline="0" dirty="0">
                          <a:solidFill>
                            <a:schemeClr val="tx1"/>
                          </a:solidFill>
                        </a:rPr>
                        <a:t>Explain how you can improve your behaviour</a:t>
                      </a:r>
                    </a:p>
                    <a:p>
                      <a:pPr marL="171450" indent="-171450" algn="l">
                        <a:buFont typeface="Wingdings" pitchFamily="2" charset="2"/>
                        <a:buChar char="q"/>
                      </a:pPr>
                      <a:r>
                        <a:rPr lang="en-GB" sz="1200" b="0" u="none" baseline="0" dirty="0">
                          <a:solidFill>
                            <a:schemeClr val="tx1"/>
                          </a:solidFill>
                        </a:rPr>
                        <a:t>How can you show better leadership and teamwork skills?</a:t>
                      </a:r>
                    </a:p>
                    <a:p>
                      <a:pPr marL="171450" indent="-171450" algn="l">
                        <a:buFont typeface="Wingdings" pitchFamily="2" charset="2"/>
                        <a:buChar char="q"/>
                      </a:pPr>
                      <a:r>
                        <a:rPr lang="en-GB" sz="1200" b="0" u="none" baseline="0" dirty="0">
                          <a:solidFill>
                            <a:schemeClr val="tx1"/>
                          </a:solidFill>
                        </a:rPr>
                        <a:t>Improve SPAG (refer to SPAG Targets)</a:t>
                      </a:r>
                    </a:p>
                    <a:p>
                      <a:pPr marL="171450" indent="-171450" algn="l">
                        <a:buFont typeface="Wingdings" pitchFamily="2" charset="2"/>
                        <a:buChar char="q"/>
                      </a:pPr>
                      <a:r>
                        <a:rPr lang="en-GB" sz="1200" b="0" u="none" baseline="0" dirty="0">
                          <a:solidFill>
                            <a:schemeClr val="tx1"/>
                          </a:solidFill>
                        </a:rPr>
                        <a:t>Set yourself two SMART target for self improvement.</a:t>
                      </a:r>
                    </a:p>
                    <a:p>
                      <a:pPr marL="171450" indent="-171450" algn="l">
                        <a:buFont typeface="Wingdings" pitchFamily="2" charset="2"/>
                        <a:buChar char="q"/>
                      </a:pPr>
                      <a:r>
                        <a:rPr lang="en-GB" sz="1200" b="0" u="none" baseline="0" dirty="0">
                          <a:solidFill>
                            <a:schemeClr val="tx1"/>
                          </a:solidFill>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rgbClr r="0" g="0" b="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742013">
                <a:tc>
                  <a:txBody>
                    <a:bodyPr/>
                    <a:lstStyle/>
                    <a:p>
                      <a:pPr algn="ctr"/>
                      <a:r>
                        <a:rPr lang="en-GB" sz="1600" b="1" dirty="0">
                          <a:solidFill>
                            <a:schemeClr val="tx1"/>
                          </a:solidFill>
                        </a:rPr>
                        <a:t>SPAG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2">
                  <a:txBody>
                    <a:bodyPr/>
                    <a:lstStyle/>
                    <a:p>
                      <a:pPr algn="ctr"/>
                      <a:r>
                        <a:rPr lang="en-GB" sz="1200" dirty="0">
                          <a:solidFill>
                            <a:schemeClr val="tx1"/>
                          </a:solidFill>
                        </a:rPr>
                        <a:t>Below Threshold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algn="ctr"/>
                      <a:r>
                        <a:rPr lang="en-GB" sz="1200" dirty="0">
                          <a:solidFill>
                            <a:schemeClr val="tx1"/>
                          </a:solidFill>
                        </a:rPr>
                        <a:t>Threshold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gridSpan="2">
                  <a:txBody>
                    <a:bodyPr/>
                    <a:lstStyle/>
                    <a:p>
                      <a:pPr marL="0" indent="0">
                        <a:buFont typeface="Wingdings" pitchFamily="2" charset="2"/>
                        <a:buNone/>
                      </a:pPr>
                      <a:r>
                        <a:rPr lang="en-GB" sz="1200" dirty="0">
                          <a:solidFill>
                            <a:schemeClr val="tx1"/>
                          </a:solidFill>
                        </a:rPr>
                        <a:t>Intermediate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rgbClr r="0" g="0" b="0"/>
                      </a:solidFill>
                      <a:prstDash val="solid"/>
                      <a:round/>
                      <a:headEnd type="none" w="med" len="med"/>
                      <a:tailEnd type="none" w="med" len="med"/>
                    </a:lnL>
                  </a:tcPr>
                </a:tc>
                <a:tc gridSpan="2">
                  <a:txBody>
                    <a:bodyPr/>
                    <a:lstStyle/>
                    <a:p>
                      <a:pPr marL="0" indent="0">
                        <a:buFont typeface="Wingdings" pitchFamily="2" charset="2"/>
                        <a:buNone/>
                      </a:pPr>
                      <a:r>
                        <a:rPr lang="en-GB" sz="1200" dirty="0">
                          <a:solidFill>
                            <a:schemeClr val="tx1"/>
                          </a:solidFill>
                        </a:rPr>
                        <a:t>Advanced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003"/>
                  </a:ext>
                </a:extLst>
              </a:tr>
              <a:tr h="2124333">
                <a:tc>
                  <a:txBody>
                    <a:bodyPr/>
                    <a:lstStyle/>
                    <a:p>
                      <a:pPr algn="ctr"/>
                      <a:r>
                        <a:rPr lang="en-GB" sz="1600" b="1" dirty="0">
                          <a:solidFill>
                            <a:schemeClr val="tx1"/>
                          </a:solidFill>
                        </a:rPr>
                        <a:t>Evidence of Next Steps</a:t>
                      </a:r>
                    </a:p>
                    <a:p>
                      <a:pPr algn="ctr"/>
                      <a:r>
                        <a:rPr lang="en-GB" sz="1050" b="1" dirty="0">
                          <a:solidFill>
                            <a:schemeClr val="tx1"/>
                          </a:solidFill>
                        </a:rPr>
                        <a:t>(complete here or refer to where it can be seen)</a:t>
                      </a: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4">
                  <a:txBody>
                    <a:bodyPr/>
                    <a:lstStyle/>
                    <a:p>
                      <a:pPr algn="ctr"/>
                      <a:endParaRPr lang="en-GB" sz="11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639965" rtl="0" eaLnBrk="1" fontAlgn="auto" latinLnBrk="0" hangingPunct="1">
                        <a:lnSpc>
                          <a:spcPct val="100000"/>
                        </a:lnSpc>
                        <a:spcBef>
                          <a:spcPts val="0"/>
                        </a:spcBef>
                        <a:spcAft>
                          <a:spcPts val="0"/>
                        </a:spcAft>
                        <a:buClrTx/>
                        <a:buSzTx/>
                        <a:buFont typeface="Wingdings" pitchFamily="2" charset="2"/>
                        <a:buNone/>
                        <a:tabLst/>
                        <a:defRPr/>
                      </a:pPr>
                      <a:endParaRPr lang="en-GB" sz="10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rgbClr r="0" g="0" b="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48" name="5-point Star 47">
            <a:extLst>
              <a:ext uri="{FF2B5EF4-FFF2-40B4-BE49-F238E27FC236}">
                <a16:creationId xmlns:a16="http://schemas.microsoft.com/office/drawing/2014/main" id="{9603B2BA-D369-9845-871C-3F532F674428}"/>
              </a:ext>
            </a:extLst>
          </p:cNvPr>
          <p:cNvSpPr/>
          <p:nvPr/>
        </p:nvSpPr>
        <p:spPr>
          <a:xfrm>
            <a:off x="2332460" y="4382311"/>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49" name="5-point Star 48">
            <a:extLst>
              <a:ext uri="{FF2B5EF4-FFF2-40B4-BE49-F238E27FC236}">
                <a16:creationId xmlns:a16="http://schemas.microsoft.com/office/drawing/2014/main" id="{09FD141B-E673-A044-AC95-43946F7DB8D4}"/>
              </a:ext>
            </a:extLst>
          </p:cNvPr>
          <p:cNvSpPr/>
          <p:nvPr/>
        </p:nvSpPr>
        <p:spPr>
          <a:xfrm>
            <a:off x="3990932" y="4400240"/>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0" name="5-point Star 49">
            <a:extLst>
              <a:ext uri="{FF2B5EF4-FFF2-40B4-BE49-F238E27FC236}">
                <a16:creationId xmlns:a16="http://schemas.microsoft.com/office/drawing/2014/main" id="{2ADE8F57-7C18-3C44-92C7-9BEABF7214CB}"/>
              </a:ext>
            </a:extLst>
          </p:cNvPr>
          <p:cNvSpPr/>
          <p:nvPr/>
        </p:nvSpPr>
        <p:spPr>
          <a:xfrm>
            <a:off x="4435323" y="4400240"/>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1" name="5-point Star 50">
            <a:extLst>
              <a:ext uri="{FF2B5EF4-FFF2-40B4-BE49-F238E27FC236}">
                <a16:creationId xmlns:a16="http://schemas.microsoft.com/office/drawing/2014/main" id="{4BE87B2A-100B-DA41-A1D0-923A6094EF8B}"/>
              </a:ext>
            </a:extLst>
          </p:cNvPr>
          <p:cNvSpPr/>
          <p:nvPr/>
        </p:nvSpPr>
        <p:spPr>
          <a:xfrm>
            <a:off x="5649404" y="4400240"/>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sp>
        <p:nvSpPr>
          <p:cNvPr id="52" name="5-point Star 51">
            <a:extLst>
              <a:ext uri="{FF2B5EF4-FFF2-40B4-BE49-F238E27FC236}">
                <a16:creationId xmlns:a16="http://schemas.microsoft.com/office/drawing/2014/main" id="{56F939ED-1718-FD43-8B43-1469AA2C1910}"/>
              </a:ext>
            </a:extLst>
          </p:cNvPr>
          <p:cNvSpPr/>
          <p:nvPr/>
        </p:nvSpPr>
        <p:spPr>
          <a:xfrm>
            <a:off x="6117696" y="4389592"/>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3" name="5-point Star 52">
            <a:extLst>
              <a:ext uri="{FF2B5EF4-FFF2-40B4-BE49-F238E27FC236}">
                <a16:creationId xmlns:a16="http://schemas.microsoft.com/office/drawing/2014/main" id="{1FDE0234-6C8C-F24B-BD41-4B5B4AB279FC}"/>
              </a:ext>
            </a:extLst>
          </p:cNvPr>
          <p:cNvSpPr/>
          <p:nvPr/>
        </p:nvSpPr>
        <p:spPr>
          <a:xfrm>
            <a:off x="6585988" y="4389592"/>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4" name="5-point Star 53">
            <a:extLst>
              <a:ext uri="{FF2B5EF4-FFF2-40B4-BE49-F238E27FC236}">
                <a16:creationId xmlns:a16="http://schemas.microsoft.com/office/drawing/2014/main" id="{7D69D3F6-8622-5842-89AD-99412CA6AA51}"/>
              </a:ext>
            </a:extLst>
          </p:cNvPr>
          <p:cNvSpPr/>
          <p:nvPr/>
        </p:nvSpPr>
        <p:spPr>
          <a:xfrm>
            <a:off x="7383272" y="4400240"/>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sp>
        <p:nvSpPr>
          <p:cNvPr id="55" name="5-point Star 54">
            <a:extLst>
              <a:ext uri="{FF2B5EF4-FFF2-40B4-BE49-F238E27FC236}">
                <a16:creationId xmlns:a16="http://schemas.microsoft.com/office/drawing/2014/main" id="{932562DF-3148-DF48-AE28-103CD6E526E8}"/>
              </a:ext>
            </a:extLst>
          </p:cNvPr>
          <p:cNvSpPr/>
          <p:nvPr/>
        </p:nvSpPr>
        <p:spPr>
          <a:xfrm>
            <a:off x="7851564" y="4389592"/>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6" name="5-point Star 55">
            <a:extLst>
              <a:ext uri="{FF2B5EF4-FFF2-40B4-BE49-F238E27FC236}">
                <a16:creationId xmlns:a16="http://schemas.microsoft.com/office/drawing/2014/main" id="{ADBB4EC0-11CD-1B45-8A54-694401807E84}"/>
              </a:ext>
            </a:extLst>
          </p:cNvPr>
          <p:cNvSpPr/>
          <p:nvPr/>
        </p:nvSpPr>
        <p:spPr>
          <a:xfrm>
            <a:off x="8319856" y="4389592"/>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57" name="5-point Star 56">
            <a:extLst>
              <a:ext uri="{FF2B5EF4-FFF2-40B4-BE49-F238E27FC236}">
                <a16:creationId xmlns:a16="http://schemas.microsoft.com/office/drawing/2014/main" id="{277F402B-F389-4A48-A147-B1FB27F3934B}"/>
              </a:ext>
            </a:extLst>
          </p:cNvPr>
          <p:cNvSpPr/>
          <p:nvPr/>
        </p:nvSpPr>
        <p:spPr>
          <a:xfrm>
            <a:off x="8788148" y="4400240"/>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25" name="Down Arrow 24">
            <a:extLst>
              <a:ext uri="{FF2B5EF4-FFF2-40B4-BE49-F238E27FC236}">
                <a16:creationId xmlns:a16="http://schemas.microsoft.com/office/drawing/2014/main" id="{21E17028-E6BB-994C-BB2F-9BCF57AA667D}"/>
              </a:ext>
            </a:extLst>
          </p:cNvPr>
          <p:cNvSpPr/>
          <p:nvPr/>
        </p:nvSpPr>
        <p:spPr>
          <a:xfrm>
            <a:off x="3384363" y="3863241"/>
            <a:ext cx="224852" cy="1169232"/>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8" name="Down Arrow 57">
            <a:extLst>
              <a:ext uri="{FF2B5EF4-FFF2-40B4-BE49-F238E27FC236}">
                <a16:creationId xmlns:a16="http://schemas.microsoft.com/office/drawing/2014/main" id="{F2BC458D-2A4F-D347-82F7-FC6720A02DD9}"/>
              </a:ext>
            </a:extLst>
          </p:cNvPr>
          <p:cNvSpPr/>
          <p:nvPr/>
        </p:nvSpPr>
        <p:spPr>
          <a:xfrm>
            <a:off x="7219351" y="3863241"/>
            <a:ext cx="224852" cy="1169232"/>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9" name="Down Arrow 58">
            <a:extLst>
              <a:ext uri="{FF2B5EF4-FFF2-40B4-BE49-F238E27FC236}">
                <a16:creationId xmlns:a16="http://schemas.microsoft.com/office/drawing/2014/main" id="{3EB65C72-EA7A-4D43-ABC6-B4A6BAEBED77}"/>
              </a:ext>
            </a:extLst>
          </p:cNvPr>
          <p:cNvSpPr/>
          <p:nvPr/>
        </p:nvSpPr>
        <p:spPr>
          <a:xfrm rot="16200000">
            <a:off x="1382300" y="5819683"/>
            <a:ext cx="544642" cy="289263"/>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0" name="Title 1">
            <a:extLst>
              <a:ext uri="{FF2B5EF4-FFF2-40B4-BE49-F238E27FC236}">
                <a16:creationId xmlns:a16="http://schemas.microsoft.com/office/drawing/2014/main" id="{9F49F5C7-03D4-484A-B2A3-BCC22F58E3C6}"/>
              </a:ext>
            </a:extLst>
          </p:cNvPr>
          <p:cNvSpPr txBox="1">
            <a:spLocks/>
          </p:cNvSpPr>
          <p:nvPr/>
        </p:nvSpPr>
        <p:spPr>
          <a:xfrm>
            <a:off x="1967947" y="200217"/>
            <a:ext cx="5967013" cy="432361"/>
          </a:xfrm>
          <a:prstGeom prst="rect">
            <a:avLst/>
          </a:prstGeom>
          <a:gradFill>
            <a:gsLst>
              <a:gs pos="0">
                <a:srgbClr val="FFEFD1"/>
              </a:gs>
              <a:gs pos="64999">
                <a:srgbClr val="F0EBD5"/>
              </a:gs>
              <a:gs pos="100000">
                <a:srgbClr val="D1C39F"/>
              </a:gs>
            </a:gsLst>
            <a:lin ang="5400000" scaled="0"/>
          </a:gradFill>
        </p:spPr>
        <p:style>
          <a:lnRef idx="2">
            <a:schemeClr val="accent5"/>
          </a:lnRef>
          <a:fillRef idx="1">
            <a:schemeClr val="lt1"/>
          </a:fillRef>
          <a:effectRef idx="0">
            <a:schemeClr val="accent5"/>
          </a:effectRef>
          <a:fontRef idx="minor">
            <a:schemeClr val="dk1"/>
          </a:fontRef>
        </p:style>
        <p:txBody>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000" b="1" dirty="0">
                <a:latin typeface="Calibri" panose="020F0502020204030204" pitchFamily="34" charset="0"/>
                <a:ea typeface="MS PGothic" charset="0"/>
                <a:cs typeface="Calibri" panose="020F0502020204030204" pitchFamily="34" charset="0"/>
              </a:rPr>
              <a:t>FEEDBACK</a:t>
            </a:r>
          </a:p>
        </p:txBody>
      </p:sp>
      <p:sp>
        <p:nvSpPr>
          <p:cNvPr id="61" name="Title 1">
            <a:extLst>
              <a:ext uri="{FF2B5EF4-FFF2-40B4-BE49-F238E27FC236}">
                <a16:creationId xmlns:a16="http://schemas.microsoft.com/office/drawing/2014/main" id="{BC43BA8A-526B-4347-AFB2-1206371774A8}"/>
              </a:ext>
            </a:extLst>
          </p:cNvPr>
          <p:cNvSpPr txBox="1">
            <a:spLocks/>
          </p:cNvSpPr>
          <p:nvPr/>
        </p:nvSpPr>
        <p:spPr>
          <a:xfrm>
            <a:off x="8048570" y="214253"/>
            <a:ext cx="1263650" cy="435541"/>
          </a:xfrm>
          <a:prstGeom prst="rect">
            <a:avLst/>
          </a:prstGeom>
          <a:gradFill>
            <a:gsLst>
              <a:gs pos="0">
                <a:srgbClr val="FFEFD1"/>
              </a:gs>
              <a:gs pos="64999">
                <a:srgbClr val="F0EBD5"/>
              </a:gs>
              <a:gs pos="100000">
                <a:srgbClr val="D1C39F"/>
              </a:gs>
            </a:gsLst>
            <a:lin ang="5400000" scaled="0"/>
          </a:gradFill>
          <a:ln w="19050">
            <a:solidFill>
              <a:srgbClr val="17375E"/>
            </a:solidFill>
          </a:ln>
        </p:spPr>
        <p:style>
          <a:lnRef idx="2">
            <a:schemeClr val="accent5"/>
          </a:lnRef>
          <a:fillRef idx="1">
            <a:schemeClr val="lt1"/>
          </a:fillRef>
          <a:effectRef idx="0">
            <a:schemeClr val="accent5"/>
          </a:effectRef>
          <a:fontRef idx="minor">
            <a:schemeClr val="dk1"/>
          </a:fontRef>
        </p:style>
        <p:txBody>
          <a:bodyPr lIns="91423" tIns="45712" rIns="91423" bIns="45712" anchor="ct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1600">
                <a:latin typeface="Calibri"/>
                <a:ea typeface="MS Mincho"/>
                <a:cs typeface="Calibri"/>
              </a:rPr>
              <a:t>Page: 8</a:t>
            </a:r>
            <a:endParaRPr lang="en-GB" sz="1600" dirty="0">
              <a:latin typeface="Calibri" panose="020F0502020204030204" pitchFamily="34" charset="0"/>
              <a:ea typeface="MS Mincho"/>
              <a:cs typeface="Calibri" panose="020F0502020204030204" pitchFamily="34" charset="0"/>
            </a:endParaRPr>
          </a:p>
        </p:txBody>
      </p:sp>
      <p:graphicFrame>
        <p:nvGraphicFramePr>
          <p:cNvPr id="62" name="Table 61">
            <a:extLst>
              <a:ext uri="{FF2B5EF4-FFF2-40B4-BE49-F238E27FC236}">
                <a16:creationId xmlns:a16="http://schemas.microsoft.com/office/drawing/2014/main" id="{F2E60906-2574-F440-A624-09541704318C}"/>
              </a:ext>
            </a:extLst>
          </p:cNvPr>
          <p:cNvGraphicFramePr>
            <a:graphicFrameLocks noGrp="1"/>
          </p:cNvGraphicFramePr>
          <p:nvPr>
            <p:extLst>
              <p:ext uri="{D42A27DB-BD31-4B8C-83A1-F6EECF244321}">
                <p14:modId xmlns:p14="http://schemas.microsoft.com/office/powerpoint/2010/main" val="1875425575"/>
              </p:ext>
            </p:extLst>
          </p:nvPr>
        </p:nvGraphicFramePr>
        <p:xfrm>
          <a:off x="284232" y="7835152"/>
          <a:ext cx="9065490" cy="4685431"/>
        </p:xfrm>
        <a:graphic>
          <a:graphicData uri="http://schemas.openxmlformats.org/drawingml/2006/table">
            <a:tbl>
              <a:tblPr firstRow="1" bandRow="1">
                <a:tableStyleId>{5C22544A-7EE6-4342-B048-85BDC9FD1C3A}</a:tableStyleId>
              </a:tblPr>
              <a:tblGrid>
                <a:gridCol w="1376462">
                  <a:extLst>
                    <a:ext uri="{9D8B030D-6E8A-4147-A177-3AD203B41FA5}">
                      <a16:colId xmlns:a16="http://schemas.microsoft.com/office/drawing/2014/main" val="20000"/>
                    </a:ext>
                  </a:extLst>
                </a:gridCol>
                <a:gridCol w="3730711">
                  <a:extLst>
                    <a:ext uri="{9D8B030D-6E8A-4147-A177-3AD203B41FA5}">
                      <a16:colId xmlns:a16="http://schemas.microsoft.com/office/drawing/2014/main" val="20001"/>
                    </a:ext>
                  </a:extLst>
                </a:gridCol>
                <a:gridCol w="3958317">
                  <a:extLst>
                    <a:ext uri="{9D8B030D-6E8A-4147-A177-3AD203B41FA5}">
                      <a16:colId xmlns:a16="http://schemas.microsoft.com/office/drawing/2014/main" val="3817251137"/>
                    </a:ext>
                  </a:extLst>
                </a:gridCol>
              </a:tblGrid>
              <a:tr h="498311">
                <a:tc>
                  <a:txBody>
                    <a:bodyPr/>
                    <a:lstStyle/>
                    <a:p>
                      <a:r>
                        <a:rPr lang="en-GB" sz="1200" dirty="0">
                          <a:solidFill>
                            <a:schemeClr val="tx1"/>
                          </a:solidFill>
                        </a:rPr>
                        <a:t>SPAG Performance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GB" sz="1200" dirty="0">
                          <a:solidFill>
                            <a:schemeClr val="tx1"/>
                          </a:solidFill>
                        </a:rPr>
                        <a:t>Descriptor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r>
                        <a:rPr lang="en-GB" sz="1200" dirty="0">
                          <a:solidFill>
                            <a:schemeClr val="tx1"/>
                          </a:solidFill>
                        </a:rPr>
                        <a:t>Targets to move SPAG and presentation of work booklet on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9730">
                <a:tc>
                  <a:txBody>
                    <a:bodyPr/>
                    <a:lstStyle/>
                    <a:p>
                      <a:pPr algn="ctr"/>
                      <a:r>
                        <a:rPr lang="en-GB" sz="1200" b="1" dirty="0">
                          <a:solidFill>
                            <a:schemeClr val="tx1"/>
                          </a:solidFill>
                        </a:rPr>
                        <a:t>Below  Threshold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GB" sz="1100" b="1" u="sng" dirty="0">
                          <a:solidFill>
                            <a:schemeClr val="tx1"/>
                          </a:solidFill>
                        </a:rPr>
                        <a:t>Common errors in Spelling</a:t>
                      </a:r>
                      <a:r>
                        <a:rPr lang="en-GB" sz="1100" b="1" u="sng" baseline="0" dirty="0">
                          <a:solidFill>
                            <a:schemeClr val="tx1"/>
                          </a:solidFill>
                        </a:rPr>
                        <a:t> </a:t>
                      </a:r>
                      <a:r>
                        <a:rPr lang="en-GB" sz="1100" baseline="0" dirty="0">
                          <a:solidFill>
                            <a:schemeClr val="tx1"/>
                          </a:solidFill>
                        </a:rPr>
                        <a:t>Punctuation and Grammar hinder written communication. </a:t>
                      </a:r>
                      <a:r>
                        <a:rPr lang="en-GB" sz="1100" b="1" u="sng" baseline="0" dirty="0">
                          <a:solidFill>
                            <a:schemeClr val="tx1"/>
                          </a:solidFill>
                        </a:rPr>
                        <a:t>Response does not relate to Q’s asked </a:t>
                      </a:r>
                      <a:r>
                        <a:rPr lang="en-GB" sz="1100" baseline="0" dirty="0">
                          <a:solidFill>
                            <a:schemeClr val="tx1"/>
                          </a:solidFill>
                        </a:rPr>
                        <a:t>or no response to tasks in booklet. </a:t>
                      </a:r>
                      <a:r>
                        <a:rPr lang="en-GB" sz="1100" b="1" u="none" baseline="0" dirty="0">
                          <a:solidFill>
                            <a:schemeClr val="tx1"/>
                          </a:solidFill>
                        </a:rPr>
                        <a:t>Work booklet is untidy.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100" b="1" dirty="0">
                          <a:solidFill>
                            <a:schemeClr val="tx1"/>
                          </a:solidFill>
                        </a:rPr>
                        <a:t>Complete unfinished tasks</a:t>
                      </a:r>
                    </a:p>
                    <a:p>
                      <a:pPr marL="171450" indent="-171450">
                        <a:buFont typeface="Wingdings" pitchFamily="2" charset="2"/>
                        <a:buChar char="q"/>
                      </a:pPr>
                      <a:r>
                        <a:rPr lang="en-GB" sz="1100" dirty="0">
                          <a:solidFill>
                            <a:schemeClr val="tx1"/>
                          </a:solidFill>
                        </a:rPr>
                        <a:t>Copy out misspelled vocabulary 3 times</a:t>
                      </a:r>
                    </a:p>
                    <a:p>
                      <a:pPr marL="171450" indent="-171450">
                        <a:buFont typeface="Wingdings" pitchFamily="2" charset="2"/>
                        <a:buChar char="q"/>
                      </a:pPr>
                      <a:r>
                        <a:rPr lang="en-GB" sz="1100" dirty="0">
                          <a:solidFill>
                            <a:schemeClr val="tx1"/>
                          </a:solidFill>
                        </a:rPr>
                        <a:t>Neatly colour code tasks</a:t>
                      </a:r>
                    </a:p>
                    <a:p>
                      <a:pPr marL="171450" indent="-171450">
                        <a:buFont typeface="Wingdings" pitchFamily="2" charset="2"/>
                        <a:buChar char="q"/>
                      </a:pPr>
                      <a:r>
                        <a:rPr lang="en-GB" sz="1100" dirty="0">
                          <a:solidFill>
                            <a:schemeClr val="tx1"/>
                          </a:solidFill>
                        </a:rPr>
                        <a:t>Complete Progress Tracker </a:t>
                      </a:r>
                    </a:p>
                    <a:p>
                      <a:pPr marL="171450" indent="-171450">
                        <a:buFont typeface="Wingdings" pitchFamily="2" charset="2"/>
                        <a:buChar char="q"/>
                      </a:pPr>
                      <a:r>
                        <a:rPr lang="en-GB" sz="1100" dirty="0">
                          <a:solidFill>
                            <a:schemeClr val="tx1"/>
                          </a:solidFill>
                        </a:rPr>
                        <a:t>Add punctuation (Capital Letters, full stops etc)</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77656">
                <a:tc>
                  <a:txBody>
                    <a:bodyPr/>
                    <a:lstStyle/>
                    <a:p>
                      <a:pPr algn="ctr"/>
                      <a:r>
                        <a:rPr lang="en-GB" sz="1200" b="1" dirty="0">
                          <a:solidFill>
                            <a:schemeClr val="tx1"/>
                          </a:solidFill>
                        </a:rPr>
                        <a:t> Threshold</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GB" sz="1100" dirty="0">
                          <a:solidFill>
                            <a:schemeClr val="tx1"/>
                          </a:solidFill>
                        </a:rPr>
                        <a:t>Able to spell and punctuate with reasonable accuracy.</a:t>
                      </a:r>
                      <a:r>
                        <a:rPr lang="en-GB" sz="1100" baseline="0" dirty="0">
                          <a:solidFill>
                            <a:schemeClr val="tx1"/>
                          </a:solidFill>
                        </a:rPr>
                        <a:t> </a:t>
                      </a:r>
                      <a:r>
                        <a:rPr lang="en-GB" sz="1100" b="1" u="sng" baseline="0" dirty="0">
                          <a:solidFill>
                            <a:schemeClr val="tx1"/>
                          </a:solidFill>
                        </a:rPr>
                        <a:t>Some grammatical errors </a:t>
                      </a:r>
                      <a:r>
                        <a:rPr lang="en-GB" sz="1100" baseline="0" dirty="0">
                          <a:solidFill>
                            <a:schemeClr val="tx1"/>
                          </a:solidFill>
                        </a:rPr>
                        <a:t>but they don</a:t>
                      </a:r>
                      <a:r>
                        <a:rPr lang="mr-IN" sz="1100" baseline="0" dirty="0">
                          <a:solidFill>
                            <a:schemeClr val="tx1"/>
                          </a:solidFill>
                        </a:rPr>
                        <a:t>’</a:t>
                      </a:r>
                      <a:r>
                        <a:rPr lang="en-GB" sz="1100" baseline="0" dirty="0">
                          <a:solidFill>
                            <a:schemeClr val="tx1"/>
                          </a:solidFill>
                        </a:rPr>
                        <a:t>t significantly hinder the work booklet. </a:t>
                      </a:r>
                      <a:r>
                        <a:rPr lang="en-GB" sz="1100" b="1" u="sng" baseline="0" dirty="0">
                          <a:solidFill>
                            <a:schemeClr val="tx1"/>
                          </a:solidFill>
                        </a:rPr>
                        <a:t>Limited range </a:t>
                      </a:r>
                      <a:r>
                        <a:rPr lang="en-GB" sz="1100" baseline="0" dirty="0">
                          <a:solidFill>
                            <a:schemeClr val="tx1"/>
                          </a:solidFill>
                        </a:rPr>
                        <a:t>of specialist key terms used. </a:t>
                      </a:r>
                      <a:r>
                        <a:rPr lang="en-GB" sz="1100" b="1" u="none" baseline="0" dirty="0">
                          <a:solidFill>
                            <a:schemeClr val="tx1"/>
                          </a:solidFill>
                        </a:rPr>
                        <a:t>Work booklet is untidy and incomplete in places </a:t>
                      </a:r>
                      <a:endParaRPr lang="en-GB" sz="1100" b="1" u="none"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171450" indent="-171450">
                        <a:buFont typeface="Wingdings" pitchFamily="2" charset="2"/>
                        <a:buChar char="q"/>
                      </a:pPr>
                      <a:r>
                        <a:rPr lang="en-GB" sz="1000" b="1" dirty="0">
                          <a:solidFill>
                            <a:schemeClr val="tx1"/>
                          </a:solidFill>
                        </a:rPr>
                        <a:t>Complete unfinished tasks</a:t>
                      </a:r>
                    </a:p>
                    <a:p>
                      <a:pPr marL="171450" indent="-171450">
                        <a:buFont typeface="Wingdings" pitchFamily="2" charset="2"/>
                        <a:buChar char="q"/>
                      </a:pPr>
                      <a:r>
                        <a:rPr lang="en-GB" sz="1000" dirty="0">
                          <a:solidFill>
                            <a:schemeClr val="tx1"/>
                          </a:solidFill>
                        </a:rPr>
                        <a:t>Replace slang terms with more formal English</a:t>
                      </a:r>
                    </a:p>
                    <a:p>
                      <a:pPr marL="171450" indent="-171450">
                        <a:buFont typeface="Wingdings" pitchFamily="2" charset="2"/>
                        <a:buChar char="q"/>
                      </a:pPr>
                      <a:r>
                        <a:rPr lang="en-GB" sz="1000" dirty="0">
                          <a:solidFill>
                            <a:schemeClr val="tx1"/>
                          </a:solidFill>
                        </a:rPr>
                        <a:t>Fully develop your points of view in your responses </a:t>
                      </a:r>
                    </a:p>
                    <a:p>
                      <a:pPr marL="171450" indent="-171450">
                        <a:buFont typeface="Wingdings" pitchFamily="2" charset="2"/>
                        <a:buChar char="q"/>
                      </a:pPr>
                      <a:r>
                        <a:rPr lang="en-GB" sz="1000" dirty="0">
                          <a:solidFill>
                            <a:schemeClr val="tx1"/>
                          </a:solidFill>
                        </a:rPr>
                        <a:t>Proof read work and check for SPAG errors</a:t>
                      </a:r>
                    </a:p>
                    <a:p>
                      <a:pPr marL="171450" indent="-171450">
                        <a:buFont typeface="Wingdings" pitchFamily="2" charset="2"/>
                        <a:buChar char="q"/>
                      </a:pPr>
                      <a:r>
                        <a:rPr lang="en-GB" sz="1000" dirty="0">
                          <a:solidFill>
                            <a:schemeClr val="tx1"/>
                          </a:solidFill>
                        </a:rPr>
                        <a:t>Use a wider range of specialist vocab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191104">
                <a:tc>
                  <a:txBody>
                    <a:bodyPr/>
                    <a:lstStyle/>
                    <a:p>
                      <a:pPr algn="ctr"/>
                      <a:r>
                        <a:rPr lang="en-GB" sz="1200" b="1" dirty="0">
                          <a:solidFill>
                            <a:schemeClr val="tx1"/>
                          </a:solidFill>
                        </a:rPr>
                        <a:t>Intermediate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639965"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indent="0" algn="ctr" defTabSz="639965" rtl="0" eaLnBrk="1" fontAlgn="auto" latinLnBrk="0" hangingPunct="1">
                        <a:lnSpc>
                          <a:spcPct val="100000"/>
                        </a:lnSpc>
                        <a:spcBef>
                          <a:spcPts val="0"/>
                        </a:spcBef>
                        <a:spcAft>
                          <a:spcPts val="0"/>
                        </a:spcAft>
                        <a:buClrTx/>
                        <a:buSzTx/>
                        <a:buFontTx/>
                        <a:buNone/>
                        <a:tabLst/>
                        <a:defRPr/>
                      </a:pPr>
                      <a:r>
                        <a:rPr lang="en-GB" sz="1100" dirty="0">
                          <a:solidFill>
                            <a:schemeClr val="tx1"/>
                          </a:solidFill>
                        </a:rPr>
                        <a:t>Able to spell and punctuate </a:t>
                      </a:r>
                      <a:r>
                        <a:rPr lang="en-GB" sz="1100" b="1" u="sng" dirty="0">
                          <a:solidFill>
                            <a:schemeClr val="tx1"/>
                          </a:solidFill>
                        </a:rPr>
                        <a:t>with considerable  accuracy</a:t>
                      </a:r>
                      <a:r>
                        <a:rPr lang="en-GB" sz="1100" dirty="0">
                          <a:solidFill>
                            <a:schemeClr val="tx1"/>
                          </a:solidFill>
                        </a:rPr>
                        <a:t>.</a:t>
                      </a:r>
                      <a:r>
                        <a:rPr lang="en-GB" sz="1100" baseline="0" dirty="0">
                          <a:solidFill>
                            <a:schemeClr val="tx1"/>
                          </a:solidFill>
                        </a:rPr>
                        <a:t> </a:t>
                      </a:r>
                      <a:r>
                        <a:rPr lang="en-GB" sz="1100" b="0" u="none" baseline="0" dirty="0">
                          <a:solidFill>
                            <a:schemeClr val="tx1"/>
                          </a:solidFill>
                        </a:rPr>
                        <a:t>Learners use rules of grammar with </a:t>
                      </a:r>
                      <a:r>
                        <a:rPr lang="en-GB" sz="1100" b="1" u="sng" baseline="0" dirty="0">
                          <a:solidFill>
                            <a:schemeClr val="tx1"/>
                          </a:solidFill>
                        </a:rPr>
                        <a:t>greater control </a:t>
                      </a:r>
                      <a:r>
                        <a:rPr lang="en-GB" sz="1100" b="0" u="none" baseline="0" dirty="0">
                          <a:solidFill>
                            <a:schemeClr val="tx1"/>
                          </a:solidFill>
                        </a:rPr>
                        <a:t>of meaning </a:t>
                      </a:r>
                      <a:r>
                        <a:rPr lang="en-GB" sz="1100" baseline="0" dirty="0">
                          <a:solidFill>
                            <a:schemeClr val="tx1"/>
                          </a:solidFill>
                        </a:rPr>
                        <a:t>. </a:t>
                      </a:r>
                      <a:r>
                        <a:rPr lang="en-GB" sz="1100" b="1" u="sng" baseline="0" dirty="0">
                          <a:solidFill>
                            <a:schemeClr val="tx1"/>
                          </a:solidFill>
                        </a:rPr>
                        <a:t>Good range </a:t>
                      </a:r>
                      <a:r>
                        <a:rPr lang="en-GB" sz="1100" baseline="0" dirty="0">
                          <a:solidFill>
                            <a:schemeClr val="tx1"/>
                          </a:solidFill>
                        </a:rPr>
                        <a:t>of specialist key terms  - </a:t>
                      </a:r>
                    </a:p>
                    <a:p>
                      <a:pPr marL="0" marR="0" indent="0" algn="ctr" defTabSz="639965" rtl="0" eaLnBrk="1" fontAlgn="auto" latinLnBrk="0" hangingPunct="1">
                        <a:lnSpc>
                          <a:spcPct val="100000"/>
                        </a:lnSpc>
                        <a:spcBef>
                          <a:spcPts val="0"/>
                        </a:spcBef>
                        <a:spcAft>
                          <a:spcPts val="0"/>
                        </a:spcAft>
                        <a:buClrTx/>
                        <a:buSzTx/>
                        <a:buFontTx/>
                        <a:buNone/>
                        <a:tabLst/>
                        <a:defRPr/>
                      </a:pPr>
                      <a:r>
                        <a:rPr lang="en-GB" sz="1100" b="1" baseline="0" dirty="0">
                          <a:solidFill>
                            <a:schemeClr val="tx1"/>
                          </a:solidFill>
                        </a:rPr>
                        <a:t>Pride and care is taken in completion of the work booklet</a:t>
                      </a:r>
                      <a:endParaRPr lang="en-GB" sz="1100" b="1" dirty="0">
                        <a:solidFill>
                          <a:schemeClr val="tx1"/>
                        </a:solidFill>
                      </a:endParaRPr>
                    </a:p>
                    <a:p>
                      <a:pPr algn="ctr"/>
                      <a:endParaRPr lang="en-GB" sz="11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171450" indent="-171450">
                        <a:buFont typeface="Wingdings" pitchFamily="2" charset="2"/>
                        <a:buChar char="q"/>
                      </a:pPr>
                      <a:r>
                        <a:rPr lang="en-GB" sz="1000" b="1" dirty="0">
                          <a:solidFill>
                            <a:schemeClr val="tx1"/>
                          </a:solidFill>
                        </a:rPr>
                        <a:t>Add to completed tasks</a:t>
                      </a:r>
                    </a:p>
                    <a:p>
                      <a:pPr marL="171450" indent="-171450">
                        <a:buFont typeface="Wingdings" pitchFamily="2" charset="2"/>
                        <a:buChar char="q"/>
                      </a:pPr>
                      <a:r>
                        <a:rPr lang="en-GB" sz="1000" dirty="0">
                          <a:solidFill>
                            <a:schemeClr val="tx1"/>
                          </a:solidFill>
                        </a:rPr>
                        <a:t>Develop a wider range of more complex ideas</a:t>
                      </a:r>
                    </a:p>
                    <a:p>
                      <a:pPr marL="171450" indent="-171450">
                        <a:buFont typeface="Wingdings" pitchFamily="2" charset="2"/>
                        <a:buChar char="q"/>
                      </a:pPr>
                      <a:r>
                        <a:rPr lang="en-GB" sz="1000" dirty="0">
                          <a:solidFill>
                            <a:schemeClr val="tx1"/>
                          </a:solidFill>
                        </a:rPr>
                        <a:t>Fully develop your points of view in your responses </a:t>
                      </a:r>
                    </a:p>
                    <a:p>
                      <a:pPr marL="171450" indent="-171450">
                        <a:buFont typeface="Wingdings" pitchFamily="2" charset="2"/>
                        <a:buChar char="q"/>
                      </a:pPr>
                      <a:r>
                        <a:rPr lang="en-GB" sz="1000" dirty="0">
                          <a:solidFill>
                            <a:schemeClr val="tx1"/>
                          </a:solidFill>
                        </a:rPr>
                        <a:t>Ensure every activity is complete in you Work Booklet</a:t>
                      </a:r>
                    </a:p>
                    <a:p>
                      <a:pPr marL="171450" indent="-171450">
                        <a:buFont typeface="Wingdings" pitchFamily="2" charset="2"/>
                        <a:buChar char="q"/>
                      </a:pPr>
                      <a:r>
                        <a:rPr lang="en-GB" sz="1000" dirty="0">
                          <a:solidFill>
                            <a:schemeClr val="tx1"/>
                          </a:solidFill>
                        </a:rPr>
                        <a:t>Use a wider range of punctuation including colons and semi colons</a:t>
                      </a:r>
                    </a:p>
                    <a:p>
                      <a:pPr marL="171450" indent="-171450">
                        <a:buFont typeface="Wingdings" pitchFamily="2" charset="2"/>
                        <a:buChar char="q"/>
                      </a:pPr>
                      <a:r>
                        <a:rPr lang="en-GB" sz="1000" dirty="0">
                          <a:solidFill>
                            <a:schemeClr val="tx1"/>
                          </a:solidFill>
                        </a:rPr>
                        <a:t>Ensure your points made are supported by evidence and specific examples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081397">
                <a:tc>
                  <a:txBody>
                    <a:bodyPr/>
                    <a:lstStyle/>
                    <a:p>
                      <a:pPr algn="ctr"/>
                      <a:r>
                        <a:rPr lang="en-GB" sz="1200" b="1" dirty="0">
                          <a:solidFill>
                            <a:schemeClr val="tx1"/>
                          </a:solidFill>
                        </a:rPr>
                        <a:t>Advanced </a:t>
                      </a:r>
                    </a:p>
                    <a:p>
                      <a:pPr algn="ctr"/>
                      <a:endParaRPr lang="en-GB" sz="1200" b="1" dirty="0">
                        <a:solidFill>
                          <a:schemeClr val="tx1"/>
                        </a:solidFill>
                      </a:endParaRPr>
                    </a:p>
                    <a:p>
                      <a:pPr algn="ctr"/>
                      <a:endParaRPr lang="en-GB" sz="1200" b="1" dirty="0">
                        <a:solidFill>
                          <a:schemeClr val="tx1"/>
                        </a:solidFill>
                      </a:endParaRPr>
                    </a:p>
                    <a:p>
                      <a:pPr algn="ctr"/>
                      <a:endParaRPr lang="en-GB" sz="1200" b="1" dirty="0">
                        <a:solidFill>
                          <a:schemeClr val="tx1"/>
                        </a:solidFill>
                      </a:endParaRPr>
                    </a:p>
                    <a:p>
                      <a:pPr algn="ctr"/>
                      <a:endParaRPr lang="en-GB" sz="1200" b="1" dirty="0">
                        <a:solidFill>
                          <a:schemeClr val="tx1"/>
                        </a:solidFill>
                      </a:endParaRPr>
                    </a:p>
                    <a:p>
                      <a:pPr algn="ctr"/>
                      <a:endParaRPr lang="en-GB" sz="12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endParaRPr lang="en-GB" sz="1100" b="1" u="sng" dirty="0">
                        <a:solidFill>
                          <a:schemeClr val="tx1"/>
                        </a:solidFill>
                      </a:endParaRPr>
                    </a:p>
                    <a:p>
                      <a:pPr algn="ctr"/>
                      <a:r>
                        <a:rPr lang="en-GB" sz="1100" b="1" u="sng" dirty="0">
                          <a:solidFill>
                            <a:schemeClr val="tx1"/>
                          </a:solidFill>
                        </a:rPr>
                        <a:t>Perfectly accurate </a:t>
                      </a:r>
                      <a:r>
                        <a:rPr lang="en-GB" sz="1100" dirty="0">
                          <a:solidFill>
                            <a:schemeClr val="tx1"/>
                          </a:solidFill>
                        </a:rPr>
                        <a:t>spelling and Grammar throughout . Grammar is effectively used at all points of the work booklet. A wide and </a:t>
                      </a:r>
                      <a:r>
                        <a:rPr lang="en-GB" sz="1100" b="1" u="sng" dirty="0">
                          <a:solidFill>
                            <a:schemeClr val="tx1"/>
                          </a:solidFill>
                        </a:rPr>
                        <a:t>accurate</a:t>
                      </a:r>
                      <a:r>
                        <a:rPr lang="en-GB" sz="1100" b="1" u="sng" baseline="0" dirty="0">
                          <a:solidFill>
                            <a:schemeClr val="tx1"/>
                          </a:solidFill>
                        </a:rPr>
                        <a:t> range </a:t>
                      </a:r>
                      <a:r>
                        <a:rPr lang="en-GB" sz="1100" baseline="0" dirty="0">
                          <a:solidFill>
                            <a:schemeClr val="tx1"/>
                          </a:solidFill>
                        </a:rPr>
                        <a:t>of specialist key terms are used</a:t>
                      </a:r>
                    </a:p>
                    <a:p>
                      <a:pPr marL="0" marR="0" lvl="0" indent="0" algn="ctr" defTabSz="639965" rtl="0" eaLnBrk="1" fontAlgn="auto" latinLnBrk="0" hangingPunct="1">
                        <a:lnSpc>
                          <a:spcPct val="100000"/>
                        </a:lnSpc>
                        <a:spcBef>
                          <a:spcPts val="0"/>
                        </a:spcBef>
                        <a:spcAft>
                          <a:spcPts val="0"/>
                        </a:spcAft>
                        <a:buClrTx/>
                        <a:buSzTx/>
                        <a:buFontTx/>
                        <a:buNone/>
                        <a:tabLst/>
                        <a:defRPr/>
                      </a:pPr>
                      <a:r>
                        <a:rPr lang="en-GB" sz="1100" b="1" baseline="0" dirty="0">
                          <a:solidFill>
                            <a:schemeClr val="tx1"/>
                          </a:solidFill>
                        </a:rPr>
                        <a:t>Work booklet is fully completed to the best of your ability. Professional presentation at all times</a:t>
                      </a:r>
                      <a:endParaRPr lang="en-GB" sz="11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000" b="1" dirty="0">
                          <a:solidFill>
                            <a:schemeClr val="tx1"/>
                          </a:solidFill>
                        </a:rPr>
                        <a:t> Add to completed tasks with extra specific details and examples</a:t>
                      </a:r>
                    </a:p>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000" dirty="0">
                          <a:solidFill>
                            <a:schemeClr val="tx1"/>
                          </a:solidFill>
                        </a:rPr>
                        <a:t>Ensure your points made are supported by evidence and specific examples </a:t>
                      </a:r>
                    </a:p>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000" dirty="0">
                          <a:solidFill>
                            <a:schemeClr val="tx1"/>
                          </a:solidFill>
                        </a:rPr>
                        <a:t>Use complex and varied techniques in your writing </a:t>
                      </a:r>
                    </a:p>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000" dirty="0">
                          <a:solidFill>
                            <a:schemeClr val="tx1"/>
                          </a:solidFill>
                        </a:rPr>
                        <a:t>Ensure every extended written response balances viewpoints in order to fully come to a conclusion.</a:t>
                      </a:r>
                    </a:p>
                    <a:p>
                      <a:pPr marL="171450" marR="0" lvl="0" indent="-171450" algn="l" defTabSz="639965" rtl="0" eaLnBrk="1" fontAlgn="auto" latinLnBrk="0" hangingPunct="1">
                        <a:lnSpc>
                          <a:spcPct val="100000"/>
                        </a:lnSpc>
                        <a:spcBef>
                          <a:spcPts val="0"/>
                        </a:spcBef>
                        <a:spcAft>
                          <a:spcPts val="0"/>
                        </a:spcAft>
                        <a:buClrTx/>
                        <a:buSzTx/>
                        <a:buFont typeface="Wingdings" pitchFamily="2" charset="2"/>
                        <a:buChar char="q"/>
                        <a:tabLst/>
                        <a:defRPr/>
                      </a:pPr>
                      <a:r>
                        <a:rPr lang="en-GB" sz="1000" dirty="0">
                          <a:solidFill>
                            <a:schemeClr val="tx1"/>
                          </a:solidFill>
                        </a:rPr>
                        <a:t>Help support another student in improving their SPAG</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3" name="5-point Star 62">
            <a:extLst>
              <a:ext uri="{FF2B5EF4-FFF2-40B4-BE49-F238E27FC236}">
                <a16:creationId xmlns:a16="http://schemas.microsoft.com/office/drawing/2014/main" id="{6F34607F-CB9D-C94C-9D78-F2C8A76E0C96}"/>
              </a:ext>
            </a:extLst>
          </p:cNvPr>
          <p:cNvSpPr/>
          <p:nvPr/>
        </p:nvSpPr>
        <p:spPr>
          <a:xfrm>
            <a:off x="540729" y="11830974"/>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64" name="5-point Star 63">
            <a:extLst>
              <a:ext uri="{FF2B5EF4-FFF2-40B4-BE49-F238E27FC236}">
                <a16:creationId xmlns:a16="http://schemas.microsoft.com/office/drawing/2014/main" id="{296D5C66-BB9D-FA47-8425-11C8ACF48261}"/>
              </a:ext>
            </a:extLst>
          </p:cNvPr>
          <p:cNvSpPr/>
          <p:nvPr/>
        </p:nvSpPr>
        <p:spPr>
          <a:xfrm>
            <a:off x="988274" y="11830974"/>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65" name="5-point Star 64">
            <a:extLst>
              <a:ext uri="{FF2B5EF4-FFF2-40B4-BE49-F238E27FC236}">
                <a16:creationId xmlns:a16="http://schemas.microsoft.com/office/drawing/2014/main" id="{E0B3F064-DA09-A148-B1DE-0E2CED819D94}"/>
              </a:ext>
            </a:extLst>
          </p:cNvPr>
          <p:cNvSpPr/>
          <p:nvPr/>
        </p:nvSpPr>
        <p:spPr>
          <a:xfrm>
            <a:off x="313905" y="11565353"/>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66" name="5-point Star 65">
            <a:extLst>
              <a:ext uri="{FF2B5EF4-FFF2-40B4-BE49-F238E27FC236}">
                <a16:creationId xmlns:a16="http://schemas.microsoft.com/office/drawing/2014/main" id="{72A24204-E24A-9D4F-B495-185FB6096279}"/>
              </a:ext>
            </a:extLst>
          </p:cNvPr>
          <p:cNvSpPr/>
          <p:nvPr/>
        </p:nvSpPr>
        <p:spPr>
          <a:xfrm>
            <a:off x="750590" y="11565353"/>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67" name="5-point Star 66">
            <a:extLst>
              <a:ext uri="{FF2B5EF4-FFF2-40B4-BE49-F238E27FC236}">
                <a16:creationId xmlns:a16="http://schemas.microsoft.com/office/drawing/2014/main" id="{91B8B50A-958A-2645-96DC-A5E7B2FEB2E0}"/>
              </a:ext>
            </a:extLst>
          </p:cNvPr>
          <p:cNvSpPr/>
          <p:nvPr/>
        </p:nvSpPr>
        <p:spPr>
          <a:xfrm>
            <a:off x="579413" y="10639949"/>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68" name="5-point Star 67">
            <a:extLst>
              <a:ext uri="{FF2B5EF4-FFF2-40B4-BE49-F238E27FC236}">
                <a16:creationId xmlns:a16="http://schemas.microsoft.com/office/drawing/2014/main" id="{76C49278-725C-C64A-A9F3-69B404405305}"/>
              </a:ext>
            </a:extLst>
          </p:cNvPr>
          <p:cNvSpPr/>
          <p:nvPr/>
        </p:nvSpPr>
        <p:spPr>
          <a:xfrm>
            <a:off x="352589" y="10374328"/>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sp>
        <p:nvSpPr>
          <p:cNvPr id="69" name="5-point Star 68">
            <a:extLst>
              <a:ext uri="{FF2B5EF4-FFF2-40B4-BE49-F238E27FC236}">
                <a16:creationId xmlns:a16="http://schemas.microsoft.com/office/drawing/2014/main" id="{EB1AB4A9-72F0-FD49-A851-FD74E47D3FB4}"/>
              </a:ext>
            </a:extLst>
          </p:cNvPr>
          <p:cNvSpPr/>
          <p:nvPr/>
        </p:nvSpPr>
        <p:spPr>
          <a:xfrm>
            <a:off x="789274" y="10374328"/>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0" name="5-point Star 69">
            <a:extLst>
              <a:ext uri="{FF2B5EF4-FFF2-40B4-BE49-F238E27FC236}">
                <a16:creationId xmlns:a16="http://schemas.microsoft.com/office/drawing/2014/main" id="{6297BB72-E0E6-8C49-9FB5-DA0186149816}"/>
              </a:ext>
            </a:extLst>
          </p:cNvPr>
          <p:cNvSpPr/>
          <p:nvPr/>
        </p:nvSpPr>
        <p:spPr>
          <a:xfrm>
            <a:off x="524675" y="8742838"/>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1" name="5-point Star 70">
            <a:extLst>
              <a:ext uri="{FF2B5EF4-FFF2-40B4-BE49-F238E27FC236}">
                <a16:creationId xmlns:a16="http://schemas.microsoft.com/office/drawing/2014/main" id="{A49444F1-C838-6F42-A223-2AFEFE02125A}"/>
              </a:ext>
            </a:extLst>
          </p:cNvPr>
          <p:cNvSpPr/>
          <p:nvPr/>
        </p:nvSpPr>
        <p:spPr>
          <a:xfrm>
            <a:off x="352589" y="9469309"/>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2" name="5-point Star 71">
            <a:extLst>
              <a:ext uri="{FF2B5EF4-FFF2-40B4-BE49-F238E27FC236}">
                <a16:creationId xmlns:a16="http://schemas.microsoft.com/office/drawing/2014/main" id="{41920754-CA61-CC41-8131-C26C94AC707E}"/>
              </a:ext>
            </a:extLst>
          </p:cNvPr>
          <p:cNvSpPr/>
          <p:nvPr/>
        </p:nvSpPr>
        <p:spPr>
          <a:xfrm>
            <a:off x="638487" y="9726017"/>
            <a:ext cx="398001" cy="334868"/>
          </a:xfrm>
          <a:prstGeom prst="star5">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3" name="Rounded Rectangle 72">
            <a:extLst>
              <a:ext uri="{FF2B5EF4-FFF2-40B4-BE49-F238E27FC236}">
                <a16:creationId xmlns:a16="http://schemas.microsoft.com/office/drawing/2014/main" id="{A5B23A6A-502E-4148-9B43-674513951DD6}"/>
              </a:ext>
            </a:extLst>
          </p:cNvPr>
          <p:cNvSpPr/>
          <p:nvPr/>
        </p:nvSpPr>
        <p:spPr>
          <a:xfrm>
            <a:off x="1101375" y="8929791"/>
            <a:ext cx="508529" cy="26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4" name="Rounded Rectangle 73">
            <a:extLst>
              <a:ext uri="{FF2B5EF4-FFF2-40B4-BE49-F238E27FC236}">
                <a16:creationId xmlns:a16="http://schemas.microsoft.com/office/drawing/2014/main" id="{CD77E829-8707-9241-8B0C-1A36FA8CEE27}"/>
              </a:ext>
            </a:extLst>
          </p:cNvPr>
          <p:cNvSpPr/>
          <p:nvPr/>
        </p:nvSpPr>
        <p:spPr>
          <a:xfrm>
            <a:off x="1097048" y="9807198"/>
            <a:ext cx="508529" cy="26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5" name="Rounded Rectangle 74">
            <a:extLst>
              <a:ext uri="{FF2B5EF4-FFF2-40B4-BE49-F238E27FC236}">
                <a16:creationId xmlns:a16="http://schemas.microsoft.com/office/drawing/2014/main" id="{20ABF36F-B1C7-C647-9638-017E3D2402EB}"/>
              </a:ext>
            </a:extLst>
          </p:cNvPr>
          <p:cNvSpPr/>
          <p:nvPr/>
        </p:nvSpPr>
        <p:spPr>
          <a:xfrm>
            <a:off x="1094236" y="11023727"/>
            <a:ext cx="508529" cy="26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sp>
        <p:nvSpPr>
          <p:cNvPr id="76" name="Rounded Rectangle 75">
            <a:extLst>
              <a:ext uri="{FF2B5EF4-FFF2-40B4-BE49-F238E27FC236}">
                <a16:creationId xmlns:a16="http://schemas.microsoft.com/office/drawing/2014/main" id="{740F07FD-AF61-5441-8F80-2145CE18D667}"/>
              </a:ext>
            </a:extLst>
          </p:cNvPr>
          <p:cNvSpPr/>
          <p:nvPr/>
        </p:nvSpPr>
        <p:spPr>
          <a:xfrm>
            <a:off x="1101122" y="12215347"/>
            <a:ext cx="508529" cy="26212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a:p>
        </p:txBody>
      </p:sp>
      <p:pic>
        <p:nvPicPr>
          <p:cNvPr id="36" name="Picture 35">
            <a:extLst>
              <a:ext uri="{FF2B5EF4-FFF2-40B4-BE49-F238E27FC236}">
                <a16:creationId xmlns:a16="http://schemas.microsoft.com/office/drawing/2014/main" id="{C9628259-79F8-DD45-8750-4A55F7A3DB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1637" y="6508233"/>
            <a:ext cx="1805360" cy="546913"/>
          </a:xfrm>
          <a:prstGeom prst="rect">
            <a:avLst/>
          </a:prstGeom>
        </p:spPr>
      </p:pic>
      <p:pic>
        <p:nvPicPr>
          <p:cNvPr id="38" name="Picture 37">
            <a:extLst>
              <a:ext uri="{FF2B5EF4-FFF2-40B4-BE49-F238E27FC236}">
                <a16:creationId xmlns:a16="http://schemas.microsoft.com/office/drawing/2014/main" id="{D0D34ADF-253E-CC4A-98BF-BD70C3B2B1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3760" y="6529018"/>
            <a:ext cx="1805360" cy="546913"/>
          </a:xfrm>
          <a:prstGeom prst="rect">
            <a:avLst/>
          </a:prstGeom>
        </p:spPr>
      </p:pic>
      <p:pic>
        <p:nvPicPr>
          <p:cNvPr id="39" name="Picture 38">
            <a:extLst>
              <a:ext uri="{FF2B5EF4-FFF2-40B4-BE49-F238E27FC236}">
                <a16:creationId xmlns:a16="http://schemas.microsoft.com/office/drawing/2014/main" id="{402CE326-A1C9-DD47-85E7-C073D848C9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4203" y="6508234"/>
            <a:ext cx="1805360" cy="546913"/>
          </a:xfrm>
          <a:prstGeom prst="rect">
            <a:avLst/>
          </a:prstGeom>
        </p:spPr>
      </p:pic>
    </p:spTree>
    <p:extLst>
      <p:ext uri="{BB962C8B-B14F-4D97-AF65-F5344CB8AC3E}">
        <p14:creationId xmlns:p14="http://schemas.microsoft.com/office/powerpoint/2010/main" val="3366643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5703</TotalTime>
  <Words>2792</Words>
  <Application>Microsoft Office PowerPoint</Application>
  <PresentationFormat>A3 Paper (297x420 mm)</PresentationFormat>
  <Paragraphs>454</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Ink Free</vt:lpstr>
      <vt:lpstr>Levenim MT</vt:lpstr>
      <vt:lpstr>Segoe UI</vt:lpstr>
      <vt:lpstr>Wingdings</vt:lpstr>
      <vt:lpstr>Office Theme</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Sarah Morgan</cp:lastModifiedBy>
  <cp:revision>816</cp:revision>
  <dcterms:created xsi:type="dcterms:W3CDTF">2018-05-31T08:38:43Z</dcterms:created>
  <dcterms:modified xsi:type="dcterms:W3CDTF">2021-12-16T12:18:00Z</dcterms:modified>
</cp:coreProperties>
</file>