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74" r:id="rId5"/>
    <p:sldId id="263" r:id="rId6"/>
    <p:sldId id="292" r:id="rId7"/>
    <p:sldId id="304" r:id="rId8"/>
    <p:sldId id="311" r:id="rId9"/>
    <p:sldId id="301" r:id="rId10"/>
    <p:sldId id="310" r:id="rId11"/>
    <p:sldId id="312" r:id="rId12"/>
    <p:sldId id="267" r:id="rId1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ECFF"/>
    <a:srgbClr val="585858"/>
    <a:srgbClr val="13913D"/>
    <a:srgbClr val="006E51"/>
    <a:srgbClr val="EC642D"/>
    <a:srgbClr val="454A66"/>
    <a:srgbClr val="E6E6E6"/>
    <a:srgbClr val="2C4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2C02F-6957-4D58-A3B4-0678861FDE83}" v="338" dt="2026-06-22T07:32:16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634" y="-60"/>
      </p:cViewPr>
      <p:guideLst>
        <p:guide orient="horz" pos="307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Beales" userId="72654d22-bb2f-4e18-8d4f-f4e06d4b8b88" providerId="ADAL" clId="{0473F3AF-8516-412F-B170-E4C371353F92}"/>
    <pc:docChg chg="undo custSel addSld modSld">
      <pc:chgData name="H Beales" userId="72654d22-bb2f-4e18-8d4f-f4e06d4b8b88" providerId="ADAL" clId="{0473F3AF-8516-412F-B170-E4C371353F92}" dt="2026-06-23T08:46:22.415" v="331" actId="20577"/>
      <pc:docMkLst>
        <pc:docMk/>
      </pc:docMkLst>
      <pc:sldChg chg="delSp modSp mod">
        <pc:chgData name="H Beales" userId="72654d22-bb2f-4e18-8d4f-f4e06d4b8b88" providerId="ADAL" clId="{0473F3AF-8516-412F-B170-E4C371353F92}" dt="2026-06-15T13:08:07.838" v="261" actId="255"/>
        <pc:sldMkLst>
          <pc:docMk/>
          <pc:sldMk cId="2432949819" sldId="263"/>
        </pc:sldMkLst>
        <pc:graphicFrameChg chg="modGraphic">
          <ac:chgData name="H Beales" userId="72654d22-bb2f-4e18-8d4f-f4e06d4b8b88" providerId="ADAL" clId="{0473F3AF-8516-412F-B170-E4C371353F92}" dt="2026-06-15T13:08:07.838" v="261" actId="255"/>
          <ac:graphicFrameMkLst>
            <pc:docMk/>
            <pc:sldMk cId="2432949819" sldId="263"/>
            <ac:graphicFrameMk id="5" creationId="{5F79EFC8-0DF5-EC9E-B0A4-25FE96028C1F}"/>
          </ac:graphicFrameMkLst>
        </pc:graphicFrameChg>
      </pc:sldChg>
      <pc:sldChg chg="modSp mod">
        <pc:chgData name="H Beales" userId="72654d22-bb2f-4e18-8d4f-f4e06d4b8b88" providerId="ADAL" clId="{0473F3AF-8516-412F-B170-E4C371353F92}" dt="2026-06-15T11:50:33.479" v="148" actId="6549"/>
        <pc:sldMkLst>
          <pc:docMk/>
          <pc:sldMk cId="1584255435" sldId="267"/>
        </pc:sldMkLst>
        <pc:graphicFrameChg chg="modGraphic">
          <ac:chgData name="H Beales" userId="72654d22-bb2f-4e18-8d4f-f4e06d4b8b88" providerId="ADAL" clId="{0473F3AF-8516-412F-B170-E4C371353F92}" dt="2026-06-15T11:50:33.479" v="148" actId="6549"/>
          <ac:graphicFrameMkLst>
            <pc:docMk/>
            <pc:sldMk cId="1584255435" sldId="267"/>
            <ac:graphicFrameMk id="5" creationId="{D938D7E1-3BAC-0A9C-55DA-8430DF475906}"/>
          </ac:graphicFrameMkLst>
        </pc:graphicFrameChg>
      </pc:sldChg>
      <pc:sldChg chg="modSp mod">
        <pc:chgData name="H Beales" userId="72654d22-bb2f-4e18-8d4f-f4e06d4b8b88" providerId="ADAL" clId="{0473F3AF-8516-412F-B170-E4C371353F92}" dt="2026-06-15T09:14:03.216" v="12" actId="20577"/>
        <pc:sldMkLst>
          <pc:docMk/>
          <pc:sldMk cId="701442137" sldId="274"/>
        </pc:sldMkLst>
        <pc:spChg chg="mod">
          <ac:chgData name="H Beales" userId="72654d22-bb2f-4e18-8d4f-f4e06d4b8b88" providerId="ADAL" clId="{0473F3AF-8516-412F-B170-E4C371353F92}" dt="2026-06-15T09:13:59.129" v="10" actId="5793"/>
          <ac:spMkLst>
            <pc:docMk/>
            <pc:sldMk cId="701442137" sldId="274"/>
            <ac:spMk id="5" creationId="{68AC6FE1-E460-DA4E-6FC9-AC35D525E10E}"/>
          </ac:spMkLst>
        </pc:spChg>
        <pc:spChg chg="mod">
          <ac:chgData name="H Beales" userId="72654d22-bb2f-4e18-8d4f-f4e06d4b8b88" providerId="ADAL" clId="{0473F3AF-8516-412F-B170-E4C371353F92}" dt="2026-06-15T09:14:03.216" v="12" actId="20577"/>
          <ac:spMkLst>
            <pc:docMk/>
            <pc:sldMk cId="701442137" sldId="274"/>
            <ac:spMk id="18" creationId="{D7702C02-C5D1-4190-E91F-F9708253C1E1}"/>
          </ac:spMkLst>
        </pc:spChg>
      </pc:sldChg>
      <pc:sldChg chg="modSp mod">
        <pc:chgData name="H Beales" userId="72654d22-bb2f-4e18-8d4f-f4e06d4b8b88" providerId="ADAL" clId="{0473F3AF-8516-412F-B170-E4C371353F92}" dt="2026-06-15T09:18:49.662" v="37" actId="255"/>
        <pc:sldMkLst>
          <pc:docMk/>
          <pc:sldMk cId="3266108235" sldId="292"/>
        </pc:sldMkLst>
        <pc:spChg chg="mod">
          <ac:chgData name="H Beales" userId="72654d22-bb2f-4e18-8d4f-f4e06d4b8b88" providerId="ADAL" clId="{0473F3AF-8516-412F-B170-E4C371353F92}" dt="2026-06-15T09:18:49.662" v="37" actId="255"/>
          <ac:spMkLst>
            <pc:docMk/>
            <pc:sldMk cId="3266108235" sldId="292"/>
            <ac:spMk id="3" creationId="{C5F9FC95-EEAC-4CC8-0ED8-814428B07368}"/>
          </ac:spMkLst>
        </pc:spChg>
      </pc:sldChg>
      <pc:sldChg chg="addSp delSp modSp mod">
        <pc:chgData name="H Beales" userId="72654d22-bb2f-4e18-8d4f-f4e06d4b8b88" providerId="ADAL" clId="{0473F3AF-8516-412F-B170-E4C371353F92}" dt="2026-06-15T11:49:45.511" v="144" actId="1076"/>
        <pc:sldMkLst>
          <pc:docMk/>
          <pc:sldMk cId="1975197684" sldId="301"/>
        </pc:sldMkLst>
        <pc:spChg chg="mod">
          <ac:chgData name="H Beales" userId="72654d22-bb2f-4e18-8d4f-f4e06d4b8b88" providerId="ADAL" clId="{0473F3AF-8516-412F-B170-E4C371353F92}" dt="2026-06-15T11:48:55.639" v="141" actId="115"/>
          <ac:spMkLst>
            <pc:docMk/>
            <pc:sldMk cId="1975197684" sldId="301"/>
            <ac:spMk id="3" creationId="{744CF666-2F91-2B55-4F8D-AB6C23E199B5}"/>
          </ac:spMkLst>
        </pc:spChg>
        <pc:picChg chg="add mod">
          <ac:chgData name="H Beales" userId="72654d22-bb2f-4e18-8d4f-f4e06d4b8b88" providerId="ADAL" clId="{0473F3AF-8516-412F-B170-E4C371353F92}" dt="2026-06-15T11:49:45.511" v="144" actId="1076"/>
          <ac:picMkLst>
            <pc:docMk/>
            <pc:sldMk cId="1975197684" sldId="301"/>
            <ac:picMk id="5" creationId="{F28F7496-2107-96C4-D761-5F51D0EE612E}"/>
          </ac:picMkLst>
        </pc:picChg>
      </pc:sldChg>
      <pc:sldChg chg="addSp delSp modSp mod">
        <pc:chgData name="H Beales" userId="72654d22-bb2f-4e18-8d4f-f4e06d4b8b88" providerId="ADAL" clId="{0473F3AF-8516-412F-B170-E4C371353F92}" dt="2026-06-23T08:46:22.415" v="331" actId="20577"/>
        <pc:sldMkLst>
          <pc:docMk/>
          <pc:sldMk cId="1541073121" sldId="310"/>
        </pc:sldMkLst>
        <pc:spChg chg="mod">
          <ac:chgData name="H Beales" userId="72654d22-bb2f-4e18-8d4f-f4e06d4b8b88" providerId="ADAL" clId="{0473F3AF-8516-412F-B170-E4C371353F92}" dt="2026-06-17T08:38:25.052" v="299" actId="1038"/>
          <ac:spMkLst>
            <pc:docMk/>
            <pc:sldMk cId="1541073121" sldId="310"/>
            <ac:spMk id="3" creationId="{EADCDCC9-E6BB-787E-35DD-A55B1D2BE548}"/>
          </ac:spMkLst>
        </pc:spChg>
        <pc:spChg chg="add mod">
          <ac:chgData name="H Beales" userId="72654d22-bb2f-4e18-8d4f-f4e06d4b8b88" providerId="ADAL" clId="{0473F3AF-8516-412F-B170-E4C371353F92}" dt="2026-06-23T08:46:22.415" v="331" actId="20577"/>
          <ac:spMkLst>
            <pc:docMk/>
            <pc:sldMk cId="1541073121" sldId="310"/>
            <ac:spMk id="18" creationId="{5870B092-54AB-26B7-F12C-F7B2C49542DE}"/>
          </ac:spMkLst>
        </pc:spChg>
        <pc:picChg chg="add mod">
          <ac:chgData name="H Beales" userId="72654d22-bb2f-4e18-8d4f-f4e06d4b8b88" providerId="ADAL" clId="{0473F3AF-8516-412F-B170-E4C371353F92}" dt="2026-06-17T08:38:38.172" v="301" actId="1076"/>
          <ac:picMkLst>
            <pc:docMk/>
            <pc:sldMk cId="1541073121" sldId="310"/>
            <ac:picMk id="13" creationId="{85646EE2-81D2-5487-CA2A-87D996EA1087}"/>
          </ac:picMkLst>
        </pc:picChg>
      </pc:sldChg>
      <pc:sldChg chg="modSp mod">
        <pc:chgData name="H Beales" userId="72654d22-bb2f-4e18-8d4f-f4e06d4b8b88" providerId="ADAL" clId="{0473F3AF-8516-412F-B170-E4C371353F92}" dt="2026-06-17T08:43:41.463" v="309" actId="1076"/>
        <pc:sldMkLst>
          <pc:docMk/>
          <pc:sldMk cId="676263877" sldId="311"/>
        </pc:sldMkLst>
        <pc:picChg chg="mod">
          <ac:chgData name="H Beales" userId="72654d22-bb2f-4e18-8d4f-f4e06d4b8b88" providerId="ADAL" clId="{0473F3AF-8516-412F-B170-E4C371353F92}" dt="2026-06-17T08:43:41.463" v="309" actId="1076"/>
          <ac:picMkLst>
            <pc:docMk/>
            <pc:sldMk cId="676263877" sldId="311"/>
            <ac:picMk id="8" creationId="{25B7E44D-1A44-A2DC-882A-4E402DB3407E}"/>
          </ac:picMkLst>
        </pc:picChg>
      </pc:sldChg>
      <pc:sldChg chg="addSp modSp add mod">
        <pc:chgData name="H Beales" userId="72654d22-bb2f-4e18-8d4f-f4e06d4b8b88" providerId="ADAL" clId="{0473F3AF-8516-412F-B170-E4C371353F92}" dt="2026-06-18T13:31:33.564" v="314" actId="1076"/>
        <pc:sldMkLst>
          <pc:docMk/>
          <pc:sldMk cId="3770369886" sldId="312"/>
        </pc:sldMkLst>
        <pc:picChg chg="add mod">
          <ac:chgData name="H Beales" userId="72654d22-bb2f-4e18-8d4f-f4e06d4b8b88" providerId="ADAL" clId="{0473F3AF-8516-412F-B170-E4C371353F92}" dt="2026-06-18T13:31:15.987" v="311" actId="1076"/>
          <ac:picMkLst>
            <pc:docMk/>
            <pc:sldMk cId="3770369886" sldId="312"/>
            <ac:picMk id="13" creationId="{0E869790-ED4B-284B-DB46-E12EC9057A1B}"/>
          </ac:picMkLst>
        </pc:picChg>
        <pc:picChg chg="add mod">
          <ac:chgData name="H Beales" userId="72654d22-bb2f-4e18-8d4f-f4e06d4b8b88" providerId="ADAL" clId="{0473F3AF-8516-412F-B170-E4C371353F92}" dt="2026-06-18T13:31:33.564" v="314" actId="1076"/>
          <ac:picMkLst>
            <pc:docMk/>
            <pc:sldMk cId="3770369886" sldId="312"/>
            <ac:picMk id="20" creationId="{95E413AB-63D1-EA3A-704B-079A6020B1D6}"/>
          </ac:picMkLst>
        </pc:picChg>
      </pc:sldChg>
    </pc:docChg>
  </pc:docChgLst>
  <pc:docChgLst>
    <pc:chgData name="H Beales" userId="72654d22-bb2f-4e18-8d4f-f4e06d4b8b88" providerId="ADAL" clId="{0972C02F-6957-4D58-A3B4-0678861FDE83}"/>
    <pc:docChg chg="custSel addSld modSld">
      <pc:chgData name="H Beales" userId="72654d22-bb2f-4e18-8d4f-f4e06d4b8b88" providerId="ADAL" clId="{0972C02F-6957-4D58-A3B4-0678861FDE83}" dt="2026-06-22T07:32:16.355" v="495" actId="2165"/>
      <pc:docMkLst>
        <pc:docMk/>
      </pc:docMkLst>
      <pc:sldChg chg="modSp mod">
        <pc:chgData name="H Beales" userId="72654d22-bb2f-4e18-8d4f-f4e06d4b8b88" providerId="ADAL" clId="{0972C02F-6957-4D58-A3B4-0678861FDE83}" dt="2026-06-22T07:30:11.386" v="256" actId="20577"/>
        <pc:sldMkLst>
          <pc:docMk/>
          <pc:sldMk cId="2432949819" sldId="263"/>
        </pc:sldMkLst>
        <pc:graphicFrameChg chg="modGraphic">
          <ac:chgData name="H Beales" userId="72654d22-bb2f-4e18-8d4f-f4e06d4b8b88" providerId="ADAL" clId="{0972C02F-6957-4D58-A3B4-0678861FDE83}" dt="2026-06-22T07:30:11.386" v="256" actId="20577"/>
          <ac:graphicFrameMkLst>
            <pc:docMk/>
            <pc:sldMk cId="2432949819" sldId="263"/>
            <ac:graphicFrameMk id="5" creationId="{5F79EFC8-0DF5-EC9E-B0A4-25FE96028C1F}"/>
          </ac:graphicFrameMkLst>
        </pc:graphicFrameChg>
      </pc:sldChg>
      <pc:sldChg chg="modSp mod">
        <pc:chgData name="H Beales" userId="72654d22-bb2f-4e18-8d4f-f4e06d4b8b88" providerId="ADAL" clId="{0972C02F-6957-4D58-A3B4-0678861FDE83}" dt="2026-06-22T07:32:16.355" v="495" actId="2165"/>
        <pc:sldMkLst>
          <pc:docMk/>
          <pc:sldMk cId="1584255435" sldId="267"/>
        </pc:sldMkLst>
        <pc:graphicFrameChg chg="modGraphic">
          <ac:chgData name="H Beales" userId="72654d22-bb2f-4e18-8d4f-f4e06d4b8b88" providerId="ADAL" clId="{0972C02F-6957-4D58-A3B4-0678861FDE83}" dt="2026-06-22T07:32:16.355" v="495" actId="2165"/>
          <ac:graphicFrameMkLst>
            <pc:docMk/>
            <pc:sldMk cId="1584255435" sldId="267"/>
            <ac:graphicFrameMk id="5" creationId="{D938D7E1-3BAC-0A9C-55DA-8430DF475906}"/>
          </ac:graphicFrameMkLst>
        </pc:graphicFrameChg>
      </pc:sldChg>
      <pc:sldChg chg="addSp delSp modSp add mod">
        <pc:chgData name="H Beales" userId="72654d22-bb2f-4e18-8d4f-f4e06d4b8b88" providerId="ADAL" clId="{0972C02F-6957-4D58-A3B4-0678861FDE83}" dt="2026-06-18T07:14:20.976" v="244" actId="14100"/>
        <pc:sldMkLst>
          <pc:docMk/>
          <pc:sldMk cId="676263877" sldId="311"/>
        </pc:sldMkLst>
        <pc:picChg chg="add mod">
          <ac:chgData name="H Beales" userId="72654d22-bb2f-4e18-8d4f-f4e06d4b8b88" providerId="ADAL" clId="{0972C02F-6957-4D58-A3B4-0678861FDE83}" dt="2026-06-18T07:14:20.976" v="244" actId="14100"/>
          <ac:picMkLst>
            <pc:docMk/>
            <pc:sldMk cId="676263877" sldId="311"/>
            <ac:picMk id="5" creationId="{795E0C8E-486B-E8A6-6D21-C3F989ACC06F}"/>
          </ac:picMkLst>
        </pc:picChg>
        <pc:picChg chg="add mod">
          <ac:chgData name="H Beales" userId="72654d22-bb2f-4e18-8d4f-f4e06d4b8b88" providerId="ADAL" clId="{0972C02F-6957-4D58-A3B4-0678861FDE83}" dt="2026-06-18T07:14:18.053" v="243" actId="14100"/>
          <ac:picMkLst>
            <pc:docMk/>
            <pc:sldMk cId="676263877" sldId="311"/>
            <ac:picMk id="8" creationId="{25B7E44D-1A44-A2DC-882A-4E402DB3407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A0AB8-CCAF-496E-B5D9-ED3869EC4E20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EF20-CEE4-413E-BA8B-1023BC7AE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06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1EF20-CEE4-413E-BA8B-1023BC7AE8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36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2D1D-5F61-481C-84C0-D15F0D66CD19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2378-730B-46C3-9993-688C3ECD7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2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2D1D-5F61-481C-84C0-D15F0D66CD19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2378-730B-46C3-9993-688C3ECD7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5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2D1D-5F61-481C-84C0-D15F0D66CD19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2378-730B-46C3-9993-688C3ECD7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5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2D1D-5F61-481C-84C0-D15F0D66CD19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2378-730B-46C3-9993-688C3ECD7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3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2D1D-5F61-481C-84C0-D15F0D66CD19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2378-730B-46C3-9993-688C3ECD7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45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2D1D-5F61-481C-84C0-D15F0D66CD19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2378-730B-46C3-9993-688C3ECD7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7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2D1D-5F61-481C-84C0-D15F0D66CD19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2378-730B-46C3-9993-688C3ECD7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4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2D1D-5F61-481C-84C0-D15F0D66CD19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2378-730B-46C3-9993-688C3ECD7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9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2D1D-5F61-481C-84C0-D15F0D66CD19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2378-730B-46C3-9993-688C3ECD7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4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2D1D-5F61-481C-84C0-D15F0D66CD19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2378-730B-46C3-9993-688C3ECD7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7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2D1D-5F61-481C-84C0-D15F0D66CD19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2378-730B-46C3-9993-688C3ECD7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97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2D1D-5F61-481C-84C0-D15F0D66CD19}" type="datetimeFigureOut">
              <a:rPr lang="en-GB" smtClean="0"/>
              <a:t>23/06/2026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C2378-730B-46C3-9993-688C3ECD7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87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bhs.co.uk/about-us/policies" TargetMode="External"/><Relationship Id="rId3" Type="http://schemas.openxmlformats.org/officeDocument/2006/relationships/hyperlink" Target="https://www.obhs.co.uk/parents/special-educational-needs-and-disabilities-sendhttps:/www.obhs.co.uk/parents/special-educational-needs-and-disabilities-send" TargetMode="External"/><Relationship Id="rId7" Type="http://schemas.openxmlformats.org/officeDocument/2006/relationships/hyperlink" Target="https://www.obhs.co.uk/parents/friends-of-obh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bhs.co.uk/parents/term-dates-and-the-school-calendar" TargetMode="External"/><Relationship Id="rId11" Type="http://schemas.openxmlformats.org/officeDocument/2006/relationships/hyperlink" Target="https://www.obhs.co.uk/parents/lunches" TargetMode="External"/><Relationship Id="rId5" Type="http://schemas.openxmlformats.org/officeDocument/2006/relationships/hyperlink" Target="https://www.obhs.co.uk/parents/uniform/" TargetMode="External"/><Relationship Id="rId10" Type="http://schemas.openxmlformats.org/officeDocument/2006/relationships/hyperlink" Target="https://www.obhs.co.uk/curriculum" TargetMode="External"/><Relationship Id="rId4" Type="http://schemas.openxmlformats.org/officeDocument/2006/relationships/hyperlink" Target="https://www.obhs.co.uk/parents/uniform" TargetMode="External"/><Relationship Id="rId9" Type="http://schemas.openxmlformats.org/officeDocument/2006/relationships/hyperlink" Target="https://www.obhs.co.uk/parents/attendanc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mail.kjbm.safeguardinginschools.co.uk/c/eJyEkc1u3CAUhZ8GbypbcA3-WbBom1rqug8w4ufaJmODCzjO9OmreCZVVUXqBsR3Dgeujtq2i1cryqt6VtqVKYeIYww-p3KLwe4mu-ALKy0XvaYFStZ2TFDGe1bgqtxysbi4F4y3i7OSA-8E70TL6UN1VgITbS8oNOLBVkxJTXjJtw3lHekYlDUq5YclYgp7NPjh_YQ_d_R38R3t-kz79nb68k_YR8ose912dd3QnnWi44yOoFureNc0RlGNbeEkUGhowwQVNYO-YqbprO2pBRwp5y3h9Pqs1yqpEaddRev85HwycwhLqkyo9muxyDnnLZH6M4GBwHAcR6VdtjiitxgrE1YCA_pyTwQGvYSJwDCHPIaY0OzR5dsJjjKH8oq4lRnRp_LtzTL4xXkk9WCcJfVTCoaAaL_e13yc28zTqFYCTT7MctqA8V-TXcb6Fdft6HdVBx9eExVz8d5MOj93sWFVzsv_Dhmlsoeb5kw4DXr-g9G4zaHP9xZ7YA3UHS2Sy49ieSsY7QQUWf5wGT99fyJQ_4VfJPwOAAD__yJs4a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4sportsgroup.com/Old-Buckenham-High-School" TargetMode="External"/><Relationship Id="rId4" Type="http://schemas.openxmlformats.org/officeDocument/2006/relationships/hyperlink" Target="https://norwichuni.ac.uk/courses/info-for-schools/summer-schoo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tfordvoices.co.uk/upcoming-events-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0B355A5-4A72-582F-0A3C-68D73589D07F}"/>
              </a:ext>
            </a:extLst>
          </p:cNvPr>
          <p:cNvSpPr/>
          <p:nvPr/>
        </p:nvSpPr>
        <p:spPr>
          <a:xfrm>
            <a:off x="0" y="7995557"/>
            <a:ext cx="6858000" cy="1453243"/>
          </a:xfrm>
          <a:prstGeom prst="rect">
            <a:avLst/>
          </a:prstGeom>
          <a:solidFill>
            <a:srgbClr val="DCEC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988792B8-F08C-5DA4-E045-C72BB7AB2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6858000" cy="4306086"/>
          </a:xfrm>
          <a:prstGeom prst="flowChartOffpageConnector">
            <a:avLst/>
          </a:prstGeom>
          <a:solidFill>
            <a:srgbClr val="DCECFF"/>
          </a:solidFill>
          <a:ln w="9525">
            <a:solidFill>
              <a:srgbClr val="DCECF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7586" y="276387"/>
            <a:ext cx="6270171" cy="182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500" b="1">
                <a:solidFill>
                  <a:srgbClr val="585858"/>
                </a:solidFill>
                <a:latin typeface="Garamond" panose="02020404030301010803" pitchFamily="18" charset="0"/>
              </a:rPr>
              <a:t>Bulletin</a:t>
            </a:r>
            <a:endParaRPr lang="en-GB" sz="11500" b="1">
              <a:solidFill>
                <a:srgbClr val="585858"/>
              </a:solidFill>
              <a:latin typeface="Garamond" panose="02020404030301010803" pitchFamily="18" charset="0"/>
              <a:cs typeface="DokChampa" panose="020B05020402040202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4E7346-517E-4AE6-FD32-F1841BDB3C49}"/>
              </a:ext>
            </a:extLst>
          </p:cNvPr>
          <p:cNvSpPr/>
          <p:nvPr/>
        </p:nvSpPr>
        <p:spPr>
          <a:xfrm>
            <a:off x="277586" y="211048"/>
            <a:ext cx="6270171" cy="9354731"/>
          </a:xfrm>
          <a:prstGeom prst="rect">
            <a:avLst/>
          </a:prstGeom>
          <a:noFill/>
          <a:ln w="9525">
            <a:solidFill>
              <a:srgbClr val="5858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FF82DB-ED6D-762A-A24F-0B7AD9EBD612}"/>
              </a:ext>
            </a:extLst>
          </p:cNvPr>
          <p:cNvCxnSpPr>
            <a:cxnSpLocks/>
          </p:cNvCxnSpPr>
          <p:nvPr/>
        </p:nvCxnSpPr>
        <p:spPr>
          <a:xfrm>
            <a:off x="411737" y="2157572"/>
            <a:ext cx="6001866" cy="0"/>
          </a:xfrm>
          <a:prstGeom prst="line">
            <a:avLst/>
          </a:prstGeom>
          <a:ln w="38100">
            <a:solidFill>
              <a:srgbClr val="585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C9C0997-A7C1-81E9-652B-BBACBE016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009" y="2920348"/>
            <a:ext cx="1469980" cy="1226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AC6FE1-E460-DA4E-6FC9-AC35D525E10E}"/>
              </a:ext>
            </a:extLst>
          </p:cNvPr>
          <p:cNvSpPr txBox="1"/>
          <p:nvPr/>
        </p:nvSpPr>
        <p:spPr>
          <a:xfrm>
            <a:off x="4038600" y="2214732"/>
            <a:ext cx="2375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b="1">
                <a:solidFill>
                  <a:srgbClr val="585858"/>
                </a:solidFill>
                <a:latin typeface="Garamond" panose="02020404030301010803" pitchFamily="18" charset="0"/>
              </a:rPr>
              <a:t>22</a:t>
            </a:r>
            <a:r>
              <a:rPr lang="en-GB" b="1" baseline="30000">
                <a:solidFill>
                  <a:srgbClr val="585858"/>
                </a:solidFill>
                <a:latin typeface="Garamond" panose="02020404030301010803" pitchFamily="18" charset="0"/>
              </a:rPr>
              <a:t>nd</a:t>
            </a:r>
            <a:r>
              <a:rPr lang="en-GB" b="1">
                <a:solidFill>
                  <a:srgbClr val="585858"/>
                </a:solidFill>
                <a:latin typeface="Garamond" panose="02020404030301010803" pitchFamily="18" charset="0"/>
              </a:rPr>
              <a:t> June 2026</a:t>
            </a:r>
          </a:p>
        </p:txBody>
      </p:sp>
      <p:sp>
        <p:nvSpPr>
          <p:cNvPr id="18" name="Oval 6">
            <a:extLst>
              <a:ext uri="{FF2B5EF4-FFF2-40B4-BE49-F238E27FC236}">
                <a16:creationId xmlns:a16="http://schemas.microsoft.com/office/drawing/2014/main" id="{D7702C02-C5D1-4190-E91F-F9708253C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960" y="6522104"/>
            <a:ext cx="2588079" cy="826539"/>
          </a:xfrm>
          <a:prstGeom prst="ellipse">
            <a:avLst/>
          </a:prstGeom>
          <a:solidFill>
            <a:srgbClr val="DCECFF"/>
          </a:solidFill>
          <a:ln w="38100" algn="in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525252">
                <a:alpha val="50000"/>
              </a:srgbClr>
            </a:outerShdw>
          </a:effec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>
                <a:solidFill>
                  <a:prstClr val="black"/>
                </a:solidFill>
                <a:latin typeface="Raleway"/>
                <a:cs typeface="Calibri"/>
              </a:rPr>
              <a:t>Week B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2F38D915-8D18-4346-D6CC-C6BD27DC3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968FCD43-A75D-E55C-558B-2D5E3D73D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A9D188-5FCF-5334-857F-CADD8EF371DA}"/>
              </a:ext>
            </a:extLst>
          </p:cNvPr>
          <p:cNvSpPr txBox="1"/>
          <p:nvPr/>
        </p:nvSpPr>
        <p:spPr>
          <a:xfrm>
            <a:off x="1917486" y="8331696"/>
            <a:ext cx="1422425" cy="2462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00">
                <a:solidFill>
                  <a:prstClr val="black"/>
                </a:solidFill>
                <a:latin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SEND Information</a:t>
            </a:r>
            <a:endParaRPr lang="en-GB" sz="1000">
              <a:solidFill>
                <a:prstClr val="black"/>
              </a:solidFill>
              <a:latin typeface="Raleway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D04CA6-C761-3493-2D03-E96314A57748}"/>
              </a:ext>
            </a:extLst>
          </p:cNvPr>
          <p:cNvSpPr txBox="1"/>
          <p:nvPr/>
        </p:nvSpPr>
        <p:spPr>
          <a:xfrm>
            <a:off x="1917486" y="8939343"/>
            <a:ext cx="1422425" cy="2516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00">
                <a:solidFill>
                  <a:prstClr val="black"/>
                </a:solidFill>
                <a:latin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Uniform</a:t>
            </a:r>
            <a:r>
              <a:rPr lang="en-GB" sz="1000">
                <a:solidFill>
                  <a:prstClr val="black"/>
                </a:solidFill>
                <a:latin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Policy</a:t>
            </a:r>
            <a:endParaRPr lang="en-GB" sz="1000">
              <a:solidFill>
                <a:prstClr val="black"/>
              </a:solidFill>
              <a:latin typeface="Raleway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BB1E35-5AA7-38F0-5B62-9F6833F1EE91}"/>
              </a:ext>
            </a:extLst>
          </p:cNvPr>
          <p:cNvSpPr txBox="1"/>
          <p:nvPr/>
        </p:nvSpPr>
        <p:spPr>
          <a:xfrm>
            <a:off x="3617497" y="8331696"/>
            <a:ext cx="1422425" cy="2516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00">
                <a:solidFill>
                  <a:prstClr val="black"/>
                </a:solidFill>
                <a:latin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 Dates</a:t>
            </a:r>
            <a:endParaRPr lang="en-GB" sz="1000">
              <a:solidFill>
                <a:prstClr val="black"/>
              </a:solidFill>
              <a:latin typeface="Raleway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7CCFE-243B-AC43-F281-A7FA18EC7053}"/>
              </a:ext>
            </a:extLst>
          </p:cNvPr>
          <p:cNvSpPr txBox="1"/>
          <p:nvPr/>
        </p:nvSpPr>
        <p:spPr>
          <a:xfrm>
            <a:off x="3617497" y="8939343"/>
            <a:ext cx="1422425" cy="2516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00">
                <a:solidFill>
                  <a:prstClr val="black"/>
                </a:solidFill>
                <a:latin typeface="Raleway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Friends of OBHS</a:t>
            </a:r>
            <a:endParaRPr lang="en-GB" sz="1000">
              <a:solidFill>
                <a:prstClr val="black"/>
              </a:solidFill>
              <a:latin typeface="Raleway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9B3053-1EF3-6E32-BC1A-A2B959F6B695}"/>
              </a:ext>
            </a:extLst>
          </p:cNvPr>
          <p:cNvSpPr txBox="1"/>
          <p:nvPr/>
        </p:nvSpPr>
        <p:spPr>
          <a:xfrm>
            <a:off x="5039922" y="8328962"/>
            <a:ext cx="1422425" cy="2516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00">
                <a:solidFill>
                  <a:prstClr val="black"/>
                </a:solidFill>
                <a:latin typeface="Raleway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 Policies</a:t>
            </a:r>
            <a:endParaRPr lang="en-GB" sz="1000">
              <a:solidFill>
                <a:prstClr val="black"/>
              </a:solidFill>
              <a:latin typeface="Raleway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A2D598-864F-E650-6CA0-536311A68830}"/>
              </a:ext>
            </a:extLst>
          </p:cNvPr>
          <p:cNvSpPr txBox="1"/>
          <p:nvPr/>
        </p:nvSpPr>
        <p:spPr>
          <a:xfrm>
            <a:off x="495061" y="8331696"/>
            <a:ext cx="1422425" cy="24622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00">
                <a:solidFill>
                  <a:prstClr val="black"/>
                </a:solidFill>
                <a:latin typeface="Raleway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Attendance</a:t>
            </a:r>
            <a:endParaRPr lang="en-GB" sz="1000">
              <a:solidFill>
                <a:prstClr val="black"/>
              </a:solidFill>
              <a:latin typeface="Raleway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2189EB-4B68-8012-B6DE-0B40616B09AC}"/>
              </a:ext>
            </a:extLst>
          </p:cNvPr>
          <p:cNvSpPr txBox="1"/>
          <p:nvPr/>
        </p:nvSpPr>
        <p:spPr>
          <a:xfrm>
            <a:off x="495061" y="8939343"/>
            <a:ext cx="1422425" cy="2516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00">
                <a:solidFill>
                  <a:prstClr val="black"/>
                </a:solidFill>
                <a:latin typeface="Raleway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Curriculum</a:t>
            </a:r>
            <a:endParaRPr lang="en-GB" sz="1000">
              <a:solidFill>
                <a:prstClr val="black"/>
              </a:solidFill>
              <a:latin typeface="Raleway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7E81BA-6132-3B99-127A-CCF072B65454}"/>
              </a:ext>
            </a:extLst>
          </p:cNvPr>
          <p:cNvSpPr txBox="1"/>
          <p:nvPr/>
        </p:nvSpPr>
        <p:spPr>
          <a:xfrm>
            <a:off x="5039922" y="8939342"/>
            <a:ext cx="1422425" cy="2516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00">
                <a:solidFill>
                  <a:prstClr val="black"/>
                </a:solidFill>
                <a:latin typeface="Raleway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Catering</a:t>
            </a:r>
            <a:endParaRPr lang="en-GB" sz="1000">
              <a:solidFill>
                <a:prstClr val="black"/>
              </a:solidFill>
              <a:latin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DB997-4B39-B23A-FB68-D9DBF2F5FE51}"/>
              </a:ext>
            </a:extLst>
          </p:cNvPr>
          <p:cNvSpPr txBox="1"/>
          <p:nvPr/>
        </p:nvSpPr>
        <p:spPr>
          <a:xfrm>
            <a:off x="1638300" y="5068862"/>
            <a:ext cx="3685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latin typeface="Garamond" panose="02020404030301010803" pitchFamily="18" charset="0"/>
              </a:rPr>
              <a:t>STUDENT</a:t>
            </a:r>
          </a:p>
        </p:txBody>
      </p:sp>
    </p:spTree>
    <p:extLst>
      <p:ext uri="{BB962C8B-B14F-4D97-AF65-F5344CB8AC3E}">
        <p14:creationId xmlns:p14="http://schemas.microsoft.com/office/powerpoint/2010/main" val="70144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066" y="-19857"/>
            <a:ext cx="3125351" cy="1068347"/>
          </a:xfrm>
          <a:prstGeom prst="rect">
            <a:avLst/>
          </a:prstGeom>
          <a:solidFill>
            <a:srgbClr val="DCEC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066" y="156453"/>
            <a:ext cx="3125351" cy="89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400" b="1">
                <a:solidFill>
                  <a:srgbClr val="585858"/>
                </a:solidFill>
                <a:latin typeface="Garamond" panose="02020404030301010803" pitchFamily="18" charset="0"/>
              </a:rPr>
              <a:t>Community</a:t>
            </a:r>
            <a:endParaRPr lang="en-GB" sz="4800" b="1">
              <a:solidFill>
                <a:srgbClr val="585858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7697BA-3708-494B-8093-A4C7C81FB997}"/>
              </a:ext>
            </a:extLst>
          </p:cNvPr>
          <p:cNvSpPr txBox="1"/>
          <p:nvPr/>
        </p:nvSpPr>
        <p:spPr>
          <a:xfrm>
            <a:off x="310243" y="5986244"/>
            <a:ext cx="621275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endParaRPr lang="en-GB" sz="1000">
              <a:solidFill>
                <a:prstClr val="black"/>
              </a:solidFill>
              <a:latin typeface="Raleway"/>
              <a:cs typeface="Calibri"/>
            </a:endParaRPr>
          </a:p>
          <a:p>
            <a:endParaRPr lang="en-GB" sz="1000">
              <a:solidFill>
                <a:prstClr val="black"/>
              </a:solidFill>
              <a:latin typeface="Raleway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4E7346-517E-4AE6-FD32-F1841BDB3C49}"/>
              </a:ext>
            </a:extLst>
          </p:cNvPr>
          <p:cNvSpPr/>
          <p:nvPr/>
        </p:nvSpPr>
        <p:spPr>
          <a:xfrm>
            <a:off x="277586" y="211048"/>
            <a:ext cx="6270171" cy="93547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FF82DB-ED6D-762A-A24F-0B7AD9EBD612}"/>
              </a:ext>
            </a:extLst>
          </p:cNvPr>
          <p:cNvCxnSpPr>
            <a:cxnSpLocks/>
          </p:cNvCxnSpPr>
          <p:nvPr/>
        </p:nvCxnSpPr>
        <p:spPr>
          <a:xfrm>
            <a:off x="469158" y="1142255"/>
            <a:ext cx="6001866" cy="0"/>
          </a:xfrm>
          <a:prstGeom prst="line">
            <a:avLst/>
          </a:prstGeom>
          <a:ln w="38100">
            <a:solidFill>
              <a:srgbClr val="585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C9C0997-A7C1-81E9-652B-BBACBE016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88" y="321243"/>
            <a:ext cx="871745" cy="72724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79EFC8-0DF5-EC9E-B0A4-25FE96028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010567"/>
              </p:ext>
            </p:extLst>
          </p:nvPr>
        </p:nvGraphicFramePr>
        <p:xfrm>
          <a:off x="437591" y="1224802"/>
          <a:ext cx="6021246" cy="4830032"/>
        </p:xfrm>
        <a:graphic>
          <a:graphicData uri="http://schemas.openxmlformats.org/drawingml/2006/table">
            <a:tbl>
              <a:tblPr firstRow="1" firstCol="1" bandRow="1"/>
              <a:tblGrid>
                <a:gridCol w="738704">
                  <a:extLst>
                    <a:ext uri="{9D8B030D-6E8A-4147-A177-3AD203B41FA5}">
                      <a16:colId xmlns:a16="http://schemas.microsoft.com/office/drawing/2014/main" val="4138744880"/>
                    </a:ext>
                  </a:extLst>
                </a:gridCol>
                <a:gridCol w="1094599">
                  <a:extLst>
                    <a:ext uri="{9D8B030D-6E8A-4147-A177-3AD203B41FA5}">
                      <a16:colId xmlns:a16="http://schemas.microsoft.com/office/drawing/2014/main" val="1868890926"/>
                    </a:ext>
                  </a:extLst>
                </a:gridCol>
                <a:gridCol w="1029918">
                  <a:extLst>
                    <a:ext uri="{9D8B030D-6E8A-4147-A177-3AD203B41FA5}">
                      <a16:colId xmlns:a16="http://schemas.microsoft.com/office/drawing/2014/main" val="4261712668"/>
                    </a:ext>
                  </a:extLst>
                </a:gridCol>
                <a:gridCol w="1023538">
                  <a:extLst>
                    <a:ext uri="{9D8B030D-6E8A-4147-A177-3AD203B41FA5}">
                      <a16:colId xmlns:a16="http://schemas.microsoft.com/office/drawing/2014/main" val="1457475982"/>
                    </a:ext>
                  </a:extLst>
                </a:gridCol>
                <a:gridCol w="1106361">
                  <a:extLst>
                    <a:ext uri="{9D8B030D-6E8A-4147-A177-3AD203B41FA5}">
                      <a16:colId xmlns:a16="http://schemas.microsoft.com/office/drawing/2014/main" val="1858151805"/>
                    </a:ext>
                  </a:extLst>
                </a:gridCol>
                <a:gridCol w="1028126">
                  <a:extLst>
                    <a:ext uri="{9D8B030D-6E8A-4147-A177-3AD203B41FA5}">
                      <a16:colId xmlns:a16="http://schemas.microsoft.com/office/drawing/2014/main" val="373107787"/>
                    </a:ext>
                  </a:extLst>
                </a:gridCol>
              </a:tblGrid>
              <a:tr h="266758"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</a:rPr>
                        <a:t>Mon 22</a:t>
                      </a:r>
                      <a:r>
                        <a:rPr lang="en-US" sz="800" b="1" baseline="300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</a:rPr>
                        <a:t>nd</a:t>
                      </a: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Arial" panose="020B0604020202020204" pitchFamily="34" charset="0"/>
                        </a:rPr>
                        <a:t> June</a:t>
                      </a:r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Tues 23</a:t>
                      </a:r>
                      <a:r>
                        <a:rPr lang="en-GB" sz="800" b="1" baseline="30000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rd</a:t>
                      </a:r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 June</a:t>
                      </a: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Weds 24</a:t>
                      </a:r>
                      <a:r>
                        <a:rPr lang="en-GB" sz="800" b="1" baseline="30000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 June</a:t>
                      </a: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Thurs 25</a:t>
                      </a:r>
                      <a:r>
                        <a:rPr lang="en-GB" sz="800" b="1" baseline="30000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 June</a:t>
                      </a: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Fri 26</a:t>
                      </a:r>
                      <a:r>
                        <a:rPr lang="en-GB" sz="800" b="1" baseline="30000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 June</a:t>
                      </a: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910815"/>
                  </a:ext>
                </a:extLst>
              </a:tr>
              <a:tr h="179707">
                <a:tc>
                  <a:txBody>
                    <a:bodyPr/>
                    <a:lstStyle/>
                    <a:p>
                      <a:r>
                        <a:rPr lang="en-US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Assembly</a:t>
                      </a:r>
                      <a:endParaRPr lang="en-GB" sz="800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Wymondham High Year 10</a:t>
                      </a: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Year 7 and 8</a:t>
                      </a: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Stem Careers Talk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Year 10</a:t>
                      </a: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248185"/>
                  </a:ext>
                </a:extLst>
              </a:tr>
              <a:tr h="2701623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Lunchtime Clubs</a:t>
                      </a:r>
                      <a:endParaRPr lang="en-GB" sz="800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KS3 Art Club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4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Music &amp; Drama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Yellow Tie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35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German Club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36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 i="0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Allotment Club</a:t>
                      </a:r>
                    </a:p>
                    <a:p>
                      <a:pPr algn="ctr" fontAlgn="base"/>
                      <a:endParaRPr lang="en-GB" sz="800" b="1" i="0">
                        <a:solidFill>
                          <a:schemeClr val="tx1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 i="0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K Pop Club</a:t>
                      </a:r>
                    </a:p>
                    <a:p>
                      <a:pPr algn="ctr" fontAlgn="base"/>
                      <a:r>
                        <a:rPr lang="en-GB" sz="800" b="1" i="0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30</a:t>
                      </a:r>
                    </a:p>
                    <a:p>
                      <a:pPr algn="ctr" fontAlgn="base"/>
                      <a:endParaRPr lang="en-GB" sz="800" b="1" i="0">
                        <a:solidFill>
                          <a:schemeClr val="tx1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KS4 Maths Revision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6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Fishing Club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Week A only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38</a:t>
                      </a:r>
                    </a:p>
                    <a:p>
                      <a:pPr algn="ctr" fontAlgn="base"/>
                      <a:endParaRPr lang="en-GB" sz="800" b="1">
                        <a:solidFill>
                          <a:srgbClr val="FF0000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LGBTQ+ Allies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6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Games Club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22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Y9 Rock Band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30a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Y8 Band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30a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All Years Cricket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MUGA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KS3 Homework Club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24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Maths Ambassadors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6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Y9 Girl Band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30a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Music &amp; Drama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Green, Red and Blue Tie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35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KS4 GCSE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Art Club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4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Y9 and 10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Tennis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MUGA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Y10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Composition Club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Rm30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DofE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Drop in/sessions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6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Choir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30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Y7 and 8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Tennis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MUGA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KS4 GCSE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Art Club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4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Crashing In Gaming Club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15</a:t>
                      </a: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Dungeons and Dragons Club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19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All Years Rounders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Week B Only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Field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KS4 GCSE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Art Club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4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endParaRPr lang="en-GB" sz="800" b="1">
                        <a:solidFill>
                          <a:srgbClr val="FF0000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140514"/>
                  </a:ext>
                </a:extLst>
              </a:tr>
              <a:tr h="833866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After School Clubs</a:t>
                      </a:r>
                      <a:endParaRPr lang="en-GB" sz="800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All Years Cricket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(Hard Ball)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Field</a:t>
                      </a:r>
                      <a:endParaRPr lang="en-GB" sz="800" b="1">
                        <a:solidFill>
                          <a:srgbClr val="FF0000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b="1" i="0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Interhouse School Rehearsals</a:t>
                      </a:r>
                    </a:p>
                    <a:p>
                      <a:pPr algn="ctr" fontAlgn="base"/>
                      <a:r>
                        <a:rPr lang="en-GB" sz="800" b="1" i="0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(until 24</a:t>
                      </a:r>
                      <a:r>
                        <a:rPr lang="en-GB" sz="800" b="1" i="0" baseline="30000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GB" sz="800" b="1" i="0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 June)</a:t>
                      </a:r>
                    </a:p>
                    <a:p>
                      <a:pPr algn="ctr" fontAlgn="base"/>
                      <a:r>
                        <a:rPr lang="en-GB" sz="800" b="1" i="0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3.30 – 4.30</a:t>
                      </a:r>
                    </a:p>
                    <a:p>
                      <a:pPr algn="ctr" fontAlgn="base"/>
                      <a:r>
                        <a:rPr lang="en-GB" sz="800" b="1" i="0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30/35</a:t>
                      </a:r>
                      <a:endParaRPr lang="en-GB" sz="800" b="1" i="0">
                        <a:solidFill>
                          <a:srgbClr val="FF0000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b="1" i="0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Clay Club</a:t>
                      </a:r>
                    </a:p>
                    <a:p>
                      <a:pPr algn="ctr" fontAlgn="base"/>
                      <a:r>
                        <a:rPr lang="en-GB" sz="800" b="1" i="0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Rm 27 5.00 Finish</a:t>
                      </a:r>
                    </a:p>
                    <a:p>
                      <a:pPr algn="ctr" fontAlgn="base"/>
                      <a:endParaRPr lang="en-GB" sz="800" b="1" i="0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09675"/>
                  </a:ext>
                </a:extLst>
              </a:tr>
              <a:tr h="551926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Events</a:t>
                      </a:r>
                      <a:endParaRPr lang="en-GB" sz="800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Year 8 Rounders Match v Long Stratton (Home)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Pick up  4.15</a:t>
                      </a: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Year 10</a:t>
                      </a:r>
                    </a:p>
                    <a:p>
                      <a:pPr algn="ctr" fontAlgn="base"/>
                      <a:r>
                        <a:rPr lang="en-GB" sz="800" b="1">
                          <a:solidFill>
                            <a:schemeClr val="tx1"/>
                          </a:solidFill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Diss Taster Day</a:t>
                      </a:r>
                    </a:p>
                    <a:p>
                      <a:pPr algn="ctr" fontAlgn="base"/>
                      <a:endParaRPr lang="en-GB" sz="800" b="1">
                        <a:solidFill>
                          <a:schemeClr val="tx1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algn="ctr" fontAlgn="base"/>
                      <a:endParaRPr lang="en-GB" sz="800" b="1">
                        <a:solidFill>
                          <a:schemeClr val="tx1"/>
                        </a:solidFill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Chapel Green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Week A 1.35</a:t>
                      </a:r>
                    </a:p>
                    <a:p>
                      <a:pPr algn="ctr" fontAlgn="base"/>
                      <a:r>
                        <a:rPr lang="en-GB" sz="800" b="1">
                          <a:effectLst/>
                          <a:latin typeface="Raleway" pitchFamily="2" charset="0"/>
                          <a:ea typeface="Times New Roman" panose="02020603050405020304" pitchFamily="18" charset="0"/>
                        </a:rPr>
                        <a:t>Week B 2.00</a:t>
                      </a:r>
                    </a:p>
                    <a:p>
                      <a:pPr algn="ctr" fontAlgn="base"/>
                      <a:endParaRPr lang="en-GB" sz="800" b="1">
                        <a:effectLst/>
                        <a:latin typeface="Raleway" pitchFamily="2" charset="0"/>
                        <a:ea typeface="Times New Roman" panose="02020603050405020304" pitchFamily="18" charset="0"/>
                      </a:endParaRPr>
                    </a:p>
                  </a:txBody>
                  <a:tcPr marL="58500" marR="58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7771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31BB55-097A-495C-9EC9-4DAF39E125BA}"/>
              </a:ext>
            </a:extLst>
          </p:cNvPr>
          <p:cNvSpPr txBox="1"/>
          <p:nvPr/>
        </p:nvSpPr>
        <p:spPr>
          <a:xfrm flipH="1">
            <a:off x="4895850" y="7898268"/>
            <a:ext cx="457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>
              <a:latin typeface="Raleway" pitchFamily="2" charset="0"/>
            </a:endParaRPr>
          </a:p>
          <a:p>
            <a:endParaRPr lang="en-GB" sz="1000" b="1">
              <a:latin typeface="Raleway" pitchFamily="2" charset="0"/>
            </a:endParaRPr>
          </a:p>
          <a:p>
            <a:endParaRPr lang="en-GB" sz="1000" b="1">
              <a:latin typeface="Raleway" pitchFamily="2" charset="0"/>
            </a:endParaRPr>
          </a:p>
          <a:p>
            <a:endParaRPr lang="en-GB" sz="1000" b="1">
              <a:latin typeface="Raleway" pitchFamily="2" charset="0"/>
            </a:endParaRPr>
          </a:p>
          <a:p>
            <a:endParaRPr lang="en-GB" sz="1000" b="1">
              <a:latin typeface="Raleway" pitchFamily="2" charset="0"/>
            </a:endParaRPr>
          </a:p>
          <a:p>
            <a:endParaRPr lang="en-GB" sz="1000" b="1">
              <a:latin typeface="Raleway" pitchFamily="2" charset="0"/>
            </a:endParaRPr>
          </a:p>
          <a:p>
            <a:r>
              <a:rPr lang="en-GB" b="1">
                <a:latin typeface="Raleway" pitchFamily="2" charset="0"/>
              </a:rPr>
              <a:t> </a:t>
            </a:r>
          </a:p>
          <a:p>
            <a:endParaRPr lang="en-GB" sz="1000" b="1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4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EF19E-F4EA-AF60-4281-AF0CD9D07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9F46A0-B7CB-6902-A1D8-60765503FF1C}"/>
              </a:ext>
            </a:extLst>
          </p:cNvPr>
          <p:cNvSpPr/>
          <p:nvPr/>
        </p:nvSpPr>
        <p:spPr>
          <a:xfrm>
            <a:off x="428066" y="-19857"/>
            <a:ext cx="3125351" cy="1068347"/>
          </a:xfrm>
          <a:prstGeom prst="rect">
            <a:avLst/>
          </a:prstGeom>
          <a:solidFill>
            <a:srgbClr val="DCEC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2145D-A87F-EE85-C5E6-43EF4BAF556D}"/>
              </a:ext>
            </a:extLst>
          </p:cNvPr>
          <p:cNvSpPr/>
          <p:nvPr/>
        </p:nvSpPr>
        <p:spPr>
          <a:xfrm>
            <a:off x="428066" y="156453"/>
            <a:ext cx="3125351" cy="89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400" b="1">
                <a:solidFill>
                  <a:srgbClr val="585858"/>
                </a:solidFill>
                <a:latin typeface="Garamond" panose="02020404030301010803" pitchFamily="18" charset="0"/>
              </a:rPr>
              <a:t>Community</a:t>
            </a:r>
            <a:endParaRPr lang="en-GB" sz="4800" b="1">
              <a:solidFill>
                <a:srgbClr val="585858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E0B797-D19A-6D8C-8DAE-B128574F3CBD}"/>
              </a:ext>
            </a:extLst>
          </p:cNvPr>
          <p:cNvSpPr/>
          <p:nvPr/>
        </p:nvSpPr>
        <p:spPr>
          <a:xfrm>
            <a:off x="277586" y="211048"/>
            <a:ext cx="6270171" cy="93547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0A0124-E49D-1537-9806-B1782F9DE4D3}"/>
              </a:ext>
            </a:extLst>
          </p:cNvPr>
          <p:cNvCxnSpPr>
            <a:cxnSpLocks/>
          </p:cNvCxnSpPr>
          <p:nvPr/>
        </p:nvCxnSpPr>
        <p:spPr>
          <a:xfrm>
            <a:off x="469158" y="1142255"/>
            <a:ext cx="6001866" cy="0"/>
          </a:xfrm>
          <a:prstGeom prst="line">
            <a:avLst/>
          </a:prstGeom>
          <a:ln w="38100">
            <a:solidFill>
              <a:srgbClr val="585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B7C724C-84EC-B8BB-202D-FAC9E8B3D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88" y="321243"/>
            <a:ext cx="871745" cy="727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9FC95-EEAC-4CC8-0ED8-814428B07368}"/>
              </a:ext>
            </a:extLst>
          </p:cNvPr>
          <p:cNvSpPr txBox="1"/>
          <p:nvPr/>
        </p:nvSpPr>
        <p:spPr>
          <a:xfrm>
            <a:off x="341784" y="1231822"/>
            <a:ext cx="600186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u="sng">
                <a:solidFill>
                  <a:srgbClr val="000000"/>
                </a:solidFill>
                <a:latin typeface="Raleway" pitchFamily="2" charset="0"/>
              </a:rPr>
              <a:t>Keeping Teenagers Safe Online - Bit Defender:</a:t>
            </a:r>
            <a:endParaRPr lang="en-GB" sz="1000">
              <a:solidFill>
                <a:srgbClr val="000000"/>
              </a:solidFill>
              <a:latin typeface="Raleway" pitchFamily="2" charset="0"/>
            </a:endParaRPr>
          </a:p>
          <a:p>
            <a:r>
              <a:rPr lang="en-GB" sz="1000">
                <a:solidFill>
                  <a:srgbClr val="000000"/>
                </a:solidFill>
                <a:latin typeface="Raleway" pitchFamily="2" charset="0"/>
              </a:rPr>
              <a:t>Online safety guidance tends to group all under-18s together, which means it's often too broad to be genuinely useful, especially with teenagers.</a:t>
            </a:r>
          </a:p>
          <a:p>
            <a:endParaRPr lang="en-GB" sz="1000">
              <a:solidFill>
                <a:srgbClr val="000000"/>
              </a:solidFill>
              <a:latin typeface="Raleway" pitchFamily="2" charset="0"/>
            </a:endParaRPr>
          </a:p>
          <a:p>
            <a:r>
              <a:rPr lang="en-GB" sz="1000">
                <a:solidFill>
                  <a:srgbClr val="000000"/>
                </a:solidFill>
                <a:latin typeface="Raleway" pitchFamily="2" charset="0"/>
              </a:rPr>
              <a:t>Younger children may accept boundaries set by adults without much pushback. Adolescents are different. As they develop their own sense of agency, well-intentioned advice from parents and teachers can quickly become background noise. Getting teenagers to follow online safety guidance is one challenge; getting them to internalise it is quite another.</a:t>
            </a:r>
          </a:p>
          <a:p>
            <a:endParaRPr lang="en-GB" sz="1000">
              <a:solidFill>
                <a:srgbClr val="000000"/>
              </a:solidFill>
              <a:latin typeface="Raleway" pitchFamily="2" charset="0"/>
            </a:endParaRPr>
          </a:p>
          <a:p>
            <a:r>
              <a:rPr lang="en-GB" sz="1000">
                <a:solidFill>
                  <a:srgbClr val="000000"/>
                </a:solidFill>
                <a:latin typeface="Raleway" pitchFamily="2" charset="0"/>
              </a:rPr>
              <a:t>Bitdefender has published some practical thinking on how to approach this with teenagers specifically. Find out more by following the link below:</a:t>
            </a:r>
          </a:p>
          <a:p>
            <a:endParaRPr lang="en-GB" sz="1000">
              <a:solidFill>
                <a:srgbClr val="000000"/>
              </a:solidFill>
              <a:latin typeface="Raleway" pitchFamily="2" charset="0"/>
            </a:endParaRPr>
          </a:p>
          <a:p>
            <a:r>
              <a:rPr lang="en-GB" sz="1000">
                <a:latin typeface="Raleway" pitchFamily="2" charset="0"/>
                <a:hlinkClick r:id="rId3" tooltip="https://email.kjbm.safeguardinginschools.co.uk/c/eJyEkc1u3CAUhZ8GbypbcA3-WbBom1rqug8w4ufaJmODCzjO9OmreCZVVUXqBsR3Dgeujtq2i1cryqt6VtqVKYeIYww-p3KLwe4mu-ALKy0XvaYFStZ2TFDGe1bgqtxysbi4F4y3i7OSA-8E70TL6UN1VgITbS8oNOLBVkxJTXjJtw3lHekYlDUq5YclYgp7NPjh_YQ_d_R38R3t-kz79nb68k_YR8ose912dd3QnnWi44yOoFureNc0RlGNbeEkUGhowwQVNYO-YqbprO2pBRwp5y3h9Pqs1yqpEaddRev85HwycwhLqkyo9muxyDnnLZH6M4GBwHAcR6VdtjiitxgrE1YCA_pyTwQGvYSJwDCHPIaY0OzR5dsJjjKH8oq4lRnRp_LtzTL4xXkk9WCcJfVTCoaAaL_e13yc28zTqFYCTT7MctqA8V-TXcb6Fdft6HdVBx9eExVz8d5MOj93sWFVzsv_Dhmlsoeb5kw4DXr-g9G4zaHP9xZ7YA3UHS2Sy49ieSsY7QQUWf5wGT99fyJQ_4VfJPwOAAD__yJs4aw"/>
              </a:rPr>
              <a:t>https://www.bitdefender.com/en-us/blog/hotforsecurity/how-to-keep-teens-safe-online</a:t>
            </a:r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r>
              <a:rPr lang="en-GB" sz="1000" b="1" u="sng">
                <a:solidFill>
                  <a:srgbClr val="000000"/>
                </a:solidFill>
                <a:latin typeface="Raleway" pitchFamily="2" charset="0"/>
              </a:rPr>
              <a:t>Art Summer School:</a:t>
            </a:r>
          </a:p>
          <a:p>
            <a:pPr fontAlgn="base"/>
            <a:r>
              <a:rPr lang="en-GB" sz="1000">
                <a:latin typeface="Raleway" pitchFamily="2" charset="0"/>
              </a:rPr>
              <a:t>This is an online Art Summer School run by Norwich University of the Arts that students can take part in as part of their GCSE Art studies. It’s a fantastic opportunity to explore new ideas, experiment with different approaches, and develop your creative skills.</a:t>
            </a: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r>
              <a:rPr lang="en-GB" sz="1000">
                <a:latin typeface="Raleway" pitchFamily="2" charset="0"/>
              </a:rPr>
              <a:t>You do not need to complete every session, but if you attend at least three sessions and submit your work, you will receive an attendance certificate. This is a great achievement to include on your CV, sixth form applications, or college applications. </a:t>
            </a: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r>
              <a:rPr lang="en-GB" sz="1000">
                <a:latin typeface="Raleway" pitchFamily="2" charset="0"/>
                <a:hlinkClick r:id="rId4" tooltip="https://norwichuni.ac.uk/courses/info-for-schools/summer-school/"/>
              </a:rPr>
              <a:t>https://norwichuni.ac.uk/courses/info-for-schools/summer-school/</a:t>
            </a:r>
            <a:endParaRPr lang="en-GB" sz="1000">
              <a:latin typeface="Raleway" pitchFamily="2" charset="0"/>
            </a:endParaRPr>
          </a:p>
          <a:p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>
              <a:buNone/>
            </a:pPr>
            <a:r>
              <a:rPr lang="en-GB" sz="1000" b="1" u="sng">
                <a:latin typeface="Raleway" pitchFamily="2" charset="0"/>
              </a:rPr>
              <a:t>Instrumental lessons;</a:t>
            </a:r>
          </a:p>
          <a:p>
            <a:pPr fontAlgn="base"/>
            <a:r>
              <a:rPr lang="en-GB" sz="1000">
                <a:latin typeface="Raleway" pitchFamily="2" charset="0"/>
              </a:rPr>
              <a:t>If your child would like to have instrumental lessons, please ask them to see Miss Fox in room 30.</a:t>
            </a: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r>
              <a:rPr lang="en-GB" sz="1000">
                <a:latin typeface="Raleway" pitchFamily="2" charset="0"/>
              </a:rPr>
              <a:t>We currently offer voice, woodwind instruments, guitar, bass, drum kit, keyboard and piano lessons.</a:t>
            </a:r>
          </a:p>
          <a:p>
            <a:pPr fontAlgn="base"/>
            <a:r>
              <a:rPr lang="en-GB" sz="1000">
                <a:latin typeface="Raleway" pitchFamily="2" charset="0"/>
              </a:rPr>
              <a:t>If you are interested in another instrument, please let me know and I will try and accommodate this request. If you have pupil premium, lessons are heavily reduced.</a:t>
            </a:r>
          </a:p>
          <a:p>
            <a:pPr fontAlgn="base"/>
            <a:endParaRPr lang="en-GB" sz="1000">
              <a:latin typeface="Raleway" pitchFamily="2" charset="0"/>
            </a:endParaRPr>
          </a:p>
          <a:p>
            <a:r>
              <a:rPr lang="en-GB" sz="1000" b="1" u="sng">
                <a:latin typeface="Raleway" pitchFamily="2" charset="0"/>
              </a:rPr>
              <a:t>Plea from Art:</a:t>
            </a:r>
          </a:p>
          <a:p>
            <a:r>
              <a:rPr lang="en-GB" sz="1000">
                <a:latin typeface="Raleway" pitchFamily="2" charset="0"/>
              </a:rPr>
              <a:t>Any donation of newspapers are very much gratefully received.</a:t>
            </a:r>
          </a:p>
          <a:p>
            <a:endParaRPr lang="en-GB" sz="1000">
              <a:latin typeface="Raleway" pitchFamily="2" charset="0"/>
            </a:endParaRPr>
          </a:p>
          <a:p>
            <a:pPr fontAlgn="base"/>
            <a:r>
              <a:rPr lang="en-GB" sz="1000" b="1" u="sng">
                <a:latin typeface="Raleway" pitchFamily="2" charset="0"/>
              </a:rPr>
              <a:t>PE and Sports Studies Sweatshirts:</a:t>
            </a:r>
            <a:endParaRPr lang="en-GB" sz="1000" u="sng">
              <a:latin typeface="Raleway" pitchFamily="2" charset="0"/>
            </a:endParaRPr>
          </a:p>
          <a:p>
            <a:r>
              <a:rPr lang="en-GB" sz="1000">
                <a:latin typeface="Raleway" pitchFamily="2" charset="0"/>
              </a:rPr>
              <a:t>GCSE PE and Sports Studies students can order sweatshirts to wear for PE lessons on the following link: </a:t>
            </a:r>
            <a:r>
              <a:rPr lang="en-GB" sz="1000" u="sng">
                <a:latin typeface="Raleway" pitchFamily="2" charset="0"/>
                <a:hlinkClick r:id="rId5"/>
              </a:rPr>
              <a:t>https://www.4sportsgroup.com/Old-Buckenham-High-School</a:t>
            </a:r>
            <a:r>
              <a:rPr lang="en-GB" sz="1000">
                <a:latin typeface="Raleway" pitchFamily="2" charset="0"/>
              </a:rPr>
              <a:t>.</a:t>
            </a:r>
          </a:p>
          <a:p>
            <a:pPr fontAlgn="base"/>
            <a:endParaRPr lang="en-GB" sz="1000" b="1" u="sng">
              <a:latin typeface="Raleway" pitchFamily="2" charset="0"/>
            </a:endParaRPr>
          </a:p>
          <a:p>
            <a:br>
              <a:rPr lang="en-GB"/>
            </a:br>
            <a:endParaRPr lang="en-GB" sz="100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0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B97A4-0750-F479-9341-69F886016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7C6C98-7581-1100-867C-FE8553E75A39}"/>
              </a:ext>
            </a:extLst>
          </p:cNvPr>
          <p:cNvSpPr/>
          <p:nvPr/>
        </p:nvSpPr>
        <p:spPr>
          <a:xfrm>
            <a:off x="428066" y="-19857"/>
            <a:ext cx="3125351" cy="1068347"/>
          </a:xfrm>
          <a:prstGeom prst="rect">
            <a:avLst/>
          </a:prstGeom>
          <a:solidFill>
            <a:srgbClr val="DCEC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E1D55-BF0E-55D2-CE1C-3E0F05394D7E}"/>
              </a:ext>
            </a:extLst>
          </p:cNvPr>
          <p:cNvSpPr/>
          <p:nvPr/>
        </p:nvSpPr>
        <p:spPr>
          <a:xfrm>
            <a:off x="428066" y="156453"/>
            <a:ext cx="3125351" cy="89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400" b="1">
                <a:solidFill>
                  <a:srgbClr val="585858"/>
                </a:solidFill>
                <a:latin typeface="Garamond" panose="02020404030301010803" pitchFamily="18" charset="0"/>
              </a:rPr>
              <a:t>Community</a:t>
            </a:r>
            <a:endParaRPr lang="en-GB" sz="4800" b="1">
              <a:solidFill>
                <a:srgbClr val="585858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C0842B-B9BB-E18B-3A0D-D54E4EC58998}"/>
              </a:ext>
            </a:extLst>
          </p:cNvPr>
          <p:cNvSpPr/>
          <p:nvPr/>
        </p:nvSpPr>
        <p:spPr>
          <a:xfrm>
            <a:off x="277586" y="211048"/>
            <a:ext cx="6270171" cy="93547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C3AADA-BBA2-8234-8AED-A9C4EDCEB06A}"/>
              </a:ext>
            </a:extLst>
          </p:cNvPr>
          <p:cNvCxnSpPr>
            <a:cxnSpLocks/>
          </p:cNvCxnSpPr>
          <p:nvPr/>
        </p:nvCxnSpPr>
        <p:spPr>
          <a:xfrm>
            <a:off x="469158" y="1142255"/>
            <a:ext cx="6001866" cy="0"/>
          </a:xfrm>
          <a:prstGeom prst="line">
            <a:avLst/>
          </a:prstGeom>
          <a:ln w="38100">
            <a:solidFill>
              <a:srgbClr val="585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65A9B12-4460-E1F7-F536-86B8B2BC3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88" y="321243"/>
            <a:ext cx="871745" cy="727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EBD7A9-7027-FA56-15FB-F5D5FA1E797D}"/>
              </a:ext>
            </a:extLst>
          </p:cNvPr>
          <p:cNvSpPr txBox="1"/>
          <p:nvPr/>
        </p:nvSpPr>
        <p:spPr>
          <a:xfrm>
            <a:off x="428066" y="1279395"/>
            <a:ext cx="6042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b="1" u="sng">
                <a:latin typeface="Raleway" pitchFamily="2" charset="0"/>
              </a:rPr>
              <a:t>Summer Showcase:</a:t>
            </a:r>
          </a:p>
          <a:p>
            <a:pPr fontAlgn="base"/>
            <a:r>
              <a:rPr lang="en-GB" sz="1000">
                <a:latin typeface="Raleway" pitchFamily="2" charset="0"/>
              </a:rPr>
              <a:t>The year 7-10 music auditions will take place on Tuesdays and Wednesday lunchtimes in the music room (30), starting the 19/ 20 May. </a:t>
            </a: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r>
              <a:rPr lang="en-GB" sz="1000" b="1">
                <a:latin typeface="Raleway" pitchFamily="2" charset="0"/>
              </a:rPr>
              <a:t>Tickets are now on sale from the School Gateway. </a:t>
            </a: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endParaRPr lang="en-GB" sz="1000">
              <a:latin typeface="Raleway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3DBE0-6E10-A59B-CD08-04D6FE4A2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391" y="2264399"/>
            <a:ext cx="4963218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0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85D7A-A713-38A7-31B8-5A17306F2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4EADCB-AC64-F076-0814-93071ED7F0CD}"/>
              </a:ext>
            </a:extLst>
          </p:cNvPr>
          <p:cNvSpPr/>
          <p:nvPr/>
        </p:nvSpPr>
        <p:spPr>
          <a:xfrm>
            <a:off x="428066" y="-19857"/>
            <a:ext cx="3125351" cy="1068347"/>
          </a:xfrm>
          <a:prstGeom prst="rect">
            <a:avLst/>
          </a:prstGeom>
          <a:solidFill>
            <a:srgbClr val="DCEC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5521DF-E4F6-AA84-A981-39E24B8BAF5B}"/>
              </a:ext>
            </a:extLst>
          </p:cNvPr>
          <p:cNvSpPr/>
          <p:nvPr/>
        </p:nvSpPr>
        <p:spPr>
          <a:xfrm>
            <a:off x="428066" y="156453"/>
            <a:ext cx="3125351" cy="89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400" b="1">
                <a:solidFill>
                  <a:srgbClr val="585858"/>
                </a:solidFill>
                <a:latin typeface="Garamond" panose="02020404030301010803" pitchFamily="18" charset="0"/>
              </a:rPr>
              <a:t>Community</a:t>
            </a:r>
            <a:endParaRPr lang="en-GB" sz="4800" b="1">
              <a:solidFill>
                <a:srgbClr val="585858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F4F7E4-7E09-A0B5-02DC-8BD70C775323}"/>
              </a:ext>
            </a:extLst>
          </p:cNvPr>
          <p:cNvSpPr/>
          <p:nvPr/>
        </p:nvSpPr>
        <p:spPr>
          <a:xfrm>
            <a:off x="277586" y="211048"/>
            <a:ext cx="6270171" cy="93547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D85AD9-9B6C-FB30-2F27-8C6C97700224}"/>
              </a:ext>
            </a:extLst>
          </p:cNvPr>
          <p:cNvCxnSpPr>
            <a:cxnSpLocks/>
          </p:cNvCxnSpPr>
          <p:nvPr/>
        </p:nvCxnSpPr>
        <p:spPr>
          <a:xfrm>
            <a:off x="469158" y="1142255"/>
            <a:ext cx="6001866" cy="0"/>
          </a:xfrm>
          <a:prstGeom prst="line">
            <a:avLst/>
          </a:prstGeom>
          <a:ln w="38100">
            <a:solidFill>
              <a:srgbClr val="585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E58A31A-8105-BB78-4C4D-DF3B70280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88" y="321243"/>
            <a:ext cx="871745" cy="727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B7E44D-1A44-A2DC-882A-4E402DB34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587" y="3971925"/>
            <a:ext cx="5249008" cy="5528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E0C8E-486B-E8A6-6D21-C3F989ACC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66" y="1231822"/>
            <a:ext cx="6042958" cy="2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6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BB805-DE2D-67A7-7CC3-4EB1815D0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0EE53A-CE1E-26A0-50DF-23D0B4AE98DD}"/>
              </a:ext>
            </a:extLst>
          </p:cNvPr>
          <p:cNvSpPr/>
          <p:nvPr/>
        </p:nvSpPr>
        <p:spPr>
          <a:xfrm>
            <a:off x="428066" y="-19857"/>
            <a:ext cx="3125351" cy="1068347"/>
          </a:xfrm>
          <a:prstGeom prst="rect">
            <a:avLst/>
          </a:prstGeom>
          <a:solidFill>
            <a:srgbClr val="DCEC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FEDF1-17D1-BA4D-1054-963D858E9A8C}"/>
              </a:ext>
            </a:extLst>
          </p:cNvPr>
          <p:cNvSpPr/>
          <p:nvPr/>
        </p:nvSpPr>
        <p:spPr>
          <a:xfrm>
            <a:off x="428066" y="156453"/>
            <a:ext cx="3125351" cy="89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400" b="1">
                <a:solidFill>
                  <a:srgbClr val="585858"/>
                </a:solidFill>
                <a:latin typeface="Garamond" panose="02020404030301010803" pitchFamily="18" charset="0"/>
              </a:rPr>
              <a:t>Community</a:t>
            </a:r>
            <a:endParaRPr lang="en-GB" sz="4800" b="1">
              <a:solidFill>
                <a:srgbClr val="585858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D48B18-8342-D0B8-6D34-685A252F3ABF}"/>
              </a:ext>
            </a:extLst>
          </p:cNvPr>
          <p:cNvSpPr/>
          <p:nvPr/>
        </p:nvSpPr>
        <p:spPr>
          <a:xfrm>
            <a:off x="277586" y="211048"/>
            <a:ext cx="6270171" cy="93547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26F336-5CF3-6C39-3B38-2592D78ED105}"/>
              </a:ext>
            </a:extLst>
          </p:cNvPr>
          <p:cNvCxnSpPr>
            <a:cxnSpLocks/>
          </p:cNvCxnSpPr>
          <p:nvPr/>
        </p:nvCxnSpPr>
        <p:spPr>
          <a:xfrm>
            <a:off x="469158" y="1142255"/>
            <a:ext cx="6001866" cy="0"/>
          </a:xfrm>
          <a:prstGeom prst="line">
            <a:avLst/>
          </a:prstGeom>
          <a:ln w="38100">
            <a:solidFill>
              <a:srgbClr val="585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45F295D-5B78-E7B0-02CE-7A48B875D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88" y="321243"/>
            <a:ext cx="871745" cy="727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4CF666-2F91-2B55-4F8D-AB6C23E199B5}"/>
              </a:ext>
            </a:extLst>
          </p:cNvPr>
          <p:cNvSpPr txBox="1"/>
          <p:nvPr/>
        </p:nvSpPr>
        <p:spPr>
          <a:xfrm>
            <a:off x="310243" y="1231822"/>
            <a:ext cx="60018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b="1" u="sng">
                <a:latin typeface="Raleway" pitchFamily="2" charset="0"/>
              </a:rPr>
              <a:t>Thetford Voices:</a:t>
            </a:r>
          </a:p>
          <a:p>
            <a:pPr fontAlgn="base"/>
            <a:r>
              <a:rPr lang="en-GB" sz="1000">
                <a:latin typeface="Raleway" pitchFamily="2" charset="0"/>
              </a:rPr>
              <a:t>Thetford Voices is running a FREE singing workshop on Tuesday 11</a:t>
            </a:r>
            <a:r>
              <a:rPr lang="en-GB" sz="1000" baseline="30000">
                <a:latin typeface="Raleway" pitchFamily="2" charset="0"/>
              </a:rPr>
              <a:t>th</a:t>
            </a:r>
            <a:r>
              <a:rPr lang="en-GB" sz="1000">
                <a:latin typeface="Raleway" pitchFamily="2" charset="0"/>
              </a:rPr>
              <a:t> and Wednesday 12</a:t>
            </a:r>
            <a:r>
              <a:rPr lang="en-GB" sz="1000" baseline="30000">
                <a:latin typeface="Raleway" pitchFamily="2" charset="0"/>
              </a:rPr>
              <a:t>th</a:t>
            </a:r>
            <a:r>
              <a:rPr lang="en-GB" sz="1000">
                <a:latin typeface="Raleway" pitchFamily="2" charset="0"/>
              </a:rPr>
              <a:t> August, which may be of interest to our pupils. Over the two days, the children will learn a range of songs on a theme of space, taught and accompanied by professional musicians. </a:t>
            </a:r>
          </a:p>
          <a:p>
            <a:pPr fontAlgn="base"/>
            <a:br>
              <a:rPr lang="en-GB" sz="1000">
                <a:latin typeface="Raleway" pitchFamily="2" charset="0"/>
              </a:rPr>
            </a:br>
            <a:r>
              <a:rPr lang="en-GB" sz="1000">
                <a:latin typeface="Raleway" pitchFamily="2" charset="0"/>
              </a:rPr>
              <a:t>Further details and our sign-up form can be found on their website</a:t>
            </a:r>
          </a:p>
          <a:p>
            <a:pPr fontAlgn="base"/>
            <a:r>
              <a:rPr lang="en-GB" sz="1000">
                <a:latin typeface="Raleway" pitchFamily="2" charset="0"/>
              </a:rPr>
              <a:t> </a:t>
            </a:r>
            <a:r>
              <a:rPr lang="en-GB" sz="1000">
                <a:latin typeface="Raleway" pitchFamily="2" charset="0"/>
                <a:hlinkClick r:id="rId3" tooltip="http://www.thetfordvoices.co.uk/upcoming-events-1"/>
              </a:rPr>
              <a:t>www.thetfordvoices.co.uk/upcoming-events-1</a:t>
            </a:r>
            <a:r>
              <a:rPr lang="en-GB" sz="1000">
                <a:latin typeface="Raleway" pitchFamily="2" charset="0"/>
              </a:rPr>
              <a:t> </a:t>
            </a:r>
          </a:p>
          <a:p>
            <a:pPr fontAlgn="base"/>
            <a:br>
              <a:rPr lang="en-GB" sz="1000">
                <a:latin typeface="Raleway" pitchFamily="2" charset="0"/>
              </a:rPr>
            </a:br>
            <a:r>
              <a:rPr lang="en-GB" sz="1000" b="1" u="sng">
                <a:latin typeface="Raleway" pitchFamily="2" charset="0"/>
              </a:rPr>
              <a:t>Stradbroke Youth Football Club:</a:t>
            </a:r>
          </a:p>
          <a:p>
            <a:pPr fontAlgn="base"/>
            <a:endParaRPr lang="en-GB"/>
          </a:p>
          <a:p>
            <a:br>
              <a:rPr lang="en-GB"/>
            </a:br>
            <a:endParaRPr lang="en-GB" sz="1000">
              <a:latin typeface="Raleway" pitchFamily="2" charset="0"/>
            </a:endParaRP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endParaRPr lang="en-GB" sz="1000">
              <a:latin typeface="Raleway" pitchFamily="2" charset="0"/>
            </a:endParaRPr>
          </a:p>
          <a:p>
            <a:pPr fontAlgn="base"/>
            <a:endParaRPr lang="en-GB" sz="1000">
              <a:latin typeface="Raleway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97E205A-F62E-791E-39D4-8B36DAD62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083503"/>
              </p:ext>
            </p:extLst>
          </p:nvPr>
        </p:nvGraphicFramePr>
        <p:xfrm>
          <a:off x="428066" y="5314949"/>
          <a:ext cx="5958448" cy="2618312"/>
        </p:xfrm>
        <a:graphic>
          <a:graphicData uri="http://schemas.openxmlformats.org/drawingml/2006/table">
            <a:tbl>
              <a:tblPr/>
              <a:tblGrid>
                <a:gridCol w="5958448">
                  <a:extLst>
                    <a:ext uri="{9D8B030D-6E8A-4147-A177-3AD203B41FA5}">
                      <a16:colId xmlns:a16="http://schemas.microsoft.com/office/drawing/2014/main" val="1091065621"/>
                    </a:ext>
                  </a:extLst>
                </a:gridCol>
              </a:tblGrid>
              <a:tr h="15047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endParaRPr lang="en-GB" sz="1000" u="sng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0" marB="47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179942"/>
                  </a:ext>
                </a:extLst>
              </a:tr>
              <a:tr h="236884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endParaRPr lang="en-GB" sz="1000">
                        <a:solidFill>
                          <a:srgbClr val="000000"/>
                        </a:solidFill>
                        <a:effectLst/>
                        <a:latin typeface="Raleway" pitchFamily="2" charset="0"/>
                      </a:endParaRPr>
                    </a:p>
                  </a:txBody>
                  <a:tcPr marL="0" marR="0" marT="476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583706"/>
                  </a:ext>
                </a:extLst>
              </a:tr>
            </a:tbl>
          </a:graphicData>
        </a:graphic>
      </p:graphicFrame>
      <p:sp>
        <p:nvSpPr>
          <p:cNvPr id="15" name="Rectangle 4">
            <a:extLst>
              <a:ext uri="{FF2B5EF4-FFF2-40B4-BE49-F238E27FC236}">
                <a16:creationId xmlns:a16="http://schemas.microsoft.com/office/drawing/2014/main" id="{2E40A1FA-334E-9CF1-44EE-0A4BD18C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3438237"/>
            <a:ext cx="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424242"/>
                </a:solidFill>
                <a:effectLst/>
                <a:latin typeface="inherit"/>
                <a:cs typeface="Segoe UI" panose="020B0502040204020203" pitchFamily="34" charset="0"/>
              </a:rPr>
              <a:t>​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242424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24242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F7496-2107-96C4-D761-5F51D0EE6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880" y="2857046"/>
            <a:ext cx="4667901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9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68DAD-EFB3-2F24-AEED-851B714C7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D81CC1-1BA8-F394-94CE-DE2B862756E1}"/>
              </a:ext>
            </a:extLst>
          </p:cNvPr>
          <p:cNvSpPr/>
          <p:nvPr/>
        </p:nvSpPr>
        <p:spPr>
          <a:xfrm>
            <a:off x="428066" y="-19857"/>
            <a:ext cx="3125351" cy="1068347"/>
          </a:xfrm>
          <a:prstGeom prst="rect">
            <a:avLst/>
          </a:prstGeom>
          <a:solidFill>
            <a:srgbClr val="DCEC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0B2449-F4BE-689D-6F53-06196AF65C8A}"/>
              </a:ext>
            </a:extLst>
          </p:cNvPr>
          <p:cNvSpPr/>
          <p:nvPr/>
        </p:nvSpPr>
        <p:spPr>
          <a:xfrm>
            <a:off x="277586" y="211048"/>
            <a:ext cx="6270171" cy="93547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1895E8-2ACB-DBEC-A1C2-F90ECA7723C5}"/>
              </a:ext>
            </a:extLst>
          </p:cNvPr>
          <p:cNvSpPr/>
          <p:nvPr/>
        </p:nvSpPr>
        <p:spPr>
          <a:xfrm>
            <a:off x="428066" y="156453"/>
            <a:ext cx="3125351" cy="89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400" b="1">
                <a:solidFill>
                  <a:srgbClr val="585858"/>
                </a:solidFill>
                <a:latin typeface="Garamond" panose="02020404030301010803" pitchFamily="18" charset="0"/>
              </a:rPr>
              <a:t>Ambition</a:t>
            </a:r>
            <a:endParaRPr lang="en-GB" sz="4800" b="1">
              <a:solidFill>
                <a:srgbClr val="585858"/>
              </a:solidFill>
              <a:latin typeface="Garamond" panose="02020404030301010803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ED63E-E1E9-CAB6-EEC6-610936FB51A1}"/>
              </a:ext>
            </a:extLst>
          </p:cNvPr>
          <p:cNvCxnSpPr>
            <a:cxnSpLocks/>
          </p:cNvCxnSpPr>
          <p:nvPr/>
        </p:nvCxnSpPr>
        <p:spPr>
          <a:xfrm>
            <a:off x="469158" y="1142255"/>
            <a:ext cx="6001866" cy="0"/>
          </a:xfrm>
          <a:prstGeom prst="line">
            <a:avLst/>
          </a:prstGeom>
          <a:ln w="38100">
            <a:solidFill>
              <a:srgbClr val="585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9349014-85CC-30B6-9C27-BB2F6227C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88" y="321243"/>
            <a:ext cx="871745" cy="7272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E88E9D-46E1-E8AA-B7D5-2FE54A706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6" y="405899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E6501-6437-9420-5688-75D52790A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963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67B8442-8788-A74F-FAA5-EF5A51341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393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DC68FA-61C9-174B-5C75-EC62CF833CDE}"/>
              </a:ext>
            </a:extLst>
          </p:cNvPr>
          <p:cNvSpPr txBox="1"/>
          <p:nvPr/>
        </p:nvSpPr>
        <p:spPr>
          <a:xfrm>
            <a:off x="518707" y="6131421"/>
            <a:ext cx="58015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>
              <a:latin typeface="Raleway" pitchFamily="2" charset="0"/>
            </a:endParaRPr>
          </a:p>
          <a:p>
            <a:endParaRPr lang="en-GB" sz="1000" b="1">
              <a:latin typeface="Raleway" pitchFamily="2" charset="0"/>
            </a:endParaRPr>
          </a:p>
          <a:p>
            <a:endParaRPr lang="en-GB" sz="1000" b="1">
              <a:latin typeface="Raleway" pitchFamily="2" charset="0"/>
            </a:endParaRPr>
          </a:p>
          <a:p>
            <a:endParaRPr lang="en-GB" sz="1000" b="1">
              <a:latin typeface="Raleway" pitchFamily="2" charset="0"/>
            </a:endParaRPr>
          </a:p>
          <a:p>
            <a:r>
              <a:rPr lang="en-GB" sz="1000">
                <a:latin typeface="Raleway" pitchFamily="2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CDCC9-E6BB-787E-35DD-A55B1D2BE548}"/>
              </a:ext>
            </a:extLst>
          </p:cNvPr>
          <p:cNvSpPr txBox="1"/>
          <p:nvPr/>
        </p:nvSpPr>
        <p:spPr>
          <a:xfrm>
            <a:off x="287111" y="1142255"/>
            <a:ext cx="6257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1000" b="1" u="sng">
                <a:solidFill>
                  <a:srgbClr val="000000"/>
                </a:solidFill>
                <a:latin typeface="Raleway" pitchFamily="2" charset="0"/>
              </a:rPr>
              <a:t>It is Maths Week at OBHS:</a:t>
            </a: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</p:txBody>
      </p:sp>
      <p:sp>
        <p:nvSpPr>
          <p:cNvPr id="15" name="AutoShape 2" descr="Image preview">
            <a:extLst>
              <a:ext uri="{FF2B5EF4-FFF2-40B4-BE49-F238E27FC236}">
                <a16:creationId xmlns:a16="http://schemas.microsoft.com/office/drawing/2014/main" id="{C501CAC9-D9C4-8130-2823-24B1941413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323B9-804B-FCB8-ECF8-9E8C72E85D0C}"/>
              </a:ext>
            </a:extLst>
          </p:cNvPr>
          <p:cNvSpPr txBox="1"/>
          <p:nvPr/>
        </p:nvSpPr>
        <p:spPr>
          <a:xfrm>
            <a:off x="428065" y="6297969"/>
            <a:ext cx="5911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i="1">
              <a:latin typeface="Raleway" pitchFamily="2" charset="0"/>
            </a:endParaRPr>
          </a:p>
          <a:p>
            <a:endParaRPr lang="en-GB" sz="1000" b="1" i="1">
              <a:latin typeface="Raleway" pitchFamily="2" charset="0"/>
            </a:endParaRPr>
          </a:p>
          <a:p>
            <a:endParaRPr lang="en-GB" sz="1000" b="1" i="1">
              <a:latin typeface="Raleway" pitchFamily="2" charset="0"/>
            </a:endParaRPr>
          </a:p>
          <a:p>
            <a:endParaRPr lang="en-GB" sz="1000" b="1" i="1">
              <a:latin typeface="Raleway" pitchFamily="2" charset="0"/>
            </a:endParaRPr>
          </a:p>
          <a:p>
            <a:endParaRPr lang="en-GB" sz="1000" b="1" i="1">
              <a:latin typeface="Raleway" pitchFamily="2" charset="0"/>
            </a:endParaRPr>
          </a:p>
          <a:p>
            <a:endParaRPr lang="en-GB" sz="1000" b="1" i="1">
              <a:latin typeface="Raleway" pitchFamily="2" charset="0"/>
            </a:endParaRPr>
          </a:p>
        </p:txBody>
      </p:sp>
      <p:sp>
        <p:nvSpPr>
          <p:cNvPr id="16" name="AutoShape 2" descr="Image preview">
            <a:extLst>
              <a:ext uri="{FF2B5EF4-FFF2-40B4-BE49-F238E27FC236}">
                <a16:creationId xmlns:a16="http://schemas.microsoft.com/office/drawing/2014/main" id="{74313169-A3D6-ADB8-5350-DF2D6ABCAB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953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2" descr="Image preview">
            <a:extLst>
              <a:ext uri="{FF2B5EF4-FFF2-40B4-BE49-F238E27FC236}">
                <a16:creationId xmlns:a16="http://schemas.microsoft.com/office/drawing/2014/main" id="{E7D52D2B-8ECD-3B6C-2483-7B60746AB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5105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4" descr="Image preview">
            <a:extLst>
              <a:ext uri="{FF2B5EF4-FFF2-40B4-BE49-F238E27FC236}">
                <a16:creationId xmlns:a16="http://schemas.microsoft.com/office/drawing/2014/main" id="{C048B303-B7DC-1FF1-9635-CF3C650FBC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5257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646EE2-81D2-5487-CA2A-87D996EA1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032" y="1399391"/>
            <a:ext cx="3486150" cy="21526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70B092-54AB-26B7-F12C-F7B2C49542DE}"/>
              </a:ext>
            </a:extLst>
          </p:cNvPr>
          <p:cNvSpPr txBox="1"/>
          <p:nvPr/>
        </p:nvSpPr>
        <p:spPr>
          <a:xfrm>
            <a:off x="310243" y="3790950"/>
            <a:ext cx="61607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000" dirty="0">
                <a:latin typeface="Raleway" pitchFamily="2" charset="0"/>
              </a:rPr>
              <a:t>We have an assembly with year 10 on Friday with a past pupil to talk about where Maths has led him in his career. </a:t>
            </a:r>
          </a:p>
          <a:p>
            <a:pPr fontAlgn="base"/>
            <a:endParaRPr lang="en-GB" sz="1000" dirty="0">
              <a:latin typeface="Raleway" pitchFamily="2" charset="0"/>
            </a:endParaRPr>
          </a:p>
          <a:p>
            <a:pPr fontAlgn="base"/>
            <a:r>
              <a:rPr lang="en-GB" sz="1000">
                <a:latin typeface="Raleway" pitchFamily="2" charset="0"/>
              </a:rPr>
              <a:t>Today </a:t>
            </a:r>
            <a:r>
              <a:rPr lang="en-GB" sz="1000" dirty="0">
                <a:latin typeface="Raleway" pitchFamily="2" charset="0"/>
              </a:rPr>
              <a:t>all of year 7 will take part in a Maths challenge and we have been looking at careers in Maths during tutor time. </a:t>
            </a:r>
          </a:p>
          <a:p>
            <a:pPr fontAlgn="base"/>
            <a:endParaRPr lang="en-GB" sz="1000" dirty="0">
              <a:latin typeface="Raleway" pitchFamily="2" charset="0"/>
            </a:endParaRPr>
          </a:p>
          <a:p>
            <a:pPr fontAlgn="base"/>
            <a:r>
              <a:rPr lang="en-GB" sz="1000" dirty="0">
                <a:latin typeface="Raleway" pitchFamily="2" charset="0"/>
              </a:rPr>
              <a:t>Perhaps you could have a go at one of the Maths challenges attached at home! </a:t>
            </a:r>
          </a:p>
        </p:txBody>
      </p:sp>
    </p:spTree>
    <p:extLst>
      <p:ext uri="{BB962C8B-B14F-4D97-AF65-F5344CB8AC3E}">
        <p14:creationId xmlns:p14="http://schemas.microsoft.com/office/powerpoint/2010/main" val="154107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C06C1-8FA9-49CE-2652-20672632C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819D00-45B8-46F9-1BAE-02F03CFE0E92}"/>
              </a:ext>
            </a:extLst>
          </p:cNvPr>
          <p:cNvSpPr/>
          <p:nvPr/>
        </p:nvSpPr>
        <p:spPr>
          <a:xfrm>
            <a:off x="428066" y="-19857"/>
            <a:ext cx="3125351" cy="1068347"/>
          </a:xfrm>
          <a:prstGeom prst="rect">
            <a:avLst/>
          </a:prstGeom>
          <a:solidFill>
            <a:srgbClr val="DCEC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93A24F-A390-F579-CC34-10CB67824D0B}"/>
              </a:ext>
            </a:extLst>
          </p:cNvPr>
          <p:cNvSpPr/>
          <p:nvPr/>
        </p:nvSpPr>
        <p:spPr>
          <a:xfrm>
            <a:off x="277586" y="211048"/>
            <a:ext cx="6270171" cy="93547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D62779-67B3-DF93-1896-87E22F5F2868}"/>
              </a:ext>
            </a:extLst>
          </p:cNvPr>
          <p:cNvSpPr/>
          <p:nvPr/>
        </p:nvSpPr>
        <p:spPr>
          <a:xfrm>
            <a:off x="428066" y="156453"/>
            <a:ext cx="3125351" cy="89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400" b="1">
                <a:solidFill>
                  <a:srgbClr val="585858"/>
                </a:solidFill>
                <a:latin typeface="Garamond" panose="02020404030301010803" pitchFamily="18" charset="0"/>
              </a:rPr>
              <a:t>Ambition</a:t>
            </a:r>
            <a:endParaRPr lang="en-GB" sz="4800" b="1">
              <a:solidFill>
                <a:srgbClr val="585858"/>
              </a:solidFill>
              <a:latin typeface="Garamond" panose="02020404030301010803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52F1BD-7FF3-1220-A348-BE310A241682}"/>
              </a:ext>
            </a:extLst>
          </p:cNvPr>
          <p:cNvCxnSpPr>
            <a:cxnSpLocks/>
          </p:cNvCxnSpPr>
          <p:nvPr/>
        </p:nvCxnSpPr>
        <p:spPr>
          <a:xfrm>
            <a:off x="469158" y="1142255"/>
            <a:ext cx="6001866" cy="0"/>
          </a:xfrm>
          <a:prstGeom prst="line">
            <a:avLst/>
          </a:prstGeom>
          <a:ln w="38100">
            <a:solidFill>
              <a:srgbClr val="585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FF79725-2601-2FD0-28D5-FC18C74BB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88" y="321243"/>
            <a:ext cx="871745" cy="7272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EC8834-A4DF-3BF6-409C-551DC4E44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6" y="405899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964E4F-FD67-7297-62E8-E49428455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963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1051435B-3D4F-6FD5-FBBC-256F42BB8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393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897F4-FA10-BE76-21EC-347F817AC6D7}"/>
              </a:ext>
            </a:extLst>
          </p:cNvPr>
          <p:cNvSpPr txBox="1"/>
          <p:nvPr/>
        </p:nvSpPr>
        <p:spPr>
          <a:xfrm>
            <a:off x="518707" y="6131421"/>
            <a:ext cx="58015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>
              <a:latin typeface="Raleway" pitchFamily="2" charset="0"/>
            </a:endParaRPr>
          </a:p>
          <a:p>
            <a:endParaRPr lang="en-GB" sz="1000" b="1">
              <a:latin typeface="Raleway" pitchFamily="2" charset="0"/>
            </a:endParaRPr>
          </a:p>
          <a:p>
            <a:endParaRPr lang="en-GB" sz="1000" b="1">
              <a:latin typeface="Raleway" pitchFamily="2" charset="0"/>
            </a:endParaRPr>
          </a:p>
          <a:p>
            <a:endParaRPr lang="en-GB" sz="1000" b="1">
              <a:latin typeface="Raleway" pitchFamily="2" charset="0"/>
            </a:endParaRPr>
          </a:p>
          <a:p>
            <a:r>
              <a:rPr lang="en-GB" sz="1000">
                <a:latin typeface="Raleway" pitchFamily="2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F4C94-F3D5-672B-887A-FFFCD6B4FC93}"/>
              </a:ext>
            </a:extLst>
          </p:cNvPr>
          <p:cNvSpPr txBox="1"/>
          <p:nvPr/>
        </p:nvSpPr>
        <p:spPr>
          <a:xfrm>
            <a:off x="277586" y="1142255"/>
            <a:ext cx="6257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1000" b="1" u="sng">
                <a:solidFill>
                  <a:srgbClr val="000000"/>
                </a:solidFill>
                <a:latin typeface="Raleway" pitchFamily="2" charset="0"/>
              </a:rPr>
              <a:t>Attendance:</a:t>
            </a: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  <a:p>
            <a:pPr algn="l" fontAlgn="base"/>
            <a:endParaRPr lang="en-GB" sz="1000" b="1" u="sng">
              <a:solidFill>
                <a:srgbClr val="000000"/>
              </a:solidFill>
              <a:latin typeface="Raleway" pitchFamily="2" charset="0"/>
            </a:endParaRPr>
          </a:p>
        </p:txBody>
      </p:sp>
      <p:sp>
        <p:nvSpPr>
          <p:cNvPr id="15" name="AutoShape 2" descr="Image preview">
            <a:extLst>
              <a:ext uri="{FF2B5EF4-FFF2-40B4-BE49-F238E27FC236}">
                <a16:creationId xmlns:a16="http://schemas.microsoft.com/office/drawing/2014/main" id="{F56F2492-0204-BC45-6D87-2F1CD3DD85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E709D7-8567-A4C4-D93F-1C8CC68816F2}"/>
              </a:ext>
            </a:extLst>
          </p:cNvPr>
          <p:cNvSpPr txBox="1"/>
          <p:nvPr/>
        </p:nvSpPr>
        <p:spPr>
          <a:xfrm>
            <a:off x="428065" y="6297969"/>
            <a:ext cx="5911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i="1">
              <a:latin typeface="Raleway" pitchFamily="2" charset="0"/>
            </a:endParaRPr>
          </a:p>
          <a:p>
            <a:endParaRPr lang="en-GB" sz="1000" b="1" i="1">
              <a:latin typeface="Raleway" pitchFamily="2" charset="0"/>
            </a:endParaRPr>
          </a:p>
          <a:p>
            <a:endParaRPr lang="en-GB" sz="1000" b="1" i="1">
              <a:latin typeface="Raleway" pitchFamily="2" charset="0"/>
            </a:endParaRPr>
          </a:p>
          <a:p>
            <a:endParaRPr lang="en-GB" sz="1000" b="1" i="1">
              <a:latin typeface="Raleway" pitchFamily="2" charset="0"/>
            </a:endParaRPr>
          </a:p>
          <a:p>
            <a:endParaRPr lang="en-GB" sz="1000" b="1" i="1">
              <a:latin typeface="Raleway" pitchFamily="2" charset="0"/>
            </a:endParaRPr>
          </a:p>
          <a:p>
            <a:endParaRPr lang="en-GB" sz="1000" b="1" i="1">
              <a:latin typeface="Raleway" pitchFamily="2" charset="0"/>
            </a:endParaRPr>
          </a:p>
        </p:txBody>
      </p:sp>
      <p:sp>
        <p:nvSpPr>
          <p:cNvPr id="16" name="AutoShape 2" descr="Image preview">
            <a:extLst>
              <a:ext uri="{FF2B5EF4-FFF2-40B4-BE49-F238E27FC236}">
                <a16:creationId xmlns:a16="http://schemas.microsoft.com/office/drawing/2014/main" id="{95E973D9-098B-D5DA-8FB6-B1437A9562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4953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2" descr="Image preview">
            <a:extLst>
              <a:ext uri="{FF2B5EF4-FFF2-40B4-BE49-F238E27FC236}">
                <a16:creationId xmlns:a16="http://schemas.microsoft.com/office/drawing/2014/main" id="{A848DCF6-E94E-4315-26D8-B3C4112A87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1400" y="5105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4" descr="Image preview">
            <a:extLst>
              <a:ext uri="{FF2B5EF4-FFF2-40B4-BE49-F238E27FC236}">
                <a16:creationId xmlns:a16="http://schemas.microsoft.com/office/drawing/2014/main" id="{359A0CC7-D894-16F5-1B9A-861C5E922F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5257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869790-ED4B-284B-DB46-E12EC9057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13" y="1496133"/>
            <a:ext cx="3753374" cy="8287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E413AB-63D1-EA3A-704B-079A6020B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9" y="2731000"/>
            <a:ext cx="62293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6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066" y="-19858"/>
            <a:ext cx="3125351" cy="1296397"/>
          </a:xfrm>
          <a:prstGeom prst="rect">
            <a:avLst/>
          </a:prstGeom>
          <a:solidFill>
            <a:srgbClr val="DCEC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066" y="276387"/>
            <a:ext cx="3125351" cy="8990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4400" b="1">
                <a:solidFill>
                  <a:srgbClr val="585858"/>
                </a:solidFill>
                <a:latin typeface="Garamond" panose="02020404030301010803" pitchFamily="18" charset="0"/>
              </a:rPr>
              <a:t>Respect</a:t>
            </a:r>
            <a:endParaRPr lang="en-GB" sz="4800" b="1">
              <a:solidFill>
                <a:srgbClr val="585858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7697BA-3708-494B-8093-A4C7C81FB997}"/>
              </a:ext>
            </a:extLst>
          </p:cNvPr>
          <p:cNvSpPr txBox="1"/>
          <p:nvPr/>
        </p:nvSpPr>
        <p:spPr>
          <a:xfrm>
            <a:off x="310243" y="1668686"/>
            <a:ext cx="6208803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000">
              <a:solidFill>
                <a:prstClr val="black"/>
              </a:solidFill>
              <a:latin typeface="Raleway"/>
            </a:endParaRPr>
          </a:p>
          <a:p>
            <a:r>
              <a:rPr lang="en-GB" sz="1000" b="1" u="sng">
                <a:solidFill>
                  <a:prstClr val="black"/>
                </a:solidFill>
                <a:latin typeface="Raleway" pitchFamily="2" charset="0"/>
                <a:cs typeface="Calibri"/>
              </a:rPr>
              <a:t>Star of the Week:</a:t>
            </a:r>
          </a:p>
          <a:p>
            <a:r>
              <a:rPr lang="en-GB" sz="1000">
                <a:solidFill>
                  <a:prstClr val="black"/>
                </a:solidFill>
                <a:latin typeface="Raleway" pitchFamily="2" charset="0"/>
              </a:rPr>
              <a:t>Each week we identify a pupil in each year to be our star of the week.  This is a simple way for us to recognise our pupils who are really representing our Old Buckenham High School values and making us incredibly proud.</a:t>
            </a:r>
          </a:p>
          <a:p>
            <a:endParaRPr lang="en-GB" sz="1000">
              <a:solidFill>
                <a:prstClr val="black"/>
              </a:solidFill>
              <a:latin typeface="Raleway" pitchFamily="2" charset="0"/>
              <a:cs typeface="Calibri"/>
            </a:endParaRPr>
          </a:p>
          <a:p>
            <a:endParaRPr lang="en-GB" sz="1000">
              <a:solidFill>
                <a:prstClr val="black"/>
              </a:solidFill>
              <a:latin typeface="Raleway" pitchFamily="2" charset="0"/>
              <a:cs typeface="Calibri"/>
            </a:endParaRPr>
          </a:p>
          <a:p>
            <a:endParaRPr lang="en-GB" sz="1000">
              <a:solidFill>
                <a:prstClr val="black"/>
              </a:solidFill>
              <a:latin typeface="Raleway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4E7346-517E-4AE6-FD32-F1841BDB3C49}"/>
              </a:ext>
            </a:extLst>
          </p:cNvPr>
          <p:cNvSpPr/>
          <p:nvPr/>
        </p:nvSpPr>
        <p:spPr>
          <a:xfrm>
            <a:off x="277586" y="211048"/>
            <a:ext cx="6270171" cy="93547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ea typeface="Calibri"/>
                <a:cs typeface="Calibri"/>
              </a:rPr>
              <a:t>Well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FF82DB-ED6D-762A-A24F-0B7AD9EBD612}"/>
              </a:ext>
            </a:extLst>
          </p:cNvPr>
          <p:cNvCxnSpPr>
            <a:cxnSpLocks/>
          </p:cNvCxnSpPr>
          <p:nvPr/>
        </p:nvCxnSpPr>
        <p:spPr>
          <a:xfrm>
            <a:off x="428066" y="1668685"/>
            <a:ext cx="6001866" cy="0"/>
          </a:xfrm>
          <a:prstGeom prst="line">
            <a:avLst/>
          </a:prstGeom>
          <a:ln w="38100">
            <a:solidFill>
              <a:srgbClr val="585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C9C0997-A7C1-81E9-652B-BBACBE016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954" y="321242"/>
            <a:ext cx="1469980" cy="12263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4E8B8A-C1BE-28F9-449C-E645DF9CD379}"/>
              </a:ext>
            </a:extLst>
          </p:cNvPr>
          <p:cNvSpPr txBox="1"/>
          <p:nvPr/>
        </p:nvSpPr>
        <p:spPr>
          <a:xfrm>
            <a:off x="1870924" y="3625946"/>
            <a:ext cx="463669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000">
              <a:solidFill>
                <a:prstClr val="black"/>
              </a:solidFill>
              <a:latin typeface="Raleway"/>
            </a:endParaRPr>
          </a:p>
          <a:p>
            <a:r>
              <a:rPr lang="en-GB" sz="1000">
                <a:solidFill>
                  <a:prstClr val="black"/>
                </a:solidFill>
                <a:latin typeface="Raleway"/>
              </a:rPr>
              <a:t>​</a:t>
            </a:r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38D7E1-3BAC-0A9C-55DA-8430DF475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970326"/>
              </p:ext>
            </p:extLst>
          </p:nvPr>
        </p:nvGraphicFramePr>
        <p:xfrm>
          <a:off x="411738" y="2703530"/>
          <a:ext cx="6001866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459">
                  <a:extLst>
                    <a:ext uri="{9D8B030D-6E8A-4147-A177-3AD203B41FA5}">
                      <a16:colId xmlns:a16="http://schemas.microsoft.com/office/drawing/2014/main" val="70704919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117155809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645074267"/>
                    </a:ext>
                  </a:extLst>
                </a:gridCol>
                <a:gridCol w="3658157">
                  <a:extLst>
                    <a:ext uri="{9D8B030D-6E8A-4147-A177-3AD203B41FA5}">
                      <a16:colId xmlns:a16="http://schemas.microsoft.com/office/drawing/2014/main" val="940778649"/>
                    </a:ext>
                  </a:extLst>
                </a:gridCol>
              </a:tblGrid>
              <a:tr h="246542">
                <a:tc>
                  <a:txBody>
                    <a:bodyPr/>
                    <a:lstStyle/>
                    <a:p>
                      <a:r>
                        <a:rPr lang="en-GB" sz="1000">
                          <a:latin typeface="Raleway" pitchFamily="2" charset="0"/>
                        </a:rPr>
                        <a:t>Year 7</a:t>
                      </a:r>
                    </a:p>
                    <a:p>
                      <a:endParaRPr lang="en-GB" sz="100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Raleway" pitchFamily="2" charset="0"/>
                        </a:rPr>
                        <a:t>Freya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Raleway" pitchFamily="2" charset="0"/>
                        </a:rPr>
                        <a:t>7R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Raleway" pitchFamily="2" charset="0"/>
                        </a:rPr>
                        <a:t>For an exceptional behaviour record since joining the school.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628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GB" sz="1000">
                          <a:latin typeface="Raleway" pitchFamily="2" charset="0"/>
                        </a:rPr>
                        <a:t>Year 8</a:t>
                      </a:r>
                    </a:p>
                    <a:p>
                      <a:endParaRPr lang="en-GB" sz="100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Raleway" pitchFamily="2" charset="0"/>
                        </a:rPr>
                        <a:t>James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Raleway" pitchFamily="2" charset="0"/>
                        </a:rPr>
                        <a:t>8G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Raleway" pitchFamily="2" charset="0"/>
                        </a:rPr>
                        <a:t>For earning an impressive 27 positives last week!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21929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GB" sz="1000">
                          <a:latin typeface="Raleway" pitchFamily="2" charset="0"/>
                        </a:rPr>
                        <a:t>Year 9</a:t>
                      </a:r>
                    </a:p>
                    <a:p>
                      <a:endParaRPr lang="en-GB" sz="100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Raleway" pitchFamily="2" charset="0"/>
                        </a:rPr>
                        <a:t>Bronte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Raleway" pitchFamily="2" charset="0"/>
                        </a:rPr>
                        <a:t>9B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Raleway" pitchFamily="2" charset="0"/>
                        </a:rPr>
                        <a:t>Consistently embracing the school values.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55175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GB" sz="1000">
                          <a:latin typeface="Raleway" pitchFamily="2" charset="0"/>
                        </a:rPr>
                        <a:t>Year 10</a:t>
                      </a:r>
                    </a:p>
                    <a:p>
                      <a:endParaRPr lang="en-GB" sz="100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Raleway" pitchFamily="2" charset="0"/>
                        </a:rPr>
                        <a:t>Eve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>
                          <a:latin typeface="Raleway" pitchFamily="2" charset="0"/>
                        </a:rPr>
                        <a:t>10R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aleway" pitchFamily="2" charset="0"/>
                          <a:ea typeface="+mn-ea"/>
                          <a:cs typeface="+mn-cs"/>
                        </a:rPr>
                        <a:t>Fantastic work ethic.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1798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4B6B297-F85C-6847-C259-5699039B43B2}"/>
              </a:ext>
            </a:extLst>
          </p:cNvPr>
          <p:cNvSpPr txBox="1"/>
          <p:nvPr/>
        </p:nvSpPr>
        <p:spPr>
          <a:xfrm>
            <a:off x="277586" y="5221510"/>
            <a:ext cx="620880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srgbClr val="585858"/>
                </a:solidFill>
                <a:latin typeface="Garamond" panose="02020404030301010803" pitchFamily="18" charset="0"/>
              </a:rPr>
              <a:t>Other notices:</a:t>
            </a:r>
          </a:p>
          <a:p>
            <a:pPr fontAlgn="base"/>
            <a:endParaRPr lang="en-GB" sz="1000">
              <a:latin typeface="Raleway" pitchFamily="2" charset="0"/>
            </a:endParaRPr>
          </a:p>
          <a:p>
            <a:r>
              <a:rPr lang="en-GB" sz="1000" b="1" u="sng">
                <a:latin typeface="Raleway" pitchFamily="2" charset="0"/>
              </a:rPr>
              <a:t>Plea from Food Tech:</a:t>
            </a:r>
            <a:endParaRPr lang="en-GB" sz="1000">
              <a:latin typeface="Raleway" pitchFamily="2" charset="0"/>
            </a:endParaRPr>
          </a:p>
          <a:p>
            <a:r>
              <a:rPr lang="en-GB" sz="1000">
                <a:latin typeface="Raleway" pitchFamily="2" charset="0"/>
              </a:rPr>
              <a:t>Once again, we are asking for any spare tubs for food tech, and a reminder that all students need to bring their own suitable container for practical lessons.</a:t>
            </a:r>
          </a:p>
          <a:p>
            <a:endParaRPr lang="en-GB" sz="1000">
              <a:latin typeface="Raleway" pitchFamily="2" charset="0"/>
            </a:endParaRPr>
          </a:p>
          <a:p>
            <a:r>
              <a:rPr lang="en-GB" sz="1000">
                <a:latin typeface="Raleway" pitchFamily="2" charset="0"/>
              </a:rPr>
              <a:t>We have lent out over 60 containers since Christmas and unfortunately, we have now run out. If your child has borrowed a container, please can it be returned asap. Thank you.</a:t>
            </a:r>
          </a:p>
          <a:p>
            <a:br>
              <a:rPr lang="en-GB"/>
            </a:br>
            <a:endParaRPr lang="en-GB"/>
          </a:p>
          <a:p>
            <a:pPr fontAlgn="base"/>
            <a:endParaRPr lang="en-GB" sz="1000" b="1" u="sng">
              <a:latin typeface="Raleway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52222B-A970-0BD5-538B-E83A7A36DEA1}"/>
              </a:ext>
            </a:extLst>
          </p:cNvPr>
          <p:cNvCxnSpPr>
            <a:cxnSpLocks/>
          </p:cNvCxnSpPr>
          <p:nvPr/>
        </p:nvCxnSpPr>
        <p:spPr>
          <a:xfrm>
            <a:off x="517180" y="5221510"/>
            <a:ext cx="6001866" cy="0"/>
          </a:xfrm>
          <a:prstGeom prst="line">
            <a:avLst/>
          </a:prstGeom>
          <a:ln w="38100">
            <a:solidFill>
              <a:srgbClr val="585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255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7D621DF72E347A013E113317005A3" ma:contentTypeVersion="10" ma:contentTypeDescription="Create a new document." ma:contentTypeScope="" ma:versionID="b10d557b526c5c1860f56a4580952077">
  <xsd:schema xmlns:xsd="http://www.w3.org/2001/XMLSchema" xmlns:xs="http://www.w3.org/2001/XMLSchema" xmlns:p="http://schemas.microsoft.com/office/2006/metadata/properties" xmlns:ns2="fb9ac88b-5def-4f6d-a059-a9d6f01661cf" xmlns:ns3="0354a2ca-169d-4539-9eca-ccf869b69a8f" targetNamespace="http://schemas.microsoft.com/office/2006/metadata/properties" ma:root="true" ma:fieldsID="d05f9a07a7f270e3d482826126dbbfd4" ns2:_="" ns3:_="">
    <xsd:import namespace="fb9ac88b-5def-4f6d-a059-a9d6f01661cf"/>
    <xsd:import namespace="0354a2ca-169d-4539-9eca-ccf869b69a8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ac88b-5def-4f6d-a059-a9d6f01661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4a2ca-169d-4539-9eca-ccf869b69a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E773D-7215-4683-8A9F-E3CD6BAC290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fb9ac88b-5def-4f6d-a059-a9d6f01661cf"/>
    <ds:schemaRef ds:uri="0354a2ca-169d-4539-9eca-ccf869b69a8f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5D4CAA0-BA13-4FA5-98B6-DE2E0BF7C1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EE163-ED34-430D-B36A-1F9676201058}">
  <ds:schemaRefs>
    <ds:schemaRef ds:uri="0354a2ca-169d-4539-9eca-ccf869b69a8f"/>
    <ds:schemaRef ds:uri="fb9ac88b-5def-4f6d-a059-a9d6f01661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1011</Words>
  <Application>Microsoft Office PowerPoint</Application>
  <PresentationFormat>A4 Paper (210x297 mm)</PresentationFormat>
  <Paragraphs>268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inherit</vt:lpstr>
      <vt:lpstr>Raleway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Synergy Multi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 Beales</cp:lastModifiedBy>
  <cp:revision>1</cp:revision>
  <dcterms:created xsi:type="dcterms:W3CDTF">2019-10-11T16:29:36Z</dcterms:created>
  <dcterms:modified xsi:type="dcterms:W3CDTF">2026-06-23T08:46:27Z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0x0101003C47D621DF72E347A013E113317005A3</vt:lpwstr>
  </property>
</Properties>
</file>