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16A984-ED4B-37B0-CAE8-681932AFD5CE}" v="210" dt="2026-07-08T09:19:17.3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15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13836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28937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18089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22270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74886A-B952-471C-9FFF-2AB61E1A0507}" type="datetimeFigureOut">
              <a:rPr lang="en-GB" smtClean="0"/>
              <a:t>08/07/2026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86617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4886A-B952-471C-9FFF-2AB61E1A0507}" type="datetimeFigureOut">
              <a:rPr lang="en-GB" smtClean="0"/>
              <a:t>08/07/2026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985909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4886A-B952-471C-9FFF-2AB61E1A0507}" type="datetimeFigureOut">
              <a:rPr lang="en-GB" smtClean="0"/>
              <a:t>08/07/2026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992175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4886A-B952-471C-9FFF-2AB61E1A0507}" type="datetimeFigureOut">
              <a:rPr lang="en-GB" smtClean="0"/>
              <a:t>08/07/2026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478188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4886A-B952-471C-9FFF-2AB61E1A0507}" type="datetimeFigureOut">
              <a:rPr lang="en-GB" smtClean="0"/>
              <a:t>08/07/2026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4408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91455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25905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74886A-B952-471C-9FFF-2AB61E1A0507}" type="datetimeFigureOut">
              <a:rPr lang="en-GB" smtClean="0"/>
              <a:t>08/07/2026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26EB86-8F5D-4477-B2FC-AD1DA428A6A2}" type="slidenum">
              <a:rPr lang="en-GB" smtClean="0"/>
              <a:t>‹#›</a:t>
            </a:fld>
            <a:endParaRPr lang="en-GB"/>
          </a:p>
        </p:txBody>
      </p:sp>
    </p:spTree>
    <p:extLst>
      <p:ext uri="{BB962C8B-B14F-4D97-AF65-F5344CB8AC3E}">
        <p14:creationId xmlns:p14="http://schemas.microsoft.com/office/powerpoint/2010/main" val="3405832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E185E8C-5987-60B6-6C8C-CD8AC75DCB31}"/>
              </a:ext>
            </a:extLst>
          </p:cNvPr>
          <p:cNvGraphicFramePr>
            <a:graphicFrameLocks noGrp="1"/>
          </p:cNvGraphicFramePr>
          <p:nvPr>
            <p:extLst>
              <p:ext uri="{D42A27DB-BD31-4B8C-83A1-F6EECF244321}">
                <p14:modId xmlns:p14="http://schemas.microsoft.com/office/powerpoint/2010/main" val="2456503293"/>
              </p:ext>
            </p:extLst>
          </p:nvPr>
        </p:nvGraphicFramePr>
        <p:xfrm>
          <a:off x="97648" y="466142"/>
          <a:ext cx="9710703" cy="5925716"/>
        </p:xfrm>
        <a:graphic>
          <a:graphicData uri="http://schemas.openxmlformats.org/drawingml/2006/table">
            <a:tbl>
              <a:tblPr firstRow="1" bandRow="1">
                <a:tableStyleId>{5C22544A-7EE6-4342-B048-85BDC9FD1C3A}</a:tableStyleId>
              </a:tblPr>
              <a:tblGrid>
                <a:gridCol w="4367947">
                  <a:extLst>
                    <a:ext uri="{9D8B030D-6E8A-4147-A177-3AD203B41FA5}">
                      <a16:colId xmlns:a16="http://schemas.microsoft.com/office/drawing/2014/main" val="973484391"/>
                    </a:ext>
                  </a:extLst>
                </a:gridCol>
                <a:gridCol w="5342756">
                  <a:extLst>
                    <a:ext uri="{9D8B030D-6E8A-4147-A177-3AD203B41FA5}">
                      <a16:colId xmlns:a16="http://schemas.microsoft.com/office/drawing/2014/main" val="3912726732"/>
                    </a:ext>
                  </a:extLst>
                </a:gridCol>
              </a:tblGrid>
              <a:tr h="239485">
                <a:tc gridSpan="2">
                  <a:txBody>
                    <a:bodyPr/>
                    <a:lstStyle/>
                    <a:p>
                      <a:pPr algn="ctr">
                        <a:lnSpc>
                          <a:spcPct val="107000"/>
                        </a:lnSpc>
                        <a:spcAft>
                          <a:spcPts val="800"/>
                        </a:spcAft>
                        <a:buNone/>
                      </a:pPr>
                      <a:r>
                        <a:rPr lang="en-GB" sz="900" kern="1200" dirty="0">
                          <a:effectLst/>
                        </a:rPr>
                        <a:t>Personal Development</a:t>
                      </a:r>
                    </a:p>
                  </a:txBody>
                  <a:tcPr marL="39555" marR="39555" marT="19777" marB="19777">
                    <a:solidFill>
                      <a:schemeClr val="tx1"/>
                    </a:solidFill>
                  </a:tcPr>
                </a:tc>
                <a:tc hMerge="1">
                  <a:txBody>
                    <a:bodyPr/>
                    <a:lstStyle/>
                    <a:p>
                      <a:endParaRPr lang="en-GB"/>
                    </a:p>
                  </a:txBody>
                  <a:tcPr/>
                </a:tc>
                <a:extLst>
                  <a:ext uri="{0D108BD9-81ED-4DB2-BD59-A6C34878D82A}">
                    <a16:rowId xmlns:a16="http://schemas.microsoft.com/office/drawing/2014/main" val="675839518"/>
                  </a:ext>
                </a:extLst>
              </a:tr>
              <a:tr h="119965">
                <a:tc gridSpan="2">
                  <a:txBody>
                    <a:bodyPr/>
                    <a:lstStyle/>
                    <a:p>
                      <a:pPr>
                        <a:lnSpc>
                          <a:spcPct val="107000"/>
                        </a:lnSpc>
                        <a:spcAft>
                          <a:spcPts val="800"/>
                        </a:spcAft>
                        <a:buNone/>
                      </a:pPr>
                      <a:r>
                        <a:rPr lang="en-GB" sz="900" b="1" kern="1200" dirty="0">
                          <a:effectLst/>
                        </a:rPr>
                        <a:t>Curriculum core purpose. Intent</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lumMod val="65000"/>
                      </a:schemeClr>
                    </a:solidFill>
                  </a:tcPr>
                </a:tc>
                <a:tc hMerge="1">
                  <a:txBody>
                    <a:bodyPr/>
                    <a:lstStyle/>
                    <a:p>
                      <a:endParaRPr lang="en-GB"/>
                    </a:p>
                  </a:txBody>
                  <a:tcPr/>
                </a:tc>
                <a:extLst>
                  <a:ext uri="{0D108BD9-81ED-4DB2-BD59-A6C34878D82A}">
                    <a16:rowId xmlns:a16="http://schemas.microsoft.com/office/drawing/2014/main" val="937528791"/>
                  </a:ext>
                </a:extLst>
              </a:tr>
              <a:tr h="1071234">
                <a:tc gridSpan="2">
                  <a:txBody>
                    <a:bodyPr/>
                    <a:lstStyle/>
                    <a:p>
                      <a:pPr rtl="0" fontAlgn="base"/>
                      <a:r>
                        <a:rPr lang="en-GB" sz="1000" b="0" i="0" u="none" strike="noStrike" kern="1200" dirty="0">
                          <a:solidFill>
                            <a:schemeClr val="dk1"/>
                          </a:solidFill>
                          <a:effectLst/>
                          <a:latin typeface="+mn-lt"/>
                          <a:ea typeface="+mn-ea"/>
                          <a:cs typeface="+mn-cs"/>
                        </a:rPr>
                        <a:t>Personal development is both a subject and a school ethos.</a:t>
                      </a:r>
                      <a:r>
                        <a:rPr lang="en-US" sz="1000" b="0" i="0" kern="1200" dirty="0">
                          <a:solidFill>
                            <a:schemeClr val="dk1"/>
                          </a:solidFill>
                          <a:effectLst/>
                          <a:latin typeface="+mn-lt"/>
                          <a:ea typeface="+mn-ea"/>
                          <a:cs typeface="+mn-cs"/>
                        </a:rPr>
                        <a:t>​</a:t>
                      </a:r>
                    </a:p>
                    <a:p>
                      <a:pPr rtl="0" fontAlgn="base"/>
                      <a:r>
                        <a:rPr lang="en-GB" sz="1000" b="0" i="0" u="none" strike="noStrike" kern="1200" dirty="0">
                          <a:solidFill>
                            <a:schemeClr val="dk1"/>
                          </a:solidFill>
                          <a:effectLst/>
                          <a:latin typeface="+mn-lt"/>
                          <a:ea typeface="+mn-ea"/>
                          <a:cs typeface="+mn-cs"/>
                        </a:rPr>
                        <a:t>We want each student to leave the school feeling confident, unique and proud, and to develop as a person enabling students to have a secure sense of who they are. </a:t>
                      </a:r>
                      <a:endParaRPr lang="en-US" sz="1000" b="0" i="0" kern="1200" dirty="0">
                        <a:solidFill>
                          <a:schemeClr val="dk1"/>
                        </a:solidFill>
                        <a:effectLst/>
                        <a:latin typeface="+mn-lt"/>
                        <a:ea typeface="+mn-ea"/>
                        <a:cs typeface="+mn-cs"/>
                      </a:endParaRPr>
                    </a:p>
                    <a:p>
                      <a:pPr rtl="0" fontAlgn="base"/>
                      <a:r>
                        <a:rPr lang="en-GB" sz="1000" b="0" i="0" u="none" strike="noStrike" kern="1200" dirty="0">
                          <a:solidFill>
                            <a:schemeClr val="dk1"/>
                          </a:solidFill>
                          <a:effectLst/>
                          <a:latin typeface="+mn-lt"/>
                          <a:ea typeface="+mn-ea"/>
                          <a:cs typeface="+mn-cs"/>
                        </a:rPr>
                        <a:t>The intent is to teach students how to navigate through life safely, happily and healthily in a world that is constantly changing. </a:t>
                      </a:r>
                      <a:endParaRPr lang="en-US" sz="1000" b="0" i="0" kern="1200" dirty="0">
                        <a:solidFill>
                          <a:schemeClr val="dk1"/>
                        </a:solidFill>
                        <a:effectLst/>
                        <a:latin typeface="+mn-lt"/>
                        <a:ea typeface="+mn-ea"/>
                        <a:cs typeface="+mn-cs"/>
                      </a:endParaRPr>
                    </a:p>
                    <a:p>
                      <a:pPr>
                        <a:lnSpc>
                          <a:spcPct val="107000"/>
                        </a:lnSpc>
                        <a:spcAft>
                          <a:spcPts val="0"/>
                        </a:spcAft>
                        <a:buNone/>
                      </a:pPr>
                      <a:r>
                        <a:rPr lang="en-GB" sz="900" kern="0" dirty="0">
                          <a:effectLst/>
                        </a:rPr>
                        <a:t>Students at KS3 are taught the following topics across the 3 years</a:t>
                      </a:r>
                    </a:p>
                    <a:p>
                      <a:pPr marL="171450" indent="-171450">
                        <a:lnSpc>
                          <a:spcPct val="107000"/>
                        </a:lnSpc>
                        <a:spcAft>
                          <a:spcPts val="0"/>
                        </a:spcAft>
                        <a:buFont typeface="Arial" panose="020B0604020202020204" pitchFamily="34" charset="0"/>
                        <a:buChar char="•"/>
                      </a:pPr>
                      <a:r>
                        <a:rPr lang="en-GB" sz="900" kern="0" dirty="0">
                          <a:effectLst/>
                        </a:rPr>
                        <a:t> Relationships and Sexual Health Education (RSHE)</a:t>
                      </a:r>
                    </a:p>
                    <a:p>
                      <a:pPr marL="171450" indent="-171450">
                        <a:lnSpc>
                          <a:spcPct val="107000"/>
                        </a:lnSpc>
                        <a:spcAft>
                          <a:spcPts val="0"/>
                        </a:spcAft>
                        <a:buFont typeface="Arial" panose="020B0604020202020204" pitchFamily="34" charset="0"/>
                        <a:buChar char="•"/>
                      </a:pPr>
                      <a:r>
                        <a:rPr lang="en-GB" sz="900" kern="0" dirty="0">
                          <a:effectLst/>
                        </a:rPr>
                        <a:t> Citizenship</a:t>
                      </a:r>
                    </a:p>
                    <a:p>
                      <a:pPr marL="171450" indent="-171450">
                        <a:lnSpc>
                          <a:spcPct val="107000"/>
                        </a:lnSpc>
                        <a:spcAft>
                          <a:spcPts val="0"/>
                        </a:spcAft>
                        <a:buFont typeface="Arial" panose="020B0604020202020204" pitchFamily="34" charset="0"/>
                        <a:buChar char="•"/>
                      </a:pPr>
                      <a:r>
                        <a:rPr lang="en-GB" sz="900" kern="0" dirty="0">
                          <a:effectLst/>
                        </a:rPr>
                        <a:t> Religious Education</a:t>
                      </a:r>
                    </a:p>
                    <a:p>
                      <a:pPr marL="171450" indent="-171450">
                        <a:lnSpc>
                          <a:spcPct val="107000"/>
                        </a:lnSpc>
                        <a:spcAft>
                          <a:spcPts val="0"/>
                        </a:spcAft>
                        <a:buFont typeface="Arial" panose="020B0604020202020204" pitchFamily="34" charset="0"/>
                        <a:buChar char="•"/>
                      </a:pPr>
                      <a:r>
                        <a:rPr lang="en-GB" sz="900" kern="0" dirty="0">
                          <a:effectLst/>
                        </a:rPr>
                        <a:t> Careers</a:t>
                      </a:r>
                    </a:p>
                  </a:txBody>
                  <a:tcPr marL="39555" marR="39555" marT="19777" marB="19777">
                    <a:solidFill>
                      <a:schemeClr val="bg1"/>
                    </a:solidFill>
                  </a:tcPr>
                </a:tc>
                <a:tc hMerge="1">
                  <a:txBody>
                    <a:bodyPr/>
                    <a:lstStyle/>
                    <a:p>
                      <a:endParaRPr lang="en-GB"/>
                    </a:p>
                  </a:txBody>
                  <a:tcPr/>
                </a:tc>
                <a:extLst>
                  <a:ext uri="{0D108BD9-81ED-4DB2-BD59-A6C34878D82A}">
                    <a16:rowId xmlns:a16="http://schemas.microsoft.com/office/drawing/2014/main" val="689685684"/>
                  </a:ext>
                </a:extLst>
              </a:tr>
              <a:tr h="119965">
                <a:tc gridSpan="2">
                  <a:txBody>
                    <a:bodyPr/>
                    <a:lstStyle/>
                    <a:p>
                      <a:pPr>
                        <a:lnSpc>
                          <a:spcPct val="107000"/>
                        </a:lnSpc>
                        <a:spcAft>
                          <a:spcPts val="800"/>
                        </a:spcAft>
                        <a:buNone/>
                      </a:pPr>
                      <a:r>
                        <a:rPr lang="en-GB" sz="900" b="1" kern="1200" dirty="0">
                          <a:effectLst/>
                        </a:rPr>
                        <a:t>Community</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lumMod val="65000"/>
                      </a:schemeClr>
                    </a:solidFill>
                  </a:tcPr>
                </a:tc>
                <a:tc hMerge="1">
                  <a:txBody>
                    <a:bodyPr/>
                    <a:lstStyle/>
                    <a:p>
                      <a:endParaRPr lang="en-GB"/>
                    </a:p>
                  </a:txBody>
                  <a:tcPr/>
                </a:tc>
                <a:extLst>
                  <a:ext uri="{0D108BD9-81ED-4DB2-BD59-A6C34878D82A}">
                    <a16:rowId xmlns:a16="http://schemas.microsoft.com/office/drawing/2014/main" val="2952082500"/>
                  </a:ext>
                </a:extLst>
              </a:tr>
              <a:tr h="268727">
                <a:tc gridSpan="2">
                  <a:txBody>
                    <a:bodyPr/>
                    <a:lstStyle/>
                    <a:p>
                      <a:pPr>
                        <a:lnSpc>
                          <a:spcPct val="107000"/>
                        </a:lnSpc>
                        <a:spcAft>
                          <a:spcPts val="800"/>
                        </a:spcAft>
                        <a:buNone/>
                      </a:pPr>
                      <a:r>
                        <a:rPr lang="en-GB" sz="900" kern="100" dirty="0">
                          <a:effectLst/>
                          <a:latin typeface="Calibri" panose="020F0502020204030204" pitchFamily="34" charset="0"/>
                          <a:ea typeface="Calibri" panose="020F0502020204030204" pitchFamily="34" charset="0"/>
                          <a:cs typeface="Times New Roman" panose="02020603050405020304" pitchFamily="18" charset="0"/>
                        </a:rPr>
                        <a:t>Personal Development helps students to understand what it means to be part of a community by building their knowledge, attitudes, and skills for living alongside others. This means giving students an understanding of community and belonging, developing respect and tolerance, building communication skills, encouraging responsibility and citizenship, promoting empathy and kindness and taking part in group activities.</a:t>
                      </a:r>
                    </a:p>
                  </a:txBody>
                  <a:tcPr marL="39555" marR="39555" marT="19777" marB="19777">
                    <a:solidFill>
                      <a:schemeClr val="bg1"/>
                    </a:solidFill>
                  </a:tcPr>
                </a:tc>
                <a:tc hMerge="1">
                  <a:txBody>
                    <a:bodyPr/>
                    <a:lstStyle/>
                    <a:p>
                      <a:endParaRPr lang="en-GB"/>
                    </a:p>
                  </a:txBody>
                  <a:tcPr/>
                </a:tc>
                <a:extLst>
                  <a:ext uri="{0D108BD9-81ED-4DB2-BD59-A6C34878D82A}">
                    <a16:rowId xmlns:a16="http://schemas.microsoft.com/office/drawing/2014/main" val="2719962762"/>
                  </a:ext>
                </a:extLst>
              </a:tr>
              <a:tr h="119965">
                <a:tc gridSpan="2">
                  <a:txBody>
                    <a:bodyPr/>
                    <a:lstStyle/>
                    <a:p>
                      <a:pPr>
                        <a:lnSpc>
                          <a:spcPct val="107000"/>
                        </a:lnSpc>
                        <a:spcAft>
                          <a:spcPts val="800"/>
                        </a:spcAft>
                        <a:buNone/>
                      </a:pPr>
                      <a:r>
                        <a:rPr lang="en-GB" sz="900" b="1" kern="1200" dirty="0">
                          <a:effectLst/>
                        </a:rPr>
                        <a:t>Ambition</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lumMod val="65000"/>
                      </a:schemeClr>
                    </a:solidFill>
                  </a:tcPr>
                </a:tc>
                <a:tc hMerge="1">
                  <a:txBody>
                    <a:bodyPr/>
                    <a:lstStyle/>
                    <a:p>
                      <a:endParaRPr lang="en-GB" dirty="0"/>
                    </a:p>
                  </a:txBody>
                  <a:tcPr/>
                </a:tc>
                <a:extLst>
                  <a:ext uri="{0D108BD9-81ED-4DB2-BD59-A6C34878D82A}">
                    <a16:rowId xmlns:a16="http://schemas.microsoft.com/office/drawing/2014/main" val="4287659637"/>
                  </a:ext>
                </a:extLst>
              </a:tr>
              <a:tr h="343991">
                <a:tc gridSpan="2">
                  <a:txBody>
                    <a:bodyPr/>
                    <a:lstStyle/>
                    <a:p>
                      <a:pPr>
                        <a:lnSpc>
                          <a:spcPct val="107000"/>
                        </a:lnSpc>
                        <a:spcAft>
                          <a:spcPts val="800"/>
                        </a:spcAft>
                        <a:buNone/>
                      </a:pPr>
                      <a:r>
                        <a:rPr lang="en-GB" sz="900" kern="100" dirty="0">
                          <a:effectLst/>
                          <a:latin typeface="Calibri" panose="020F0502020204030204" pitchFamily="34" charset="0"/>
                          <a:ea typeface="Calibri" panose="020F0502020204030204" pitchFamily="34" charset="0"/>
                          <a:cs typeface="Times New Roman" panose="02020603050405020304" pitchFamily="18" charset="0"/>
                        </a:rPr>
                        <a:t>Personal development is a subject that helps students become more ambitious by shaping their mindset, attitudes, and goals. This means encouraging students to set goals, build self-confidence, develop motivating skills and decision making. The curriculum also promotes responsibility and independence. </a:t>
                      </a:r>
                    </a:p>
                  </a:txBody>
                  <a:tcPr marL="39555" marR="39555" marT="19777" marB="19777">
                    <a:solidFill>
                      <a:schemeClr val="bg1"/>
                    </a:solidFill>
                  </a:tcPr>
                </a:tc>
                <a:tc hMerge="1">
                  <a:txBody>
                    <a:bodyPr/>
                    <a:lstStyle/>
                    <a:p>
                      <a:endParaRPr lang="en-GB"/>
                    </a:p>
                  </a:txBody>
                  <a:tcPr/>
                </a:tc>
                <a:extLst>
                  <a:ext uri="{0D108BD9-81ED-4DB2-BD59-A6C34878D82A}">
                    <a16:rowId xmlns:a16="http://schemas.microsoft.com/office/drawing/2014/main" val="2754743314"/>
                  </a:ext>
                </a:extLst>
              </a:tr>
              <a:tr h="119965">
                <a:tc gridSpan="2">
                  <a:txBody>
                    <a:bodyPr/>
                    <a:lstStyle/>
                    <a:p>
                      <a:pPr>
                        <a:lnSpc>
                          <a:spcPct val="107000"/>
                        </a:lnSpc>
                        <a:spcAft>
                          <a:spcPts val="800"/>
                        </a:spcAft>
                        <a:buNone/>
                      </a:pPr>
                      <a:r>
                        <a:rPr lang="en-GB" sz="900" b="1" kern="1200" dirty="0">
                          <a:effectLst/>
                        </a:rPr>
                        <a:t>Respect</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lumMod val="65000"/>
                      </a:schemeClr>
                    </a:solidFill>
                  </a:tcPr>
                </a:tc>
                <a:tc hMerge="1">
                  <a:txBody>
                    <a:bodyPr/>
                    <a:lstStyle/>
                    <a:p>
                      <a:endParaRPr lang="en-GB"/>
                    </a:p>
                  </a:txBody>
                  <a:tcPr/>
                </a:tc>
                <a:extLst>
                  <a:ext uri="{0D108BD9-81ED-4DB2-BD59-A6C34878D82A}">
                    <a16:rowId xmlns:a16="http://schemas.microsoft.com/office/drawing/2014/main" val="1252081578"/>
                  </a:ext>
                </a:extLst>
              </a:tr>
              <a:tr h="369606">
                <a:tc gridSpan="2">
                  <a:txBody>
                    <a:bodyPr/>
                    <a:lstStyle/>
                    <a:p>
                      <a:pPr rtl="0" fontAlgn="base"/>
                      <a:r>
                        <a:rPr lang="en-GB" sz="900" b="0" i="0" kern="1200" dirty="0">
                          <a:solidFill>
                            <a:schemeClr val="dk1"/>
                          </a:solidFill>
                          <a:effectLst/>
                          <a:latin typeface="+mn-lt"/>
                          <a:ea typeface="+mn-ea"/>
                          <a:cs typeface="+mn-cs"/>
                        </a:rPr>
                        <a:t>Personal Development teaches students how to be respectful by helping them understand themselves, other people and how their behaviour affects those around them. Personal development teaches empathy, promotes values and attitudes. The curriculum teaches diversity and helps students  understand boundaries and behaviour and how to develop positive relationships.</a:t>
                      </a:r>
                    </a:p>
                  </a:txBody>
                  <a:tcPr marL="39555" marR="39555" marT="19777" marB="19777">
                    <a:solidFill>
                      <a:schemeClr val="bg1"/>
                    </a:solidFill>
                  </a:tcPr>
                </a:tc>
                <a:tc hMerge="1">
                  <a:txBody>
                    <a:bodyPr/>
                    <a:lstStyle/>
                    <a:p>
                      <a:endParaRPr lang="en-GB"/>
                    </a:p>
                  </a:txBody>
                  <a:tcPr/>
                </a:tc>
                <a:extLst>
                  <a:ext uri="{0D108BD9-81ED-4DB2-BD59-A6C34878D82A}">
                    <a16:rowId xmlns:a16="http://schemas.microsoft.com/office/drawing/2014/main" val="3537909982"/>
                  </a:ext>
                </a:extLst>
              </a:tr>
              <a:tr h="132828">
                <a:tc>
                  <a:txBody>
                    <a:bodyPr/>
                    <a:lstStyle/>
                    <a:p>
                      <a:pPr>
                        <a:lnSpc>
                          <a:spcPct val="107000"/>
                        </a:lnSpc>
                        <a:spcAft>
                          <a:spcPts val="800"/>
                        </a:spcAft>
                        <a:buNone/>
                      </a:pPr>
                      <a:r>
                        <a:rPr lang="en-GB" sz="900" b="1" kern="1200" dirty="0">
                          <a:effectLst/>
                        </a:rPr>
                        <a:t>Content-Knowledge and Skills.</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lumMod val="65000"/>
                      </a:schemeClr>
                    </a:solidFill>
                  </a:tcPr>
                </a:tc>
                <a:tc>
                  <a:txBody>
                    <a:bodyPr/>
                    <a:lstStyle/>
                    <a:p>
                      <a:pPr>
                        <a:lnSpc>
                          <a:spcPct val="107000"/>
                        </a:lnSpc>
                        <a:spcAft>
                          <a:spcPts val="800"/>
                        </a:spcAft>
                        <a:buNone/>
                      </a:pPr>
                      <a:r>
                        <a:rPr lang="en-GB" sz="900" b="1" kern="1200" dirty="0">
                          <a:effectLst/>
                        </a:rPr>
                        <a:t>Subject specific pedagogy</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lumMod val="65000"/>
                      </a:schemeClr>
                    </a:solidFill>
                  </a:tcPr>
                </a:tc>
                <a:extLst>
                  <a:ext uri="{0D108BD9-81ED-4DB2-BD59-A6C34878D82A}">
                    <a16:rowId xmlns:a16="http://schemas.microsoft.com/office/drawing/2014/main" val="1284896815"/>
                  </a:ext>
                </a:extLst>
              </a:tr>
              <a:tr h="2368986">
                <a:tc>
                  <a:txBody>
                    <a:bodyPr/>
                    <a:lstStyle/>
                    <a:p>
                      <a:pPr>
                        <a:lnSpc>
                          <a:spcPct val="107000"/>
                        </a:lnSpc>
                        <a:spcAft>
                          <a:spcPts val="0"/>
                        </a:spcAft>
                        <a:buNone/>
                      </a:pPr>
                      <a:r>
                        <a:rPr lang="en-GB" sz="900" kern="100">
                          <a:effectLst/>
                        </a:rPr>
                        <a:t>Students at Old Buckenham will develop:</a:t>
                      </a:r>
                    </a:p>
                    <a:p>
                      <a:pPr marL="171450" indent="-171450">
                        <a:lnSpc>
                          <a:spcPct val="107000"/>
                        </a:lnSpc>
                        <a:spcAft>
                          <a:spcPts val="0"/>
                        </a:spcAft>
                        <a:buFont typeface="Arial" panose="020B0604020202020204" pitchFamily="34" charset="0"/>
                        <a:buChar char="•"/>
                      </a:pPr>
                      <a:r>
                        <a:rPr lang="en-GB" sz="900" kern="100">
                          <a:effectLst/>
                        </a:rPr>
                        <a:t> Health and wellbeing </a:t>
                      </a:r>
                    </a:p>
                    <a:p>
                      <a:pPr marL="171450" indent="-171450">
                        <a:lnSpc>
                          <a:spcPct val="107000"/>
                        </a:lnSpc>
                        <a:spcAft>
                          <a:spcPts val="0"/>
                        </a:spcAft>
                        <a:buFont typeface="Arial" panose="020B0604020202020204" pitchFamily="34" charset="0"/>
                        <a:buChar char="•"/>
                      </a:pPr>
                      <a:r>
                        <a:rPr lang="en-GB" sz="900" kern="100">
                          <a:effectLst/>
                        </a:rPr>
                        <a:t> Relationships </a:t>
                      </a:r>
                    </a:p>
                    <a:p>
                      <a:pPr marL="171450" indent="-171450">
                        <a:lnSpc>
                          <a:spcPct val="107000"/>
                        </a:lnSpc>
                        <a:spcAft>
                          <a:spcPts val="0"/>
                        </a:spcAft>
                        <a:buFont typeface="Arial" panose="020B0604020202020204" pitchFamily="34" charset="0"/>
                        <a:buChar char="•"/>
                      </a:pPr>
                      <a:r>
                        <a:rPr lang="en-GB" sz="900" kern="100">
                          <a:effectLst/>
                        </a:rPr>
                        <a:t> Living in the wider world</a:t>
                      </a:r>
                    </a:p>
                    <a:p>
                      <a:pPr marL="171450" indent="-171450">
                        <a:lnSpc>
                          <a:spcPct val="107000"/>
                        </a:lnSpc>
                        <a:spcAft>
                          <a:spcPts val="0"/>
                        </a:spcAft>
                        <a:buFont typeface="Arial" panose="020B0604020202020204" pitchFamily="34" charset="0"/>
                        <a:buChar char="•"/>
                      </a:pPr>
                      <a:r>
                        <a:rPr lang="en-GB" sz="900" kern="100">
                          <a:effectLst/>
                        </a:rPr>
                        <a:t>Personal skills</a:t>
                      </a:r>
                    </a:p>
                    <a:p>
                      <a:pPr marL="171450" indent="-171450">
                        <a:lnSpc>
                          <a:spcPct val="107000"/>
                        </a:lnSpc>
                        <a:spcAft>
                          <a:spcPts val="0"/>
                        </a:spcAft>
                        <a:buFont typeface="Arial" panose="020B0604020202020204" pitchFamily="34" charset="0"/>
                        <a:buChar char="•"/>
                      </a:pPr>
                      <a:r>
                        <a:rPr lang="en-GB" sz="900" kern="100">
                          <a:effectLst/>
                        </a:rPr>
                        <a:t> Social skills</a:t>
                      </a:r>
                    </a:p>
                    <a:p>
                      <a:pPr marL="171450" indent="-171450">
                        <a:lnSpc>
                          <a:spcPct val="107000"/>
                        </a:lnSpc>
                        <a:spcAft>
                          <a:spcPts val="0"/>
                        </a:spcAft>
                        <a:buFont typeface="Arial" panose="020B0604020202020204" pitchFamily="34" charset="0"/>
                        <a:buChar char="•"/>
                      </a:pPr>
                      <a:r>
                        <a:rPr lang="en-GB" sz="900" kern="100">
                          <a:effectLst/>
                        </a:rPr>
                        <a:t> Critical thinking skills </a:t>
                      </a:r>
                    </a:p>
                    <a:p>
                      <a:pPr marL="171450" indent="-171450">
                        <a:lnSpc>
                          <a:spcPct val="107000"/>
                        </a:lnSpc>
                        <a:spcAft>
                          <a:spcPts val="0"/>
                        </a:spcAft>
                        <a:buFont typeface="Arial" panose="020B0604020202020204" pitchFamily="34" charset="0"/>
                        <a:buChar char="•"/>
                      </a:pPr>
                      <a:r>
                        <a:rPr lang="en-GB" sz="900" kern="100">
                          <a:effectLst/>
                        </a:rPr>
                        <a:t> Practical life skills</a:t>
                      </a:r>
                    </a:p>
                    <a:p>
                      <a:pPr marL="0" indent="0">
                        <a:lnSpc>
                          <a:spcPct val="107000"/>
                        </a:lnSpc>
                        <a:spcAft>
                          <a:spcPts val="0"/>
                        </a:spcAft>
                        <a:buFont typeface="Arial" panose="020B0604020202020204" pitchFamily="34" charset="0"/>
                        <a:buNone/>
                      </a:pPr>
                      <a:endParaRPr lang="en-GB" sz="900" kern="100" dirty="0">
                        <a:effectLst/>
                      </a:endParaRPr>
                    </a:p>
                  </a:txBody>
                  <a:tcPr marL="39555" marR="39555" marT="19777" marB="19777">
                    <a:solidFill>
                      <a:schemeClr val="bg1"/>
                    </a:solidFill>
                  </a:tcPr>
                </a:tc>
                <a:tc>
                  <a:txBody>
                    <a:bodyPr/>
                    <a:lstStyle/>
                    <a:p>
                      <a:pPr rtl="0" fontAlgn="base"/>
                      <a:r>
                        <a:rPr lang="en-GB" sz="900" b="1" i="0" kern="1200" dirty="0">
                          <a:solidFill>
                            <a:schemeClr val="dk1"/>
                          </a:solidFill>
                          <a:effectLst/>
                          <a:latin typeface="+mn-lt"/>
                          <a:ea typeface="+mn-ea"/>
                          <a:cs typeface="+mn-cs"/>
                        </a:rPr>
                        <a:t>IMPLEMENTATION: </a:t>
                      </a:r>
                    </a:p>
                    <a:p>
                      <a:pPr rtl="0" fontAlgn="base"/>
                      <a:r>
                        <a:rPr lang="en-GB" sz="900" b="0" i="0" u="none" strike="noStrike" kern="1200" dirty="0">
                          <a:solidFill>
                            <a:schemeClr val="dk1"/>
                          </a:solidFill>
                          <a:effectLst/>
                          <a:latin typeface="+mn-lt"/>
                          <a:ea typeface="+mn-ea"/>
                          <a:cs typeface="+mn-cs"/>
                        </a:rPr>
                        <a:t>Taught lessons in years 7 and 8  </a:t>
                      </a:r>
                      <a:r>
                        <a:rPr lang="en-US" sz="900" b="0" i="0" kern="1200" dirty="0">
                          <a:solidFill>
                            <a:schemeClr val="dk1"/>
                          </a:solidFill>
                          <a:effectLst/>
                          <a:latin typeface="+mn-lt"/>
                          <a:ea typeface="+mn-ea"/>
                          <a:cs typeface="+mn-cs"/>
                        </a:rPr>
                        <a:t>​</a:t>
                      </a:r>
                    </a:p>
                    <a:p>
                      <a:pPr rtl="0" fontAlgn="base"/>
                      <a:r>
                        <a:rPr lang="en-GB" sz="900" b="1" i="0" u="none" strike="noStrike" kern="1200" dirty="0">
                          <a:solidFill>
                            <a:schemeClr val="dk1"/>
                          </a:solidFill>
                          <a:effectLst/>
                          <a:latin typeface="+mn-lt"/>
                          <a:ea typeface="+mn-ea"/>
                          <a:cs typeface="+mn-cs"/>
                        </a:rPr>
                        <a:t>All years </a:t>
                      </a:r>
                      <a:r>
                        <a:rPr lang="en-GB" sz="900" b="0" i="0" u="none" strike="noStrike" kern="1200" dirty="0">
                          <a:solidFill>
                            <a:schemeClr val="dk1"/>
                          </a:solidFill>
                          <a:effectLst/>
                          <a:latin typeface="+mn-lt"/>
                          <a:ea typeface="+mn-ea"/>
                          <a:cs typeface="+mn-cs"/>
                        </a:rPr>
                        <a:t>will be taught personal development during tutor time sessions. </a:t>
                      </a:r>
                      <a:r>
                        <a:rPr lang="en-GB" sz="900" b="0" i="0" kern="1200" dirty="0">
                          <a:solidFill>
                            <a:schemeClr val="dk1"/>
                          </a:solidFill>
                          <a:effectLst/>
                          <a:latin typeface="+mn-lt"/>
                          <a:ea typeface="+mn-ea"/>
                          <a:cs typeface="+mn-cs"/>
                        </a:rPr>
                        <a:t>​</a:t>
                      </a:r>
                    </a:p>
                    <a:p>
                      <a:pPr rtl="0" fontAlgn="base"/>
                      <a:r>
                        <a:rPr lang="en-GB" sz="900" b="0" i="0" u="none" strike="noStrike" kern="1200" dirty="0">
                          <a:solidFill>
                            <a:schemeClr val="dk1"/>
                          </a:solidFill>
                          <a:effectLst/>
                          <a:latin typeface="+mn-lt"/>
                          <a:ea typeface="+mn-ea"/>
                          <a:cs typeface="+mn-cs"/>
                        </a:rPr>
                        <a:t>It is taught in several subjects across the curriculum such as Geography, health and social care, Science. </a:t>
                      </a:r>
                      <a:r>
                        <a:rPr lang="en-US" sz="900" b="0" i="0" kern="1200" dirty="0">
                          <a:solidFill>
                            <a:schemeClr val="dk1"/>
                          </a:solidFill>
                          <a:effectLst/>
                          <a:latin typeface="+mn-lt"/>
                          <a:ea typeface="+mn-ea"/>
                          <a:cs typeface="+mn-cs"/>
                        </a:rPr>
                        <a:t>​</a:t>
                      </a:r>
                    </a:p>
                    <a:p>
                      <a:pPr rtl="0" fontAlgn="base"/>
                      <a:r>
                        <a:rPr lang="en-GB" sz="900" b="0" i="0" u="none" strike="noStrike" kern="1200" dirty="0">
                          <a:solidFill>
                            <a:schemeClr val="dk1"/>
                          </a:solidFill>
                          <a:effectLst/>
                          <a:latin typeface="+mn-lt"/>
                          <a:ea typeface="+mn-ea"/>
                          <a:cs typeface="+mn-cs"/>
                        </a:rPr>
                        <a:t>Assemblies across the year </a:t>
                      </a:r>
                      <a:r>
                        <a:rPr lang="en-US" sz="900" b="0" i="0" kern="1200" dirty="0">
                          <a:solidFill>
                            <a:schemeClr val="dk1"/>
                          </a:solidFill>
                          <a:effectLst/>
                          <a:latin typeface="+mn-lt"/>
                          <a:ea typeface="+mn-ea"/>
                          <a:cs typeface="+mn-cs"/>
                        </a:rPr>
                        <a:t>​</a:t>
                      </a:r>
                    </a:p>
                    <a:p>
                      <a:pPr rtl="0" fontAlgn="base"/>
                      <a:r>
                        <a:rPr lang="en-GB" sz="900" b="0" i="0" u="none" strike="noStrike" kern="1200" dirty="0">
                          <a:solidFill>
                            <a:schemeClr val="dk1"/>
                          </a:solidFill>
                          <a:effectLst/>
                          <a:latin typeface="+mn-lt"/>
                          <a:ea typeface="+mn-ea"/>
                          <a:cs typeface="+mn-cs"/>
                        </a:rPr>
                        <a:t>Visitors and workshops across the year</a:t>
                      </a:r>
                      <a:r>
                        <a:rPr lang="en-US" sz="900" b="0" i="0" kern="1200" dirty="0">
                          <a:solidFill>
                            <a:schemeClr val="dk1"/>
                          </a:solidFill>
                          <a:effectLst/>
                          <a:latin typeface="+mn-lt"/>
                          <a:ea typeface="+mn-ea"/>
                          <a:cs typeface="+mn-cs"/>
                        </a:rPr>
                        <a:t>​</a:t>
                      </a:r>
                    </a:p>
                    <a:p>
                      <a:pPr rtl="0" fontAlgn="base"/>
                      <a:r>
                        <a:rPr lang="en-GB" sz="900" b="0" i="0" u="none" strike="noStrike" kern="1200" dirty="0">
                          <a:solidFill>
                            <a:schemeClr val="dk1"/>
                          </a:solidFill>
                          <a:effectLst/>
                          <a:latin typeface="+mn-lt"/>
                          <a:ea typeface="+mn-ea"/>
                          <a:cs typeface="+mn-cs"/>
                        </a:rPr>
                        <a:t>School clubs </a:t>
                      </a:r>
                      <a:r>
                        <a:rPr lang="en-US" sz="900" b="0" i="0" kern="1200" dirty="0">
                          <a:solidFill>
                            <a:schemeClr val="dk1"/>
                          </a:solidFill>
                          <a:effectLst/>
                          <a:latin typeface="+mn-lt"/>
                          <a:ea typeface="+mn-ea"/>
                          <a:cs typeface="+mn-cs"/>
                        </a:rPr>
                        <a:t>​</a:t>
                      </a:r>
                    </a:p>
                    <a:p>
                      <a:pPr rtl="0" fontAlgn="base"/>
                      <a:r>
                        <a:rPr lang="en-GB" sz="900" b="0" i="0" u="none" strike="noStrike" kern="1200" dirty="0">
                          <a:solidFill>
                            <a:schemeClr val="dk1"/>
                          </a:solidFill>
                          <a:effectLst/>
                          <a:latin typeface="+mn-lt"/>
                          <a:ea typeface="+mn-ea"/>
                          <a:cs typeface="+mn-cs"/>
                        </a:rPr>
                        <a:t>Careers advice</a:t>
                      </a:r>
                    </a:p>
                    <a:p>
                      <a:pPr rtl="0" fontAlgn="base"/>
                      <a:r>
                        <a:rPr lang="en-GB" sz="900" b="0" i="0" u="none" strike="noStrike" kern="1200" dirty="0">
                          <a:solidFill>
                            <a:schemeClr val="dk1"/>
                          </a:solidFill>
                          <a:effectLst/>
                          <a:latin typeface="+mn-lt"/>
                          <a:ea typeface="+mn-ea"/>
                          <a:cs typeface="+mn-cs"/>
                        </a:rPr>
                        <a:t>Enrichment week</a:t>
                      </a:r>
                      <a:r>
                        <a:rPr lang="en-GB" sz="900" b="0" i="0" kern="1200" dirty="0">
                          <a:solidFill>
                            <a:schemeClr val="dk1"/>
                          </a:solidFill>
                          <a:effectLst/>
                          <a:latin typeface="+mn-lt"/>
                          <a:ea typeface="+mn-ea"/>
                          <a:cs typeface="+mn-cs"/>
                        </a:rPr>
                        <a:t> </a:t>
                      </a:r>
                    </a:p>
                    <a:p>
                      <a:pPr rtl="0" fontAlgn="base"/>
                      <a:endParaRPr lang="en-GB" sz="900" b="1" i="0" kern="1200" dirty="0">
                        <a:solidFill>
                          <a:schemeClr val="dk1"/>
                        </a:solidFill>
                        <a:effectLst/>
                        <a:latin typeface="+mn-lt"/>
                        <a:ea typeface="+mn-ea"/>
                        <a:cs typeface="+mn-cs"/>
                      </a:endParaRPr>
                    </a:p>
                    <a:p>
                      <a:pPr rtl="0" fontAlgn="base"/>
                      <a:r>
                        <a:rPr lang="en-GB" sz="900" b="1" i="0" kern="1200" dirty="0">
                          <a:solidFill>
                            <a:schemeClr val="dk1"/>
                          </a:solidFill>
                          <a:effectLst/>
                          <a:latin typeface="+mn-lt"/>
                          <a:ea typeface="+mn-ea"/>
                          <a:cs typeface="+mn-cs"/>
                        </a:rPr>
                        <a:t>KS2 FOUNDATIONS:</a:t>
                      </a:r>
                    </a:p>
                    <a:p>
                      <a:pPr rtl="0" fontAlgn="base"/>
                      <a:r>
                        <a:rPr lang="en-GB" sz="900" b="0" i="0" kern="1200" dirty="0">
                          <a:solidFill>
                            <a:schemeClr val="dk1"/>
                          </a:solidFill>
                          <a:effectLst/>
                          <a:latin typeface="+mn-lt"/>
                          <a:ea typeface="+mn-ea"/>
                          <a:cs typeface="+mn-cs"/>
                        </a:rPr>
                        <a:t>Personal development builds on prior knowledge from primary school, following statutory government  guidance.</a:t>
                      </a:r>
                      <a:endParaRPr lang="en-GB" sz="9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9555" marR="39555" marT="19777" marB="19777">
                    <a:solidFill>
                      <a:schemeClr val="bg1"/>
                    </a:solidFill>
                  </a:tcPr>
                </a:tc>
                <a:extLst>
                  <a:ext uri="{0D108BD9-81ED-4DB2-BD59-A6C34878D82A}">
                    <a16:rowId xmlns:a16="http://schemas.microsoft.com/office/drawing/2014/main" val="1683826209"/>
                  </a:ext>
                </a:extLst>
              </a:tr>
            </a:tbl>
          </a:graphicData>
        </a:graphic>
      </p:graphicFrame>
      <p:sp>
        <p:nvSpPr>
          <p:cNvPr id="5" name="TextBox 4">
            <a:extLst>
              <a:ext uri="{FF2B5EF4-FFF2-40B4-BE49-F238E27FC236}">
                <a16:creationId xmlns:a16="http://schemas.microsoft.com/office/drawing/2014/main" id="{E7E64CF6-044C-895B-07B7-F7DADECBAC97}"/>
              </a:ext>
            </a:extLst>
          </p:cNvPr>
          <p:cNvSpPr txBox="1"/>
          <p:nvPr/>
        </p:nvSpPr>
        <p:spPr>
          <a:xfrm>
            <a:off x="0" y="0"/>
            <a:ext cx="3058886" cy="230832"/>
          </a:xfrm>
          <a:prstGeom prst="rect">
            <a:avLst/>
          </a:prstGeom>
          <a:noFill/>
        </p:spPr>
        <p:txBody>
          <a:bodyPr wrap="square" rtlCol="0">
            <a:spAutoFit/>
          </a:bodyPr>
          <a:lstStyle/>
          <a:p>
            <a:r>
              <a:rPr lang="en-GB" sz="900" i="1" dirty="0"/>
              <a:t>Personal Development curriculum content 2026-27</a:t>
            </a:r>
          </a:p>
        </p:txBody>
      </p:sp>
    </p:spTree>
    <p:extLst>
      <p:ext uri="{BB962C8B-B14F-4D97-AF65-F5344CB8AC3E}">
        <p14:creationId xmlns:p14="http://schemas.microsoft.com/office/powerpoint/2010/main" val="2745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72889-6AC0-28AC-3C80-A02CD494FE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45F241-C6B8-65E7-F584-6C1BBEAD0A17}"/>
              </a:ext>
            </a:extLst>
          </p:cNvPr>
          <p:cNvSpPr txBox="1"/>
          <p:nvPr/>
        </p:nvSpPr>
        <p:spPr>
          <a:xfrm>
            <a:off x="0" y="0"/>
            <a:ext cx="3058886" cy="230832"/>
          </a:xfrm>
          <a:prstGeom prst="rect">
            <a:avLst/>
          </a:prstGeom>
          <a:noFill/>
        </p:spPr>
        <p:txBody>
          <a:bodyPr wrap="square" rtlCol="0">
            <a:spAutoFit/>
          </a:bodyPr>
          <a:lstStyle/>
          <a:p>
            <a:r>
              <a:rPr lang="en-GB" sz="900" i="1" dirty="0"/>
              <a:t>Personal Development curriculum content 2026-27</a:t>
            </a:r>
          </a:p>
        </p:txBody>
      </p:sp>
      <p:sp>
        <p:nvSpPr>
          <p:cNvPr id="2" name="TextBox 1">
            <a:extLst>
              <a:ext uri="{FF2B5EF4-FFF2-40B4-BE49-F238E27FC236}">
                <a16:creationId xmlns:a16="http://schemas.microsoft.com/office/drawing/2014/main" id="{D6AA3A19-49CB-D1AE-3E2F-9E19951025D1}"/>
              </a:ext>
            </a:extLst>
          </p:cNvPr>
          <p:cNvSpPr txBox="1"/>
          <p:nvPr/>
        </p:nvSpPr>
        <p:spPr>
          <a:xfrm>
            <a:off x="88495" y="230832"/>
            <a:ext cx="369396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u="sng" dirty="0"/>
              <a:t>OBHS values</a:t>
            </a:r>
          </a:p>
          <a:p>
            <a:pPr marL="285750" indent="-285750">
              <a:buFont typeface="Arial" panose="020B0604020202020204" pitchFamily="34" charset="0"/>
              <a:buChar char="•"/>
            </a:pPr>
            <a:r>
              <a:rPr lang="en-GB" sz="900" dirty="0"/>
              <a:t> </a:t>
            </a:r>
            <a:r>
              <a:rPr lang="en-GB" sz="900" b="1" dirty="0">
                <a:highlight>
                  <a:srgbClr val="FF00FF"/>
                </a:highlight>
              </a:rPr>
              <a:t>Community</a:t>
            </a:r>
          </a:p>
          <a:p>
            <a:pPr marL="285750" indent="-285750">
              <a:buFont typeface="Arial" panose="020B0604020202020204" pitchFamily="34" charset="0"/>
              <a:buChar char="•"/>
            </a:pPr>
            <a:r>
              <a:rPr lang="en-GB" sz="900" b="1" dirty="0">
                <a:highlight>
                  <a:srgbClr val="FFFF00"/>
                </a:highlight>
              </a:rPr>
              <a:t> Ambition </a:t>
            </a:r>
          </a:p>
          <a:p>
            <a:pPr marL="285750" indent="-285750">
              <a:buFont typeface="Arial" panose="020B0604020202020204" pitchFamily="34" charset="0"/>
              <a:buChar char="•"/>
            </a:pPr>
            <a:r>
              <a:rPr lang="en-GB" sz="900" b="1" dirty="0"/>
              <a:t> </a:t>
            </a:r>
            <a:r>
              <a:rPr lang="en-GB" sz="900" b="1" dirty="0">
                <a:highlight>
                  <a:srgbClr val="00FF00"/>
                </a:highlight>
              </a:rPr>
              <a:t>Respect</a:t>
            </a:r>
          </a:p>
        </p:txBody>
      </p:sp>
      <p:graphicFrame>
        <p:nvGraphicFramePr>
          <p:cNvPr id="3" name="Table 2">
            <a:extLst>
              <a:ext uri="{FF2B5EF4-FFF2-40B4-BE49-F238E27FC236}">
                <a16:creationId xmlns:a16="http://schemas.microsoft.com/office/drawing/2014/main" id="{EAC3EAFA-BF47-AB78-30E8-6FC538C21D41}"/>
              </a:ext>
            </a:extLst>
          </p:cNvPr>
          <p:cNvGraphicFramePr>
            <a:graphicFrameLocks noGrp="1"/>
          </p:cNvGraphicFramePr>
          <p:nvPr>
            <p:extLst>
              <p:ext uri="{D42A27DB-BD31-4B8C-83A1-F6EECF244321}">
                <p14:modId xmlns:p14="http://schemas.microsoft.com/office/powerpoint/2010/main" val="2001356431"/>
              </p:ext>
            </p:extLst>
          </p:nvPr>
        </p:nvGraphicFramePr>
        <p:xfrm>
          <a:off x="264132" y="1107995"/>
          <a:ext cx="9007883" cy="4986064"/>
        </p:xfrm>
        <a:graphic>
          <a:graphicData uri="http://schemas.openxmlformats.org/drawingml/2006/table">
            <a:tbl>
              <a:tblPr/>
              <a:tblGrid>
                <a:gridCol w="821640">
                  <a:extLst>
                    <a:ext uri="{9D8B030D-6E8A-4147-A177-3AD203B41FA5}">
                      <a16:colId xmlns:a16="http://schemas.microsoft.com/office/drawing/2014/main" val="1204119775"/>
                    </a:ext>
                  </a:extLst>
                </a:gridCol>
                <a:gridCol w="1266380">
                  <a:extLst>
                    <a:ext uri="{9D8B030D-6E8A-4147-A177-3AD203B41FA5}">
                      <a16:colId xmlns:a16="http://schemas.microsoft.com/office/drawing/2014/main" val="2496992742"/>
                    </a:ext>
                  </a:extLst>
                </a:gridCol>
                <a:gridCol w="1213614">
                  <a:extLst>
                    <a:ext uri="{9D8B030D-6E8A-4147-A177-3AD203B41FA5}">
                      <a16:colId xmlns:a16="http://schemas.microsoft.com/office/drawing/2014/main" val="146145216"/>
                    </a:ext>
                  </a:extLst>
                </a:gridCol>
                <a:gridCol w="1123159">
                  <a:extLst>
                    <a:ext uri="{9D8B030D-6E8A-4147-A177-3AD203B41FA5}">
                      <a16:colId xmlns:a16="http://schemas.microsoft.com/office/drawing/2014/main" val="2352628277"/>
                    </a:ext>
                  </a:extLst>
                </a:gridCol>
                <a:gridCol w="1191000">
                  <a:extLst>
                    <a:ext uri="{9D8B030D-6E8A-4147-A177-3AD203B41FA5}">
                      <a16:colId xmlns:a16="http://schemas.microsoft.com/office/drawing/2014/main" val="4703347"/>
                    </a:ext>
                  </a:extLst>
                </a:gridCol>
                <a:gridCol w="1123159">
                  <a:extLst>
                    <a:ext uri="{9D8B030D-6E8A-4147-A177-3AD203B41FA5}">
                      <a16:colId xmlns:a16="http://schemas.microsoft.com/office/drawing/2014/main" val="3416884447"/>
                    </a:ext>
                  </a:extLst>
                </a:gridCol>
                <a:gridCol w="1123159">
                  <a:extLst>
                    <a:ext uri="{9D8B030D-6E8A-4147-A177-3AD203B41FA5}">
                      <a16:colId xmlns:a16="http://schemas.microsoft.com/office/drawing/2014/main" val="2829323994"/>
                    </a:ext>
                  </a:extLst>
                </a:gridCol>
                <a:gridCol w="1145772">
                  <a:extLst>
                    <a:ext uri="{9D8B030D-6E8A-4147-A177-3AD203B41FA5}">
                      <a16:colId xmlns:a16="http://schemas.microsoft.com/office/drawing/2014/main" val="2782993077"/>
                    </a:ext>
                  </a:extLst>
                </a:gridCol>
              </a:tblGrid>
              <a:tr h="223611">
                <a:tc gridSpan="8">
                  <a:txBody>
                    <a:bodyPr/>
                    <a:lstStyle/>
                    <a:p>
                      <a:pPr algn="ctr" fontAlgn="auto">
                        <a:lnSpc>
                          <a:spcPts val="1275"/>
                        </a:lnSpc>
                        <a:buNone/>
                      </a:pPr>
                      <a:r>
                        <a:rPr lang="en-GB" sz="800" b="1" i="0" dirty="0">
                          <a:solidFill>
                            <a:srgbClr val="FFFFFF"/>
                          </a:solidFill>
                          <a:effectLst/>
                          <a:latin typeface="Calibri" panose="020F0502020204030204" pitchFamily="34" charset="0"/>
                        </a:rPr>
                        <a:t>Personal Development</a:t>
                      </a: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381646736"/>
                  </a:ext>
                </a:extLst>
              </a:tr>
              <a:tr h="223611">
                <a:tc>
                  <a:txBody>
                    <a:bodyPr/>
                    <a:lstStyle/>
                    <a:p>
                      <a:pPr algn="ctr" fontAlgn="auto">
                        <a:lnSpc>
                          <a:spcPts val="1275"/>
                        </a:lnSpc>
                        <a:buNone/>
                      </a:pPr>
                      <a:r>
                        <a:rPr lang="en-GB" sz="800" b="1" i="0">
                          <a:solidFill>
                            <a:srgbClr val="FFFFFF"/>
                          </a:solidFill>
                          <a:effectLst/>
                          <a:latin typeface="Calibri" panose="020F0502020204030204" pitchFamily="34" charset="0"/>
                        </a:rPr>
                        <a:t>​</a:t>
                      </a: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a:solidFill>
                            <a:srgbClr val="FFFFFF"/>
                          </a:solidFill>
                          <a:effectLst/>
                          <a:latin typeface="Calibri" panose="020F0502020204030204" pitchFamily="34" charset="0"/>
                        </a:rPr>
                        <a:t>Year 7 tutor time</a:t>
                      </a:r>
                      <a:r>
                        <a:rPr lang="en-US" sz="800" b="1" i="0">
                          <a:solidFill>
                            <a:srgbClr val="FFFFFF"/>
                          </a:solidFill>
                          <a:effectLst/>
                          <a:latin typeface="Calibri" panose="020F0502020204030204" pitchFamily="34" charset="0"/>
                        </a:rPr>
                        <a:t>​</a:t>
                      </a:r>
                      <a:endParaRPr lang="en-US" sz="1300" b="1" i="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a:solidFill>
                            <a:srgbClr val="FFFFFF"/>
                          </a:solidFill>
                          <a:effectLst/>
                          <a:latin typeface="Calibri" panose="020F0502020204030204" pitchFamily="34" charset="0"/>
                        </a:rPr>
                        <a:t>Year 7 lessons</a:t>
                      </a:r>
                      <a:r>
                        <a:rPr lang="en-US" sz="800" b="1" i="0">
                          <a:solidFill>
                            <a:srgbClr val="FFFFFF"/>
                          </a:solidFill>
                          <a:effectLst/>
                          <a:latin typeface="Calibri" panose="020F0502020204030204" pitchFamily="34" charset="0"/>
                        </a:rPr>
                        <a:t>​</a:t>
                      </a:r>
                      <a:endParaRPr lang="en-US" sz="1300" b="1" i="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dirty="0">
                          <a:solidFill>
                            <a:srgbClr val="FFFFFF"/>
                          </a:solidFill>
                          <a:effectLst/>
                          <a:latin typeface="Calibri" panose="020F0502020204030204" pitchFamily="34" charset="0"/>
                        </a:rPr>
                        <a:t>Year 8 tutor time</a:t>
                      </a:r>
                      <a:r>
                        <a:rPr lang="en-US" sz="800" b="1" i="0" dirty="0">
                          <a:solidFill>
                            <a:srgbClr val="FFFFFF"/>
                          </a:solidFill>
                          <a:effectLst/>
                          <a:latin typeface="Calibri" panose="020F0502020204030204" pitchFamily="34" charset="0"/>
                        </a:rPr>
                        <a:t>​</a:t>
                      </a:r>
                      <a:endParaRPr lang="en-US" sz="1300" b="1" i="0" dirty="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a:solidFill>
                            <a:srgbClr val="FFFFFF"/>
                          </a:solidFill>
                          <a:effectLst/>
                          <a:latin typeface="Calibri" panose="020F0502020204030204" pitchFamily="34" charset="0"/>
                        </a:rPr>
                        <a:t>Year 8 lessons</a:t>
                      </a:r>
                      <a:r>
                        <a:rPr lang="en-US" sz="800" b="1" i="0">
                          <a:solidFill>
                            <a:srgbClr val="FFFFFF"/>
                          </a:solidFill>
                          <a:effectLst/>
                          <a:latin typeface="Calibri" panose="020F0502020204030204" pitchFamily="34" charset="0"/>
                        </a:rPr>
                        <a:t>​</a:t>
                      </a:r>
                      <a:endParaRPr lang="en-US" sz="1300" b="1" i="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a:solidFill>
                            <a:srgbClr val="FFFFFF"/>
                          </a:solidFill>
                          <a:effectLst/>
                          <a:latin typeface="Calibri" panose="020F0502020204030204" pitchFamily="34" charset="0"/>
                        </a:rPr>
                        <a:t>Year 9 tutor time</a:t>
                      </a:r>
                      <a:r>
                        <a:rPr lang="en-US" sz="800" b="1" i="0">
                          <a:solidFill>
                            <a:srgbClr val="FFFFFF"/>
                          </a:solidFill>
                          <a:effectLst/>
                          <a:latin typeface="Calibri" panose="020F0502020204030204" pitchFamily="34" charset="0"/>
                        </a:rPr>
                        <a:t>​</a:t>
                      </a:r>
                      <a:endParaRPr lang="en-US" sz="1300" b="1" i="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a:solidFill>
                            <a:srgbClr val="FFFFFF"/>
                          </a:solidFill>
                          <a:effectLst/>
                          <a:latin typeface="Calibri" panose="020F0502020204030204" pitchFamily="34" charset="0"/>
                        </a:rPr>
                        <a:t>Year 10 </a:t>
                      </a:r>
                      <a:r>
                        <a:rPr lang="en-US" sz="800" b="1" i="0">
                          <a:solidFill>
                            <a:srgbClr val="FFFFFF"/>
                          </a:solidFill>
                          <a:effectLst/>
                          <a:latin typeface="Calibri" panose="020F0502020204030204" pitchFamily="34" charset="0"/>
                        </a:rPr>
                        <a:t>​</a:t>
                      </a:r>
                      <a:endParaRPr lang="en-US" sz="1300" b="1" i="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800" b="1" i="0">
                          <a:solidFill>
                            <a:srgbClr val="FFFFFF"/>
                          </a:solidFill>
                          <a:effectLst/>
                          <a:latin typeface="Calibri" panose="020F0502020204030204" pitchFamily="34" charset="0"/>
                        </a:rPr>
                        <a:t>Year 11</a:t>
                      </a:r>
                      <a:r>
                        <a:rPr lang="en-US" sz="800" b="1" i="0">
                          <a:solidFill>
                            <a:srgbClr val="FFFFFF"/>
                          </a:solidFill>
                          <a:effectLst/>
                          <a:latin typeface="Calibri" panose="020F0502020204030204" pitchFamily="34" charset="0"/>
                        </a:rPr>
                        <a:t>​</a:t>
                      </a:r>
                      <a:endParaRPr lang="en-US" sz="1300" b="1" i="0">
                        <a:solidFill>
                          <a:srgbClr val="FFFFFF"/>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740935265"/>
                  </a:ext>
                </a:extLst>
              </a:tr>
              <a:tr h="990522">
                <a:tc>
                  <a:txBody>
                    <a:bodyPr/>
                    <a:lstStyle/>
                    <a:p>
                      <a:pPr algn="l" fontAlgn="base">
                        <a:lnSpc>
                          <a:spcPts val="825"/>
                        </a:lnSpc>
                        <a:buNone/>
                      </a:pPr>
                      <a:r>
                        <a:rPr lang="en-GB" sz="500" b="0" i="0">
                          <a:solidFill>
                            <a:srgbClr val="000000"/>
                          </a:solidFill>
                          <a:effectLst/>
                          <a:latin typeface="Calibri" panose="020F0502020204030204" pitchFamily="34" charset="0"/>
                        </a:rPr>
                        <a:t>Autumn 1</a:t>
                      </a:r>
                      <a:r>
                        <a:rPr lang="en-US" sz="500" b="0" i="0">
                          <a:solidFill>
                            <a:srgbClr val="000000"/>
                          </a:solidFill>
                          <a:effectLst/>
                          <a:latin typeface="Calibri" panose="020F0502020204030204" pitchFamily="34" charset="0"/>
                        </a:rPr>
                        <a:t>​</a:t>
                      </a:r>
                      <a:endParaRPr lang="en-US"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00FF"/>
                          </a:highlight>
                          <a:latin typeface="Calibri" panose="020F0502020204030204" pitchFamily="34" charset="0"/>
                        </a:rPr>
                        <a:t>My new school</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My new school</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type of student are you?</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is revision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Basic study skills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Being organised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Time management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Dealing with stress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latin typeface="Calibri" panose="020F0502020204030204" pitchFamily="34" charset="0"/>
                        </a:rPr>
                        <a:t>RSE</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Puberty and changing bodies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Reproduction</a:t>
                      </a:r>
                      <a:r>
                        <a:rPr lang="en-GB" sz="500" b="1" i="0">
                          <a:solidFill>
                            <a:srgbClr val="000000"/>
                          </a:solidFill>
                          <a:effectLst/>
                          <a:latin typeface="Calibri" panose="020F0502020204030204" pitchFamily="34" charset="0"/>
                        </a:rPr>
                        <a:t>, </a:t>
                      </a:r>
                      <a:r>
                        <a:rPr lang="en-GB" sz="500" b="0" i="0" u="none" strike="noStrike">
                          <a:solidFill>
                            <a:srgbClr val="000000"/>
                          </a:solidFill>
                          <a:effectLst/>
                          <a:latin typeface="Calibri" panose="020F0502020204030204" pitchFamily="34" charset="0"/>
                        </a:rPr>
                        <a:t>pregnancy and menstruation</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What are relationships?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Why have sex including Intimacy without sex and sexual pressure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a:t>
                      </a:r>
                      <a:endParaRPr lang="en-GB"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latin typeface="Calibri" panose="020F0502020204030204" pitchFamily="34" charset="0"/>
                        </a:rPr>
                        <a:t>Law and the justice system </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Victimless crime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Police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Vandalism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One punch can Kill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Mob Mentality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Social media and the law</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Harmful Sexual behaviour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latin typeface="Calibri" panose="020F0502020204030204" pitchFamily="34" charset="0"/>
                        </a:rPr>
                        <a:t>RSE</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Consent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Consent and the law </a:t>
                      </a:r>
                      <a:r>
                        <a:rPr lang="en-GB" sz="500" b="0" i="0" u="none" strike="noStrike">
                          <a:solidFill>
                            <a:srgbClr val="000000"/>
                          </a:solidFill>
                          <a:effectLst/>
                          <a:latin typeface="Calibri" panose="020F0502020204030204" pitchFamily="34" charset="0"/>
                        </a:rPr>
                        <a:t>including abuse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Contraception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Sex and the media</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ctr"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latin typeface="Calibri" panose="020F0502020204030204" pitchFamily="34" charset="0"/>
                        </a:rPr>
                        <a:t>Multiculturism</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British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Migration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Refugees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00"/>
                          </a:highlight>
                          <a:latin typeface="Calibri" panose="020F0502020204030204" pitchFamily="34" charset="0"/>
                        </a:rPr>
                        <a:t>Asylum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latin typeface="Calibri" panose="020F0502020204030204" pitchFamily="34" charset="0"/>
                        </a:rPr>
                        <a:t>Life skills</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Work experience intro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Money and finance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Banks and money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Taxes and the UK</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What Is debt?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Manging debt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Digital payments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FF00"/>
                          </a:highlight>
                          <a:latin typeface="Calibri" panose="020F0502020204030204" pitchFamily="34" charset="0"/>
                        </a:rPr>
                        <a:t>Post 16 options</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Post 16 options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Help you choose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Help you choose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Help you choose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Making applications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Interviews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Intended destinations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7695080"/>
                  </a:ext>
                </a:extLst>
              </a:tr>
              <a:tr h="1151630">
                <a:tc>
                  <a:txBody>
                    <a:bodyPr/>
                    <a:lstStyle/>
                    <a:p>
                      <a:pPr algn="l" fontAlgn="base">
                        <a:lnSpc>
                          <a:spcPts val="825"/>
                        </a:lnSpc>
                        <a:buNone/>
                      </a:pPr>
                      <a:r>
                        <a:rPr lang="en-GB" sz="500" b="0" i="0">
                          <a:solidFill>
                            <a:srgbClr val="000000"/>
                          </a:solidFill>
                          <a:effectLst/>
                          <a:latin typeface="Calibri" panose="020F0502020204030204" pitchFamily="34" charset="0"/>
                        </a:rPr>
                        <a:t>Autumn 2</a:t>
                      </a:r>
                      <a:r>
                        <a:rPr lang="en-US" sz="500" b="0" i="0">
                          <a:solidFill>
                            <a:srgbClr val="000000"/>
                          </a:solidFill>
                          <a:effectLst/>
                          <a:latin typeface="Calibri" panose="020F0502020204030204" pitchFamily="34" charset="0"/>
                        </a:rPr>
                        <a:t>​</a:t>
                      </a:r>
                      <a:endParaRPr lang="en-US"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00"/>
                          </a:highlight>
                          <a:latin typeface="Calibri" panose="020F0502020204030204" pitchFamily="34" charset="0"/>
                        </a:rPr>
                        <a:t>Racism and stereotyping</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Stereotyping and unconscious bias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Careers and gender bias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is racism?</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Where does racism come from?</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Online racism and hate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Consequences of hate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Anthony Walkers story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825"/>
                        </a:lnSpc>
                        <a:buFont typeface="Arial" panose="020B0604020202020204" pitchFamily="34" charset="0"/>
                        <a:buChar char="•"/>
                      </a:pPr>
                      <a:r>
                        <a:rPr lang="en-GB" sz="500" b="0" i="0">
                          <a:solidFill>
                            <a:srgbClr val="000000"/>
                          </a:solidFill>
                          <a:effectLst/>
                          <a:highlight>
                            <a:srgbClr val="00FFFF"/>
                          </a:highlight>
                          <a:latin typeface="Calibri" panose="020F0502020204030204" pitchFamily="34" charset="0"/>
                        </a:rPr>
                        <a:t>Gender roles and stereotypes including transitioning</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highlight>
                            <a:srgbClr val="00FFFF"/>
                          </a:highlight>
                          <a:latin typeface="Calibri" panose="020F0502020204030204" pitchFamily="34" charset="0"/>
                        </a:rPr>
                        <a:t>The importance of friends and </a:t>
                      </a:r>
                      <a:r>
                        <a:rPr lang="en-GB" sz="500" b="0" i="0">
                          <a:solidFill>
                            <a:srgbClr val="000000"/>
                          </a:solidFill>
                          <a:effectLst/>
                          <a:latin typeface="Calibri" panose="020F0502020204030204" pitchFamily="34" charset="0"/>
                        </a:rPr>
                        <a:t>family</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Healthy friendships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dirty="0">
                          <a:solidFill>
                            <a:srgbClr val="000000"/>
                          </a:solidFill>
                          <a:effectLst/>
                          <a:highlight>
                            <a:srgbClr val="00FFFF"/>
                          </a:highlight>
                          <a:latin typeface="Calibri" panose="020F0502020204030204" pitchFamily="34" charset="0"/>
                        </a:rPr>
                        <a:t>County lines</a:t>
                      </a:r>
                      <a:r>
                        <a:rPr lang="en-US" sz="500" b="0" i="0" dirty="0">
                          <a:solidFill>
                            <a:srgbClr val="000000"/>
                          </a:solidFill>
                          <a:effectLst/>
                          <a:latin typeface="Calibri" panose="020F0502020204030204" pitchFamily="34" charset="0"/>
                        </a:rPr>
                        <a:t>​</a:t>
                      </a:r>
                      <a:endParaRPr lang="en-US" sz="1300" b="0" i="0" dirty="0">
                        <a:solidFill>
                          <a:srgbClr val="000000"/>
                        </a:solidFill>
                        <a:effectLst/>
                      </a:endParaRPr>
                    </a:p>
                    <a:p>
                      <a:pPr algn="l" fontAlgn="base">
                        <a:lnSpc>
                          <a:spcPts val="825"/>
                        </a:lnSpc>
                        <a:buFont typeface="Arial" panose="020B0604020202020204" pitchFamily="34" charset="0"/>
                        <a:buChar char="•"/>
                      </a:pPr>
                      <a:r>
                        <a:rPr lang="en-GB" sz="500" b="0" i="0" u="none" strike="noStrike" dirty="0">
                          <a:solidFill>
                            <a:srgbClr val="000000"/>
                          </a:solidFill>
                          <a:effectLst/>
                          <a:latin typeface="Calibri" panose="020F0502020204030204" pitchFamily="34" charset="0"/>
                        </a:rPr>
                        <a:t>What is county lines?</a:t>
                      </a:r>
                      <a:r>
                        <a:rPr lang="en-US" sz="5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dirty="0">
                          <a:solidFill>
                            <a:srgbClr val="000000"/>
                          </a:solidFill>
                          <a:effectLst/>
                          <a:latin typeface="Calibri" panose="020F0502020204030204" pitchFamily="34" charset="0"/>
                        </a:rPr>
                        <a:t>What is the impact on young people? </a:t>
                      </a:r>
                      <a:r>
                        <a:rPr lang="en-US" sz="5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dirty="0">
                          <a:solidFill>
                            <a:srgbClr val="000000"/>
                          </a:solidFill>
                          <a:effectLst/>
                          <a:latin typeface="Calibri" panose="020F0502020204030204" pitchFamily="34" charset="0"/>
                        </a:rPr>
                        <a:t>Gangs and weapons </a:t>
                      </a:r>
                      <a:r>
                        <a:rPr lang="en-US" sz="5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dirty="0">
                          <a:solidFill>
                            <a:srgbClr val="000000"/>
                          </a:solidFill>
                          <a:effectLst/>
                          <a:latin typeface="Calibri" panose="020F0502020204030204" pitchFamily="34" charset="0"/>
                        </a:rPr>
                        <a:t>What are the warning signs?</a:t>
                      </a:r>
                      <a:r>
                        <a:rPr lang="en-US" sz="5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dirty="0">
                          <a:solidFill>
                            <a:srgbClr val="000000"/>
                          </a:solidFill>
                          <a:effectLst/>
                          <a:latin typeface="Calibri" panose="020F0502020204030204" pitchFamily="34" charset="0"/>
                        </a:rPr>
                        <a:t>What makes people join a gang?</a:t>
                      </a:r>
                      <a:r>
                        <a:rPr lang="en-US" sz="5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dirty="0">
                          <a:solidFill>
                            <a:srgbClr val="000000"/>
                          </a:solidFill>
                          <a:effectLst/>
                          <a:latin typeface="Calibri" panose="020F0502020204030204" pitchFamily="34" charset="0"/>
                        </a:rPr>
                        <a:t>Joining a gang part 2</a:t>
                      </a:r>
                      <a:r>
                        <a:rPr lang="en-US" sz="5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Let’s talk relationships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Online relationships and peer on peer abuse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The importance of Sexual </a:t>
                      </a:r>
                      <a:r>
                        <a:rPr lang="en-GB" sz="500" b="0" i="0" u="none" strike="noStrike">
                          <a:solidFill>
                            <a:srgbClr val="000000"/>
                          </a:solidFill>
                          <a:effectLst/>
                          <a:latin typeface="Calibri" panose="020F0502020204030204" pitchFamily="34" charset="0"/>
                        </a:rPr>
                        <a:t>health.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Online safety</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Online safety</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Social media</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Gaming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Sexting</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Cybercrime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Fake news and live streaming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De-escalating situations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ctr"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RSE</a:t>
                      </a:r>
                      <a:r>
                        <a:rPr lang="en-GB" sz="500" b="0" i="0">
                          <a:solidFill>
                            <a:srgbClr val="000000"/>
                          </a:solidFill>
                          <a:effectLst/>
                          <a:latin typeface="Calibri" panose="020F0502020204030204" pitchFamily="34" charset="0"/>
                        </a:rPr>
                        <a:t>​</a:t>
                      </a:r>
                      <a:endParaRPr lang="en-GB" sz="1300" b="0" i="0">
                        <a:solidFill>
                          <a:srgbClr val="000000"/>
                        </a:solidFill>
                        <a:effectLst/>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Peer on peer abuse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Adult relationships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STI’s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Abortion, laws, morals and ethics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a:t>
                      </a:r>
                      <a:endParaRPr lang="en-GB"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FF00"/>
                          </a:highlight>
                          <a:latin typeface="Calibri" panose="020F0502020204030204" pitchFamily="34" charset="0"/>
                        </a:rPr>
                        <a:t>Aspirations </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is ambition?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Aspirations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Going to university</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Achieving Success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Growth mindset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Motivation and study</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Nick Vujicic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a:t>
                      </a:r>
                      <a:endParaRPr lang="en-GB"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6496883"/>
                  </a:ext>
                </a:extLst>
              </a:tr>
              <a:tr h="1093686">
                <a:tc>
                  <a:txBody>
                    <a:bodyPr/>
                    <a:lstStyle/>
                    <a:p>
                      <a:pPr algn="l" fontAlgn="base">
                        <a:lnSpc>
                          <a:spcPts val="825"/>
                        </a:lnSpc>
                        <a:buNone/>
                      </a:pPr>
                      <a:r>
                        <a:rPr lang="en-GB" sz="500" b="0" i="0">
                          <a:solidFill>
                            <a:srgbClr val="000000"/>
                          </a:solidFill>
                          <a:effectLst/>
                          <a:latin typeface="Calibri" panose="020F0502020204030204" pitchFamily="34" charset="0"/>
                        </a:rPr>
                        <a:t>Spring 1</a:t>
                      </a:r>
                      <a:r>
                        <a:rPr lang="en-US" sz="500" b="0" i="0">
                          <a:solidFill>
                            <a:srgbClr val="000000"/>
                          </a:solidFill>
                          <a:effectLst/>
                          <a:latin typeface="Calibri" panose="020F0502020204030204" pitchFamily="34" charset="0"/>
                        </a:rPr>
                        <a:t>​</a:t>
                      </a:r>
                      <a:endParaRPr lang="en-US"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00FF"/>
                          </a:highlight>
                          <a:latin typeface="Calibri" panose="020F0502020204030204" pitchFamily="34" charset="0"/>
                        </a:rPr>
                        <a:t>Liberties in the UK</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highlight>
                            <a:srgbClr val="00FFFF"/>
                          </a:highlight>
                          <a:latin typeface="Calibri" panose="020F0502020204030204" pitchFamily="34" charset="0"/>
                        </a:rPr>
                        <a:t>British values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Mutual resect and tolerance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Rule of Law</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Individual liberty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Democracy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Religious beliefs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Democracy </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Parliamentary democracy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The role of the monarchy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The parliamentary system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Elections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ctr"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Moral thinking </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How do you make decisions?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Thought experiment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Which would you choose?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Who would you save?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Moral Dilemmas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Citizenship and human rights</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Right and responsibilities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Consumer rights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Employee and employer responsibilities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Trade unions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Human rights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FF00"/>
                          </a:highlight>
                          <a:latin typeface="Calibri" panose="020F0502020204030204" pitchFamily="34" charset="0"/>
                        </a:rPr>
                        <a:t>Careers</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Options and careers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Subjects and careers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makes a good student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employers are looking for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ctr"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00FF"/>
                          </a:highlight>
                          <a:latin typeface="Calibri" panose="020F0502020204030204" pitchFamily="34" charset="0"/>
                        </a:rPr>
                        <a:t>Crime and Criminality </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Age of responsibility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Prison reform and punishment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Honour based violence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Forced marriages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Dark web</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Ross Kemp documentary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Mental health and wellbeing </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Coping with stress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Exam stress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What is mental health?</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Fears and anxiety</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Supporting someone with anxiety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Importance of happiness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2080066"/>
                  </a:ext>
                </a:extLst>
              </a:tr>
              <a:tr h="1303004">
                <a:tc>
                  <a:txBody>
                    <a:bodyPr/>
                    <a:lstStyle/>
                    <a:p>
                      <a:pPr algn="l" fontAlgn="base">
                        <a:lnSpc>
                          <a:spcPts val="825"/>
                        </a:lnSpc>
                        <a:buNone/>
                      </a:pPr>
                      <a:r>
                        <a:rPr lang="en-GB" sz="500" b="0" i="0">
                          <a:solidFill>
                            <a:srgbClr val="000000"/>
                          </a:solidFill>
                          <a:effectLst/>
                          <a:latin typeface="Calibri" panose="020F0502020204030204" pitchFamily="34" charset="0"/>
                        </a:rPr>
                        <a:t>Spring 2</a:t>
                      </a:r>
                      <a:r>
                        <a:rPr lang="en-US" sz="500" b="0" i="0">
                          <a:solidFill>
                            <a:srgbClr val="000000"/>
                          </a:solidFill>
                          <a:effectLst/>
                          <a:latin typeface="Calibri" panose="020F0502020204030204" pitchFamily="34" charset="0"/>
                        </a:rPr>
                        <a:t>​</a:t>
                      </a:r>
                      <a:endParaRPr lang="en-US"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00FFFF"/>
                          </a:highlight>
                          <a:latin typeface="Calibri" panose="020F0502020204030204" pitchFamily="34" charset="0"/>
                        </a:rPr>
                        <a:t>Healthy Living</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Healthy eating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Diet and exercise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Body image</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mental health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sleep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Personal hygiene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Cancer, bereavement and organ donation</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political issues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Political parties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Should 16 year olds be given the right to vote? ​</a:t>
                      </a:r>
                      <a:endParaRPr lang="en-GB"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What happens in the HOC and HOL</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a:solidFill>
                            <a:srgbClr val="000000"/>
                          </a:solidFill>
                          <a:effectLst/>
                          <a:latin typeface="Calibri" panose="020F0502020204030204" pitchFamily="34" charset="0"/>
                        </a:rPr>
                        <a:t>How Laws are made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FF"/>
                          </a:highlight>
                          <a:latin typeface="Calibri" panose="020F0502020204030204" pitchFamily="34" charset="0"/>
                        </a:rPr>
                        <a:t>Drug and alcohol awareness </a:t>
                      </a:r>
                      <a:r>
                        <a:rPr lang="en-US" sz="600" b="0" i="0">
                          <a:solidFill>
                            <a:srgbClr val="000000"/>
                          </a:solidFill>
                          <a:effectLst/>
                          <a:latin typeface="Calibri" panose="020F0502020204030204" pitchFamily="34" charset="0"/>
                        </a:rPr>
                        <a:t>​</a:t>
                      </a:r>
                      <a:endParaRPr lang="en-US" sz="1300" b="0" i="0">
                        <a:solidFill>
                          <a:srgbClr val="000000"/>
                        </a:solidFill>
                        <a:effectLst/>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Facts and physical and psychological effects on the body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Links to serious mental health issues</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Illegal drugs, alcohol and tobacco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What the law says and where to find support</a:t>
                      </a:r>
                      <a:r>
                        <a:rPr lang="en-GB" sz="500" b="0" i="0" u="none" strike="noStrike">
                          <a:solidFill>
                            <a:srgbClr val="000000"/>
                          </a:solidFill>
                          <a:effectLst/>
                          <a:latin typeface="Calibri" panose="020F0502020204030204" pitchFamily="34" charset="0"/>
                        </a:rPr>
                        <a:t>  </a:t>
                      </a:r>
                      <a:r>
                        <a:rPr lang="en-US" sz="5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Anti semiotism and Islamophobia</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Homophobia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LGBTQ+</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825"/>
                        </a:lnSpc>
                        <a:buNone/>
                      </a:pPr>
                      <a:r>
                        <a:rPr lang="en-GB" sz="500" b="1" i="0">
                          <a:solidFill>
                            <a:srgbClr val="000000"/>
                          </a:solidFill>
                          <a:effectLst/>
                          <a:highlight>
                            <a:srgbClr val="FFFF00"/>
                          </a:highlight>
                          <a:latin typeface="Calibri" panose="020F0502020204030204" pitchFamily="34" charset="0"/>
                        </a:rPr>
                        <a:t>Careers</a:t>
                      </a:r>
                      <a:r>
                        <a:rPr lang="en-US" sz="500" b="0" i="0">
                          <a:solidFill>
                            <a:srgbClr val="000000"/>
                          </a:solidFill>
                          <a:effectLst/>
                          <a:latin typeface="Calibri" panose="020F0502020204030204" pitchFamily="34" charset="0"/>
                        </a:rPr>
                        <a:t>​</a:t>
                      </a:r>
                      <a:endParaRPr lang="en-US" sz="1300" b="0" i="0">
                        <a:solidFill>
                          <a:srgbClr val="000000"/>
                        </a:solidFill>
                        <a:effectLst/>
                      </a:endParaRPr>
                    </a:p>
                    <a:p>
                      <a:pPr algn="ctr"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Post 16 options awareness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Skills festival at the Norfolk show ground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Person specifications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Job adverts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ctr" fontAlgn="base">
                        <a:lnSpc>
                          <a:spcPts val="825"/>
                        </a:lnSpc>
                        <a:buNone/>
                      </a:pPr>
                      <a:r>
                        <a:rPr lang="en-GB" sz="500" b="0" i="0">
                          <a:solidFill>
                            <a:srgbClr val="000000"/>
                          </a:solidFill>
                          <a:effectLst/>
                          <a:latin typeface="Calibri" panose="020F0502020204030204" pitchFamily="34" charset="0"/>
                        </a:rPr>
                        <a:t>​</a:t>
                      </a:r>
                      <a:endParaRPr lang="en-GB" sz="1300" b="0" i="0">
                        <a:solidFill>
                          <a:srgbClr val="000000"/>
                        </a:solidFill>
                        <a:effectLst/>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825"/>
                        </a:lnSpc>
                        <a:buNone/>
                      </a:pPr>
                      <a:r>
                        <a:rPr lang="en-GB" sz="500" b="0" i="0">
                          <a:solidFill>
                            <a:srgbClr val="000000"/>
                          </a:solidFill>
                          <a:effectLst/>
                          <a:latin typeface="Calibri" panose="020F0502020204030204" pitchFamily="34" charset="0"/>
                        </a:rPr>
                        <a:t>​</a:t>
                      </a: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750"/>
                        </a:lnSpc>
                        <a:buNone/>
                      </a:pPr>
                      <a:r>
                        <a:rPr lang="en-GB" sz="400" b="1" i="0" dirty="0">
                          <a:solidFill>
                            <a:srgbClr val="000000"/>
                          </a:solidFill>
                          <a:effectLst/>
                          <a:latin typeface="Calibri" panose="020F0502020204030204" pitchFamily="34" charset="0"/>
                        </a:rPr>
                        <a:t>Revision recap</a:t>
                      </a:r>
                      <a:r>
                        <a:rPr lang="en-US" sz="400" b="0" i="0" dirty="0">
                          <a:solidFill>
                            <a:srgbClr val="000000"/>
                          </a:solidFill>
                          <a:effectLst/>
                          <a:latin typeface="Calibri" panose="020F0502020204030204" pitchFamily="34" charset="0"/>
                        </a:rPr>
                        <a:t>​</a:t>
                      </a:r>
                      <a:endParaRPr lang="en-US" sz="1300" b="0" i="0" dirty="0">
                        <a:solidFill>
                          <a:srgbClr val="000000"/>
                        </a:solidFill>
                        <a:effectLst/>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Revision timetables</a:t>
                      </a:r>
                      <a:r>
                        <a:rPr lang="en-US" sz="4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Revision pyramid</a:t>
                      </a:r>
                      <a:r>
                        <a:rPr lang="en-US" sz="4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Foundation level revision</a:t>
                      </a:r>
                      <a:r>
                        <a:rPr lang="en-US" sz="4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Middle level revision</a:t>
                      </a:r>
                      <a:r>
                        <a:rPr lang="en-US" sz="4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Top level revision</a:t>
                      </a:r>
                      <a:r>
                        <a:rPr lang="en-US" sz="4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Using exam board materials </a:t>
                      </a:r>
                      <a:r>
                        <a:rPr lang="en-US" sz="400" b="0" i="0" dirty="0">
                          <a:solidFill>
                            <a:srgbClr val="000000"/>
                          </a:solidFill>
                          <a:effectLst/>
                          <a:latin typeface="Calibri" panose="020F0502020204030204" pitchFamily="34" charset="0"/>
                        </a:rPr>
                        <a:t>​</a:t>
                      </a:r>
                      <a:endParaRPr lang="en-US" sz="400" b="0" i="0" dirty="0">
                        <a:solidFill>
                          <a:srgbClr val="000000"/>
                        </a:solidFill>
                        <a:effectLst/>
                        <a:latin typeface="Arial" panose="020B0604020202020204" pitchFamily="34" charset="0"/>
                      </a:endParaRPr>
                    </a:p>
                  </a:txBody>
                  <a:tcPr marL="68431" marR="68431" marT="34215" marB="34215">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68010910"/>
                  </a:ext>
                </a:extLst>
              </a:tr>
            </a:tbl>
          </a:graphicData>
        </a:graphic>
      </p:graphicFrame>
      <p:sp>
        <p:nvSpPr>
          <p:cNvPr id="6" name="TextBox 2">
            <a:extLst>
              <a:ext uri="{FF2B5EF4-FFF2-40B4-BE49-F238E27FC236}">
                <a16:creationId xmlns:a16="http://schemas.microsoft.com/office/drawing/2014/main" id="{693F684F-B3BB-FFCA-3D94-E5AAD7C3E9BA}"/>
              </a:ext>
            </a:extLst>
          </p:cNvPr>
          <p:cNvSpPr txBox="1"/>
          <p:nvPr/>
        </p:nvSpPr>
        <p:spPr>
          <a:xfrm>
            <a:off x="1380541" y="276998"/>
            <a:ext cx="244165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u="sng"/>
              <a:t>SMSC checklist</a:t>
            </a:r>
          </a:p>
          <a:p>
            <a:pPr marL="285750" indent="-285750">
              <a:buFont typeface="Arial" panose="020B0604020202020204" pitchFamily="34" charset="0"/>
              <a:buChar char="•"/>
            </a:pPr>
            <a:r>
              <a:rPr lang="en-GB" sz="900"/>
              <a:t> </a:t>
            </a:r>
            <a:r>
              <a:rPr lang="en-GB" sz="900">
                <a:highlight>
                  <a:srgbClr val="00FFFF"/>
                </a:highlight>
              </a:rPr>
              <a:t>Social, Moral, Spiritual, Cultural </a:t>
            </a:r>
            <a:endParaRPr lang="en-GB" sz="900"/>
          </a:p>
        </p:txBody>
      </p:sp>
    </p:spTree>
    <p:extLst>
      <p:ext uri="{BB962C8B-B14F-4D97-AF65-F5344CB8AC3E}">
        <p14:creationId xmlns:p14="http://schemas.microsoft.com/office/powerpoint/2010/main" val="1819886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310E6-D302-1136-1AA3-8B2765CE0C8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8BA353E-9B38-A8E9-2E49-0E738A9740AB}"/>
              </a:ext>
            </a:extLst>
          </p:cNvPr>
          <p:cNvSpPr txBox="1"/>
          <p:nvPr/>
        </p:nvSpPr>
        <p:spPr>
          <a:xfrm>
            <a:off x="0" y="0"/>
            <a:ext cx="3058886" cy="230832"/>
          </a:xfrm>
          <a:prstGeom prst="rect">
            <a:avLst/>
          </a:prstGeom>
          <a:noFill/>
        </p:spPr>
        <p:txBody>
          <a:bodyPr wrap="square" rtlCol="0">
            <a:spAutoFit/>
          </a:bodyPr>
          <a:lstStyle/>
          <a:p>
            <a:r>
              <a:rPr lang="en-GB" sz="900" i="1" dirty="0"/>
              <a:t>Personal Development curriculum content 2026-27</a:t>
            </a:r>
          </a:p>
        </p:txBody>
      </p:sp>
      <p:sp>
        <p:nvSpPr>
          <p:cNvPr id="2" name="TextBox 1">
            <a:extLst>
              <a:ext uri="{FF2B5EF4-FFF2-40B4-BE49-F238E27FC236}">
                <a16:creationId xmlns:a16="http://schemas.microsoft.com/office/drawing/2014/main" id="{637B38F5-5A5B-7CE7-CBDD-6B18A9E9A693}"/>
              </a:ext>
            </a:extLst>
          </p:cNvPr>
          <p:cNvSpPr txBox="1"/>
          <p:nvPr/>
        </p:nvSpPr>
        <p:spPr>
          <a:xfrm>
            <a:off x="88495" y="230832"/>
            <a:ext cx="369396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u="sng" dirty="0"/>
              <a:t>OBHS values</a:t>
            </a:r>
          </a:p>
          <a:p>
            <a:pPr marL="285750" indent="-285750">
              <a:buFont typeface="Arial" panose="020B0604020202020204" pitchFamily="34" charset="0"/>
              <a:buChar char="•"/>
            </a:pPr>
            <a:r>
              <a:rPr lang="en-GB" sz="900" dirty="0"/>
              <a:t> </a:t>
            </a:r>
            <a:r>
              <a:rPr lang="en-GB" sz="900" b="1" dirty="0">
                <a:highlight>
                  <a:srgbClr val="FF00FF"/>
                </a:highlight>
              </a:rPr>
              <a:t>Community</a:t>
            </a:r>
          </a:p>
          <a:p>
            <a:pPr marL="285750" indent="-285750">
              <a:buFont typeface="Arial" panose="020B0604020202020204" pitchFamily="34" charset="0"/>
              <a:buChar char="•"/>
            </a:pPr>
            <a:r>
              <a:rPr lang="en-GB" sz="900" b="1" dirty="0">
                <a:highlight>
                  <a:srgbClr val="FFFF00"/>
                </a:highlight>
              </a:rPr>
              <a:t> Ambition </a:t>
            </a:r>
          </a:p>
          <a:p>
            <a:pPr marL="285750" indent="-285750">
              <a:buFont typeface="Arial" panose="020B0604020202020204" pitchFamily="34" charset="0"/>
              <a:buChar char="•"/>
            </a:pPr>
            <a:r>
              <a:rPr lang="en-GB" sz="900" b="1" dirty="0"/>
              <a:t> </a:t>
            </a:r>
            <a:r>
              <a:rPr lang="en-GB" sz="900" b="1" dirty="0">
                <a:highlight>
                  <a:srgbClr val="00FF00"/>
                </a:highlight>
              </a:rPr>
              <a:t>Respect</a:t>
            </a:r>
          </a:p>
        </p:txBody>
      </p:sp>
      <p:sp>
        <p:nvSpPr>
          <p:cNvPr id="6" name="TextBox 2">
            <a:extLst>
              <a:ext uri="{FF2B5EF4-FFF2-40B4-BE49-F238E27FC236}">
                <a16:creationId xmlns:a16="http://schemas.microsoft.com/office/drawing/2014/main" id="{477D8FC5-815B-FBFB-A31B-B6CBE6B03394}"/>
              </a:ext>
            </a:extLst>
          </p:cNvPr>
          <p:cNvSpPr txBox="1"/>
          <p:nvPr/>
        </p:nvSpPr>
        <p:spPr>
          <a:xfrm>
            <a:off x="1380541" y="276998"/>
            <a:ext cx="244165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900" b="1" u="sng"/>
              <a:t>SMSC checklist</a:t>
            </a:r>
          </a:p>
          <a:p>
            <a:pPr marL="285750" indent="-285750">
              <a:buFont typeface="Arial" panose="020B0604020202020204" pitchFamily="34" charset="0"/>
              <a:buChar char="•"/>
            </a:pPr>
            <a:r>
              <a:rPr lang="en-GB" sz="900"/>
              <a:t> </a:t>
            </a:r>
            <a:r>
              <a:rPr lang="en-GB" sz="900">
                <a:highlight>
                  <a:srgbClr val="00FFFF"/>
                </a:highlight>
              </a:rPr>
              <a:t>Social, Moral, Spiritual, Cultural </a:t>
            </a:r>
            <a:endParaRPr lang="en-GB" sz="900"/>
          </a:p>
        </p:txBody>
      </p:sp>
      <p:graphicFrame>
        <p:nvGraphicFramePr>
          <p:cNvPr id="4" name="Table 3">
            <a:extLst>
              <a:ext uri="{FF2B5EF4-FFF2-40B4-BE49-F238E27FC236}">
                <a16:creationId xmlns:a16="http://schemas.microsoft.com/office/drawing/2014/main" id="{A844C8C1-C511-F5B5-F464-4062691833F7}"/>
              </a:ext>
            </a:extLst>
          </p:cNvPr>
          <p:cNvGraphicFramePr>
            <a:graphicFrameLocks noGrp="1"/>
          </p:cNvGraphicFramePr>
          <p:nvPr>
            <p:extLst>
              <p:ext uri="{D42A27DB-BD31-4B8C-83A1-F6EECF244321}">
                <p14:modId xmlns:p14="http://schemas.microsoft.com/office/powerpoint/2010/main" val="773564791"/>
              </p:ext>
            </p:extLst>
          </p:nvPr>
        </p:nvGraphicFramePr>
        <p:xfrm>
          <a:off x="269556" y="1203720"/>
          <a:ext cx="9194488" cy="3212832"/>
        </p:xfrm>
        <a:graphic>
          <a:graphicData uri="http://schemas.openxmlformats.org/drawingml/2006/table">
            <a:tbl>
              <a:tblPr/>
              <a:tblGrid>
                <a:gridCol w="1149311">
                  <a:extLst>
                    <a:ext uri="{9D8B030D-6E8A-4147-A177-3AD203B41FA5}">
                      <a16:colId xmlns:a16="http://schemas.microsoft.com/office/drawing/2014/main" val="4019400928"/>
                    </a:ext>
                  </a:extLst>
                </a:gridCol>
                <a:gridCol w="1149311">
                  <a:extLst>
                    <a:ext uri="{9D8B030D-6E8A-4147-A177-3AD203B41FA5}">
                      <a16:colId xmlns:a16="http://schemas.microsoft.com/office/drawing/2014/main" val="1755542312"/>
                    </a:ext>
                  </a:extLst>
                </a:gridCol>
                <a:gridCol w="1149311">
                  <a:extLst>
                    <a:ext uri="{9D8B030D-6E8A-4147-A177-3AD203B41FA5}">
                      <a16:colId xmlns:a16="http://schemas.microsoft.com/office/drawing/2014/main" val="2067879652"/>
                    </a:ext>
                  </a:extLst>
                </a:gridCol>
                <a:gridCol w="1149311">
                  <a:extLst>
                    <a:ext uri="{9D8B030D-6E8A-4147-A177-3AD203B41FA5}">
                      <a16:colId xmlns:a16="http://schemas.microsoft.com/office/drawing/2014/main" val="2626871819"/>
                    </a:ext>
                  </a:extLst>
                </a:gridCol>
                <a:gridCol w="1149311">
                  <a:extLst>
                    <a:ext uri="{9D8B030D-6E8A-4147-A177-3AD203B41FA5}">
                      <a16:colId xmlns:a16="http://schemas.microsoft.com/office/drawing/2014/main" val="10253029"/>
                    </a:ext>
                  </a:extLst>
                </a:gridCol>
                <a:gridCol w="1149311">
                  <a:extLst>
                    <a:ext uri="{9D8B030D-6E8A-4147-A177-3AD203B41FA5}">
                      <a16:colId xmlns:a16="http://schemas.microsoft.com/office/drawing/2014/main" val="2814178332"/>
                    </a:ext>
                  </a:extLst>
                </a:gridCol>
                <a:gridCol w="1149311">
                  <a:extLst>
                    <a:ext uri="{9D8B030D-6E8A-4147-A177-3AD203B41FA5}">
                      <a16:colId xmlns:a16="http://schemas.microsoft.com/office/drawing/2014/main" val="3543106513"/>
                    </a:ext>
                  </a:extLst>
                </a:gridCol>
                <a:gridCol w="1149311">
                  <a:extLst>
                    <a:ext uri="{9D8B030D-6E8A-4147-A177-3AD203B41FA5}">
                      <a16:colId xmlns:a16="http://schemas.microsoft.com/office/drawing/2014/main" val="4000475384"/>
                    </a:ext>
                  </a:extLst>
                </a:gridCol>
              </a:tblGrid>
              <a:tr h="454995">
                <a:tc>
                  <a:txBody>
                    <a:bodyPr/>
                    <a:lstStyle/>
                    <a:p>
                      <a:pPr algn="ctr" fontAlgn="auto">
                        <a:lnSpc>
                          <a:spcPts val="1425"/>
                        </a:lnSpc>
                        <a:buNone/>
                      </a:pPr>
                      <a:r>
                        <a:rPr lang="en-GB" sz="900" b="1" i="0">
                          <a:solidFill>
                            <a:srgbClr val="FFFFFF"/>
                          </a:solidFill>
                          <a:effectLst/>
                          <a:latin typeface="Calibri" panose="020F0502020204030204" pitchFamily="34" charset="0"/>
                        </a:rPr>
                        <a:t>​</a:t>
                      </a: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a:solidFill>
                            <a:srgbClr val="FFFFFF"/>
                          </a:solidFill>
                          <a:effectLst/>
                          <a:latin typeface="Calibri" panose="020F0502020204030204" pitchFamily="34" charset="0"/>
                        </a:rPr>
                        <a:t>Year 7 tutor time</a:t>
                      </a:r>
                      <a:r>
                        <a:rPr lang="en-US" sz="900" b="1" i="0">
                          <a:solidFill>
                            <a:srgbClr val="FFFFFF"/>
                          </a:solidFill>
                          <a:effectLst/>
                          <a:latin typeface="Calibri" panose="020F0502020204030204" pitchFamily="34" charset="0"/>
                        </a:rPr>
                        <a:t>​</a:t>
                      </a:r>
                      <a:endParaRPr lang="en-US" sz="1400" b="1" i="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a:solidFill>
                            <a:srgbClr val="FFFFFF"/>
                          </a:solidFill>
                          <a:effectLst/>
                          <a:latin typeface="Calibri" panose="020F0502020204030204" pitchFamily="34" charset="0"/>
                        </a:rPr>
                        <a:t>Year 7 lessons</a:t>
                      </a:r>
                      <a:r>
                        <a:rPr lang="en-US" sz="900" b="1" i="0">
                          <a:solidFill>
                            <a:srgbClr val="FFFFFF"/>
                          </a:solidFill>
                          <a:effectLst/>
                          <a:latin typeface="Calibri" panose="020F0502020204030204" pitchFamily="34" charset="0"/>
                        </a:rPr>
                        <a:t>​</a:t>
                      </a:r>
                      <a:endParaRPr lang="en-US" sz="1400" b="1" i="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dirty="0">
                          <a:solidFill>
                            <a:srgbClr val="FFFFFF"/>
                          </a:solidFill>
                          <a:effectLst/>
                          <a:latin typeface="Calibri" panose="020F0502020204030204" pitchFamily="34" charset="0"/>
                        </a:rPr>
                        <a:t>Year 8 tutor time</a:t>
                      </a:r>
                      <a:r>
                        <a:rPr lang="en-US" sz="900" b="1" i="0" dirty="0">
                          <a:solidFill>
                            <a:srgbClr val="FFFFFF"/>
                          </a:solidFill>
                          <a:effectLst/>
                          <a:latin typeface="Calibri" panose="020F0502020204030204" pitchFamily="34" charset="0"/>
                        </a:rPr>
                        <a:t>​</a:t>
                      </a:r>
                      <a:endParaRPr lang="en-US" sz="1400" b="1" i="0" dirty="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a:solidFill>
                            <a:srgbClr val="FFFFFF"/>
                          </a:solidFill>
                          <a:effectLst/>
                          <a:latin typeface="Calibri" panose="020F0502020204030204" pitchFamily="34" charset="0"/>
                        </a:rPr>
                        <a:t>Year 8 lessons</a:t>
                      </a:r>
                      <a:r>
                        <a:rPr lang="en-US" sz="900" b="1" i="0">
                          <a:solidFill>
                            <a:srgbClr val="FFFFFF"/>
                          </a:solidFill>
                          <a:effectLst/>
                          <a:latin typeface="Calibri" panose="020F0502020204030204" pitchFamily="34" charset="0"/>
                        </a:rPr>
                        <a:t>​</a:t>
                      </a:r>
                      <a:endParaRPr lang="en-US" sz="1400" b="1" i="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a:solidFill>
                            <a:srgbClr val="FFFFFF"/>
                          </a:solidFill>
                          <a:effectLst/>
                          <a:latin typeface="Calibri" panose="020F0502020204030204" pitchFamily="34" charset="0"/>
                        </a:rPr>
                        <a:t>Year 9 tutor time</a:t>
                      </a:r>
                      <a:r>
                        <a:rPr lang="en-US" sz="900" b="1" i="0">
                          <a:solidFill>
                            <a:srgbClr val="FFFFFF"/>
                          </a:solidFill>
                          <a:effectLst/>
                          <a:latin typeface="Calibri" panose="020F0502020204030204" pitchFamily="34" charset="0"/>
                        </a:rPr>
                        <a:t>​</a:t>
                      </a:r>
                      <a:endParaRPr lang="en-US" sz="1400" b="1" i="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a:solidFill>
                            <a:srgbClr val="FFFFFF"/>
                          </a:solidFill>
                          <a:effectLst/>
                          <a:latin typeface="Calibri" panose="020F0502020204030204" pitchFamily="34" charset="0"/>
                        </a:rPr>
                        <a:t>Year 10 </a:t>
                      </a:r>
                      <a:r>
                        <a:rPr lang="en-US" sz="900" b="1" i="0">
                          <a:solidFill>
                            <a:srgbClr val="FFFFFF"/>
                          </a:solidFill>
                          <a:effectLst/>
                          <a:latin typeface="Calibri" panose="020F0502020204030204" pitchFamily="34" charset="0"/>
                        </a:rPr>
                        <a:t>​</a:t>
                      </a:r>
                      <a:endParaRPr lang="en-US" sz="1400" b="1" i="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425"/>
                        </a:lnSpc>
                        <a:buNone/>
                      </a:pPr>
                      <a:r>
                        <a:rPr lang="en-GB" sz="900" b="1" i="0">
                          <a:solidFill>
                            <a:srgbClr val="FFFFFF"/>
                          </a:solidFill>
                          <a:effectLst/>
                          <a:latin typeface="Calibri" panose="020F0502020204030204" pitchFamily="34" charset="0"/>
                        </a:rPr>
                        <a:t>Year 11</a:t>
                      </a:r>
                      <a:r>
                        <a:rPr lang="en-US" sz="900" b="1" i="0">
                          <a:solidFill>
                            <a:srgbClr val="FFFFFF"/>
                          </a:solidFill>
                          <a:effectLst/>
                          <a:latin typeface="Calibri" panose="020F0502020204030204" pitchFamily="34" charset="0"/>
                        </a:rPr>
                        <a:t>​</a:t>
                      </a:r>
                      <a:endParaRPr lang="en-US" sz="1400" b="1" i="0">
                        <a:solidFill>
                          <a:srgbClr val="FFFFFF"/>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833718721"/>
                  </a:ext>
                </a:extLst>
              </a:tr>
              <a:tr h="1416386">
                <a:tc>
                  <a:txBody>
                    <a:bodyPr/>
                    <a:lstStyle/>
                    <a:p>
                      <a:pPr algn="l" fontAlgn="base">
                        <a:lnSpc>
                          <a:spcPts val="975"/>
                        </a:lnSpc>
                        <a:buNone/>
                      </a:pPr>
                      <a:r>
                        <a:rPr lang="en-GB" sz="600" b="0" i="0">
                          <a:solidFill>
                            <a:srgbClr val="000000"/>
                          </a:solidFill>
                          <a:effectLst/>
                          <a:latin typeface="Calibri" panose="020F0502020204030204" pitchFamily="34" charset="0"/>
                        </a:rPr>
                        <a:t>Summer 1</a:t>
                      </a:r>
                      <a:r>
                        <a:rPr lang="en-US" sz="600" b="0" i="0">
                          <a:solidFill>
                            <a:srgbClr val="000000"/>
                          </a:solidFill>
                          <a:effectLst/>
                          <a:latin typeface="Calibri" panose="020F0502020204030204" pitchFamily="34" charset="0"/>
                        </a:rPr>
                        <a:t>​</a:t>
                      </a:r>
                      <a:endParaRPr lang="en-US"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FF00FF"/>
                          </a:highlight>
                          <a:latin typeface="Calibri" panose="020F0502020204030204" pitchFamily="34" charset="0"/>
                        </a:rPr>
                        <a:t>What is a community? </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What is a community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Local, national, international or a blend?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Segregated communities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Community cohesion</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Roles in the community</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OBHS and our community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FF"/>
                          </a:highlight>
                          <a:latin typeface="Calibri" panose="020F0502020204030204" pitchFamily="34" charset="0"/>
                        </a:rPr>
                        <a:t>Religious founders and leaders</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Christianity and Judaism</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Islam and Sikhism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Buddhism and Hinduism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00"/>
                          </a:highlight>
                          <a:latin typeface="Calibri" panose="020F0502020204030204" pitchFamily="34" charset="0"/>
                        </a:rPr>
                        <a:t>Sexism and misogyny </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Toxic masculinity</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Misogyny</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Sexism</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Sexist language</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Gender bias in the media</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975"/>
                        </a:lnSpc>
                        <a:buNone/>
                      </a:pPr>
                      <a:r>
                        <a:rPr lang="en-GB" sz="600" b="1" i="0">
                          <a:solidFill>
                            <a:srgbClr val="000000"/>
                          </a:solidFill>
                          <a:effectLst/>
                          <a:latin typeface="Calibri" panose="020F0502020204030204" pitchFamily="34" charset="0"/>
                        </a:rPr>
                        <a:t>Money management </a:t>
                      </a:r>
                      <a:r>
                        <a:rPr lang="en-GB" sz="600" b="0" i="0">
                          <a:solidFill>
                            <a:srgbClr val="000000"/>
                          </a:solidFill>
                          <a:effectLst/>
                          <a:latin typeface="Calibri" panose="020F0502020204030204" pitchFamily="34" charset="0"/>
                        </a:rPr>
                        <a:t>​</a:t>
                      </a: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The evolution of money</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What do you do with your money</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The best way to pay for things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Borrowing money</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FF"/>
                          </a:highlight>
                          <a:latin typeface="Calibri" panose="020F0502020204030204" pitchFamily="34" charset="0"/>
                        </a:rPr>
                        <a:t>RSE</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LGBTQ+</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Consent</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Sharing of nudes</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Sexual health</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STI's</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Contraception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AIDS and HIV</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ctr"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latin typeface="Calibri"/>
                        </a:rPr>
                        <a:t>Basic first aid</a:t>
                      </a:r>
                      <a:endParaRPr lang="en-GB" sz="600" b="1" i="0" dirty="0">
                        <a:solidFill>
                          <a:srgbClr val="000000"/>
                        </a:solidFill>
                        <a:effectLst/>
                        <a:latin typeface="Calibri"/>
                      </a:endParaRPr>
                    </a:p>
                    <a:p>
                      <a:pPr algn="l" fontAlgn="base">
                        <a:lnSpc>
                          <a:spcPts val="975"/>
                        </a:lnSpc>
                        <a:buFont typeface="Arial" panose="020B0604020202020204" pitchFamily="34" charset="0"/>
                        <a:buChar char="•"/>
                      </a:pPr>
                      <a:r>
                        <a:rPr lang="en-GB" sz="600" b="0" i="0">
                          <a:solidFill>
                            <a:srgbClr val="000000"/>
                          </a:solidFill>
                          <a:effectLst/>
                          <a:latin typeface="Calibri"/>
                        </a:rPr>
                        <a:t> Primary survey</a:t>
                      </a:r>
                    </a:p>
                    <a:p>
                      <a:pPr lvl="0" algn="l">
                        <a:lnSpc>
                          <a:spcPts val="975"/>
                        </a:lnSpc>
                        <a:buFont typeface="Arial" panose="020B0604020202020204" pitchFamily="34" charset="0"/>
                        <a:buChar char="•"/>
                      </a:pPr>
                      <a:r>
                        <a:rPr lang="en-GB" sz="600" b="0" i="0">
                          <a:solidFill>
                            <a:srgbClr val="000000"/>
                          </a:solidFill>
                          <a:effectLst/>
                          <a:latin typeface="Calibri"/>
                        </a:rPr>
                        <a:t> CPR, Defibrillators and the recovery position</a:t>
                      </a:r>
                    </a:p>
                    <a:p>
                      <a:pPr lvl="0" algn="l">
                        <a:lnSpc>
                          <a:spcPts val="975"/>
                        </a:lnSpc>
                        <a:buFont typeface="Arial" panose="020B0604020202020204" pitchFamily="34" charset="0"/>
                        <a:buChar char="•"/>
                      </a:pPr>
                      <a:r>
                        <a:rPr lang="en-GB" sz="600" b="0" i="0" dirty="0">
                          <a:solidFill>
                            <a:srgbClr val="000000"/>
                          </a:solidFill>
                          <a:effectLst/>
                          <a:latin typeface="Calibri"/>
                        </a:rPr>
                        <a:t> </a:t>
                      </a:r>
                      <a:r>
                        <a:rPr lang="en-GB" sz="600" b="0" i="0">
                          <a:solidFill>
                            <a:srgbClr val="000000"/>
                          </a:solidFill>
                          <a:effectLst/>
                          <a:latin typeface="Calibri"/>
                        </a:rPr>
                        <a:t>Treating bleeds</a:t>
                      </a:r>
                    </a:p>
                    <a:p>
                      <a:pPr lvl="0" algn="l">
                        <a:lnSpc>
                          <a:spcPts val="975"/>
                        </a:lnSpc>
                        <a:buFont typeface="Arial" panose="020B0604020202020204" pitchFamily="34" charset="0"/>
                        <a:buChar char="•"/>
                      </a:pPr>
                      <a:r>
                        <a:rPr lang="en-GB" sz="600" b="0" i="0">
                          <a:solidFill>
                            <a:srgbClr val="000000"/>
                          </a:solidFill>
                          <a:effectLst/>
                          <a:latin typeface="Calibri"/>
                        </a:rPr>
                        <a:t> Treating shock</a:t>
                      </a:r>
                    </a:p>
                    <a:p>
                      <a:pPr lvl="0" algn="l">
                        <a:lnSpc>
                          <a:spcPts val="975"/>
                        </a:lnSpc>
                        <a:buFont typeface="Arial" panose="020B0604020202020204" pitchFamily="34" charset="0"/>
                        <a:buChar char="•"/>
                      </a:pPr>
                      <a:r>
                        <a:rPr lang="en-GB" sz="600" b="0" i="0">
                          <a:solidFill>
                            <a:srgbClr val="000000"/>
                          </a:solidFill>
                          <a:effectLst/>
                          <a:latin typeface="Calibri"/>
                        </a:rPr>
                        <a:t> Allergies</a:t>
                      </a:r>
                    </a:p>
                    <a:p>
                      <a:pPr lvl="0" algn="l">
                        <a:lnSpc>
                          <a:spcPts val="975"/>
                        </a:lnSpc>
                        <a:buFont typeface="Arial" panose="020B0604020202020204" pitchFamily="34" charset="0"/>
                        <a:buChar char="•"/>
                      </a:pPr>
                      <a:r>
                        <a:rPr lang="en-GB" sz="600" b="0" i="0">
                          <a:solidFill>
                            <a:srgbClr val="000000"/>
                          </a:solidFill>
                          <a:effectLst/>
                          <a:latin typeface="Calibri"/>
                        </a:rPr>
                        <a:t> Treating burns/ scalds and first aid kids</a:t>
                      </a:r>
                    </a:p>
                    <a:p>
                      <a:pPr algn="ctr"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latin typeface="Calibri" panose="020F0502020204030204" pitchFamily="34" charset="0"/>
                        </a:rPr>
                        <a:t>Revision </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ctr"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5127208"/>
                  </a:ext>
                </a:extLst>
              </a:tr>
              <a:tr h="1341451">
                <a:tc>
                  <a:txBody>
                    <a:bodyPr/>
                    <a:lstStyle/>
                    <a:p>
                      <a:pPr algn="l" fontAlgn="base">
                        <a:lnSpc>
                          <a:spcPts val="975"/>
                        </a:lnSpc>
                        <a:buNone/>
                      </a:pPr>
                      <a:r>
                        <a:rPr lang="en-GB" sz="600" b="0" i="0">
                          <a:solidFill>
                            <a:srgbClr val="000000"/>
                          </a:solidFill>
                          <a:effectLst/>
                          <a:latin typeface="Calibri" panose="020F0502020204030204" pitchFamily="34" charset="0"/>
                        </a:rPr>
                        <a:t>Summer 2</a:t>
                      </a:r>
                      <a:r>
                        <a:rPr lang="en-US" sz="600" b="0" i="0">
                          <a:solidFill>
                            <a:srgbClr val="000000"/>
                          </a:solidFill>
                          <a:effectLst/>
                          <a:latin typeface="Calibri" panose="020F0502020204030204" pitchFamily="34" charset="0"/>
                        </a:rPr>
                        <a:t>​</a:t>
                      </a:r>
                      <a:endParaRPr lang="en-US"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FFFF00"/>
                          </a:highlight>
                          <a:latin typeface="Calibri" panose="020F0502020204030204" pitchFamily="34" charset="0"/>
                        </a:rPr>
                        <a:t>My future </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What career suits your personality?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Abilities and careers</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dirty="0" err="1">
                          <a:solidFill>
                            <a:srgbClr val="000000"/>
                          </a:solidFill>
                          <a:effectLst/>
                          <a:latin typeface="Calibri"/>
                        </a:rPr>
                        <a:t>Persoanl</a:t>
                      </a:r>
                      <a:r>
                        <a:rPr lang="en-GB" sz="600" b="0" i="0" u="none" strike="noStrike" dirty="0">
                          <a:solidFill>
                            <a:srgbClr val="000000"/>
                          </a:solidFill>
                          <a:effectLst/>
                          <a:latin typeface="Calibri"/>
                        </a:rPr>
                        <a:t> attributes</a:t>
                      </a:r>
                      <a:r>
                        <a:rPr lang="en-US" sz="600" b="0" i="0" dirty="0">
                          <a:solidFill>
                            <a:srgbClr val="000000"/>
                          </a:solidFill>
                          <a:effectLst/>
                          <a:latin typeface="Calibri"/>
                        </a:rPr>
                        <a:t>​</a:t>
                      </a:r>
                      <a:endParaRPr lang="en-US" sz="500" b="0" i="0" dirty="0">
                        <a:solidFill>
                          <a:srgbClr val="000000"/>
                        </a:solidFill>
                        <a:effectLst/>
                        <a:latin typeface="Calibri"/>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Personal branding </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u="none" strike="noStrike">
                          <a:solidFill>
                            <a:srgbClr val="000000"/>
                          </a:solidFill>
                          <a:effectLst/>
                          <a:latin typeface="Calibri" panose="020F0502020204030204" pitchFamily="34" charset="0"/>
                        </a:rPr>
                        <a:t>About me</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00"/>
                          </a:highlight>
                          <a:latin typeface="Calibri" panose="020F0502020204030204" pitchFamily="34" charset="0"/>
                        </a:rPr>
                        <a:t>Rites of passage</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Birth and religion</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Coming of age</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highlight>
                            <a:srgbClr val="00FFFF"/>
                          </a:highlight>
                          <a:latin typeface="Calibri" panose="020F0502020204030204" pitchFamily="34" charset="0"/>
                        </a:rPr>
                        <a:t>Marriage and religion</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Death and religion</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p>
                      <a:pPr algn="l"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00"/>
                          </a:highlight>
                          <a:latin typeface="Calibri" panose="020F0502020204030204" pitchFamily="34" charset="0"/>
                        </a:rPr>
                        <a:t>Managing risk</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Positive and negative risk</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Where are you most at risk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Saying no</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Bullying</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Responding to bullying</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Bystanding</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ctr" fontAlgn="base">
                        <a:lnSpc>
                          <a:spcPts val="975"/>
                        </a:lnSpc>
                        <a:buNone/>
                      </a:pPr>
                      <a:r>
                        <a:rPr lang="en-GB" sz="600" b="0" i="0">
                          <a:solidFill>
                            <a:srgbClr val="000000"/>
                          </a:solidFill>
                          <a:effectLst/>
                          <a:latin typeface="Calibri" panose="020F0502020204030204" pitchFamily="34" charset="0"/>
                        </a:rPr>
                        <a:t>​</a:t>
                      </a:r>
                      <a:endParaRPr lang="en-GB" sz="1400" b="0" i="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975"/>
                        </a:lnSpc>
                        <a:buNone/>
                      </a:pPr>
                      <a:r>
                        <a:rPr lang="en-GB" sz="600" b="0" i="0">
                          <a:solidFill>
                            <a:srgbClr val="000000"/>
                          </a:solidFill>
                          <a:effectLst/>
                          <a:latin typeface="Calibri" panose="020F0502020204030204" pitchFamily="34" charset="0"/>
                        </a:rPr>
                        <a:t>​</a:t>
                      </a: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Budgeting</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Are you a saver or a spender</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600" b="0" i="0">
                          <a:solidFill>
                            <a:srgbClr val="000000"/>
                          </a:solidFill>
                          <a:effectLst/>
                          <a:latin typeface="Calibri" panose="020F0502020204030204" pitchFamily="34" charset="0"/>
                        </a:rPr>
                        <a:t>Online gambling and consumer rights</a:t>
                      </a:r>
                      <a:r>
                        <a:rPr lang="en-US" sz="600" b="0" i="0">
                          <a:solidFill>
                            <a:srgbClr val="000000"/>
                          </a:solidFill>
                          <a:effectLst/>
                          <a:latin typeface="Calibri" panose="020F0502020204030204" pitchFamily="34" charset="0"/>
                        </a:rPr>
                        <a:t>​</a:t>
                      </a:r>
                      <a:endParaRPr lang="en-US" sz="500" b="0" i="0">
                        <a:solidFill>
                          <a:srgbClr val="000000"/>
                        </a:solidFill>
                        <a:effectLst/>
                        <a:latin typeface="Arial" panose="020B0604020202020204" pitchFamily="34" charset="0"/>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a:solidFill>
                            <a:srgbClr val="000000"/>
                          </a:solidFill>
                          <a:effectLst/>
                          <a:highlight>
                            <a:srgbClr val="00FF00"/>
                          </a:highlight>
                          <a:latin typeface="Calibri" panose="020F0502020204030204" pitchFamily="34" charset="0"/>
                        </a:rPr>
                        <a:t>Mental health and well being </a:t>
                      </a:r>
                      <a:r>
                        <a:rPr lang="en-US" sz="600" b="0" i="0">
                          <a:solidFill>
                            <a:srgbClr val="000000"/>
                          </a:solidFill>
                          <a:effectLst/>
                          <a:latin typeface="Calibri" panose="020F0502020204030204" pitchFamily="34" charset="0"/>
                        </a:rPr>
                        <a:t>​</a:t>
                      </a:r>
                      <a:endParaRPr lang="en-US" sz="1400" b="0" i="0">
                        <a:solidFill>
                          <a:srgbClr val="000000"/>
                        </a:solidFill>
                        <a:effectLst/>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is mental health?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Depression</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Stress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Dealing with stress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Resilience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82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Is anyone perfect?</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1050"/>
                        </a:lnSpc>
                        <a:buNone/>
                      </a:pPr>
                      <a:r>
                        <a:rPr lang="en-GB" sz="700" b="0" i="0">
                          <a:solidFill>
                            <a:srgbClr val="000000"/>
                          </a:solidFill>
                          <a:effectLst/>
                          <a:latin typeface="Calibri" panose="020F0502020204030204" pitchFamily="34" charset="0"/>
                        </a:rPr>
                        <a:t>​</a:t>
                      </a: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975"/>
                        </a:lnSpc>
                        <a:buNone/>
                      </a:pPr>
                      <a:r>
                        <a:rPr lang="en-GB" sz="600" b="1" i="0" dirty="0">
                          <a:solidFill>
                            <a:srgbClr val="000000"/>
                          </a:solidFill>
                          <a:effectLst/>
                          <a:latin typeface="Calibri" panose="020F0502020204030204" pitchFamily="34" charset="0"/>
                        </a:rPr>
                        <a:t>Revision</a:t>
                      </a:r>
                      <a:r>
                        <a:rPr lang="en-US" sz="600" b="0" i="0" dirty="0">
                          <a:solidFill>
                            <a:srgbClr val="000000"/>
                          </a:solidFill>
                          <a:effectLst/>
                          <a:latin typeface="Calibri" panose="020F0502020204030204" pitchFamily="34" charset="0"/>
                        </a:rPr>
                        <a:t>​</a:t>
                      </a:r>
                      <a:endParaRPr lang="en-US" sz="1400" b="0" i="0" dirty="0">
                        <a:solidFill>
                          <a:srgbClr val="000000"/>
                        </a:solidFill>
                        <a:effectLst/>
                      </a:endParaRPr>
                    </a:p>
                    <a:p>
                      <a:pPr algn="ctr" fontAlgn="base">
                        <a:lnSpc>
                          <a:spcPts val="975"/>
                        </a:lnSpc>
                        <a:buNone/>
                      </a:pPr>
                      <a:r>
                        <a:rPr lang="en-GB" sz="600" b="0" i="0" dirty="0">
                          <a:solidFill>
                            <a:srgbClr val="000000"/>
                          </a:solidFill>
                          <a:effectLst/>
                          <a:latin typeface="Calibri" panose="020F0502020204030204" pitchFamily="34" charset="0"/>
                        </a:rPr>
                        <a:t>​</a:t>
                      </a:r>
                      <a:endParaRPr lang="en-GB" sz="1400" b="0" i="0" dirty="0">
                        <a:solidFill>
                          <a:srgbClr val="000000"/>
                        </a:solidFill>
                        <a:effectLst/>
                      </a:endParaRPr>
                    </a:p>
                  </a:txBody>
                  <a:tcPr marL="70708" marR="70708" marT="35354" marB="3535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1231394"/>
                  </a:ext>
                </a:extLst>
              </a:tr>
            </a:tbl>
          </a:graphicData>
        </a:graphic>
      </p:graphicFrame>
    </p:spTree>
    <p:extLst>
      <p:ext uri="{BB962C8B-B14F-4D97-AF65-F5344CB8AC3E}">
        <p14:creationId xmlns:p14="http://schemas.microsoft.com/office/powerpoint/2010/main" val="4253047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ADC9A-BBCE-881A-00A7-EE7EE52D7C3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4868C20-BD1D-E076-6400-4E128F19D3B5}"/>
              </a:ext>
            </a:extLst>
          </p:cNvPr>
          <p:cNvSpPr txBox="1"/>
          <p:nvPr/>
        </p:nvSpPr>
        <p:spPr>
          <a:xfrm>
            <a:off x="0" y="0"/>
            <a:ext cx="3058886" cy="230832"/>
          </a:xfrm>
          <a:prstGeom prst="rect">
            <a:avLst/>
          </a:prstGeom>
          <a:noFill/>
        </p:spPr>
        <p:txBody>
          <a:bodyPr wrap="square" rtlCol="0">
            <a:spAutoFit/>
          </a:bodyPr>
          <a:lstStyle/>
          <a:p>
            <a:r>
              <a:rPr lang="en-GB" sz="900" i="1" dirty="0"/>
              <a:t>Personal Development curriculum content 2026-27</a:t>
            </a:r>
          </a:p>
        </p:txBody>
      </p:sp>
      <p:graphicFrame>
        <p:nvGraphicFramePr>
          <p:cNvPr id="3" name="Table 2">
            <a:extLst>
              <a:ext uri="{FF2B5EF4-FFF2-40B4-BE49-F238E27FC236}">
                <a16:creationId xmlns:a16="http://schemas.microsoft.com/office/drawing/2014/main" id="{79E4A213-E730-0A27-7ED6-D1AEE589912C}"/>
              </a:ext>
            </a:extLst>
          </p:cNvPr>
          <p:cNvGraphicFramePr>
            <a:graphicFrameLocks noGrp="1"/>
          </p:cNvGraphicFramePr>
          <p:nvPr>
            <p:extLst>
              <p:ext uri="{D42A27DB-BD31-4B8C-83A1-F6EECF244321}">
                <p14:modId xmlns:p14="http://schemas.microsoft.com/office/powerpoint/2010/main" val="3235023922"/>
              </p:ext>
            </p:extLst>
          </p:nvPr>
        </p:nvGraphicFramePr>
        <p:xfrm>
          <a:off x="155448" y="230832"/>
          <a:ext cx="9189720" cy="6584854"/>
        </p:xfrm>
        <a:graphic>
          <a:graphicData uri="http://schemas.openxmlformats.org/drawingml/2006/table">
            <a:tbl>
              <a:tblPr/>
              <a:tblGrid>
                <a:gridCol w="549749">
                  <a:extLst>
                    <a:ext uri="{9D8B030D-6E8A-4147-A177-3AD203B41FA5}">
                      <a16:colId xmlns:a16="http://schemas.microsoft.com/office/drawing/2014/main" val="2019330564"/>
                    </a:ext>
                  </a:extLst>
                </a:gridCol>
                <a:gridCol w="1525939">
                  <a:extLst>
                    <a:ext uri="{9D8B030D-6E8A-4147-A177-3AD203B41FA5}">
                      <a16:colId xmlns:a16="http://schemas.microsoft.com/office/drawing/2014/main" val="290689000"/>
                    </a:ext>
                  </a:extLst>
                </a:gridCol>
                <a:gridCol w="1536192">
                  <a:extLst>
                    <a:ext uri="{9D8B030D-6E8A-4147-A177-3AD203B41FA5}">
                      <a16:colId xmlns:a16="http://schemas.microsoft.com/office/drawing/2014/main" val="442890977"/>
                    </a:ext>
                  </a:extLst>
                </a:gridCol>
                <a:gridCol w="1719072">
                  <a:extLst>
                    <a:ext uri="{9D8B030D-6E8A-4147-A177-3AD203B41FA5}">
                      <a16:colId xmlns:a16="http://schemas.microsoft.com/office/drawing/2014/main" val="1936771645"/>
                    </a:ext>
                  </a:extLst>
                </a:gridCol>
                <a:gridCol w="1920240">
                  <a:extLst>
                    <a:ext uri="{9D8B030D-6E8A-4147-A177-3AD203B41FA5}">
                      <a16:colId xmlns:a16="http://schemas.microsoft.com/office/drawing/2014/main" val="189659329"/>
                    </a:ext>
                  </a:extLst>
                </a:gridCol>
                <a:gridCol w="1938528">
                  <a:extLst>
                    <a:ext uri="{9D8B030D-6E8A-4147-A177-3AD203B41FA5}">
                      <a16:colId xmlns:a16="http://schemas.microsoft.com/office/drawing/2014/main" val="3324770528"/>
                    </a:ext>
                  </a:extLst>
                </a:gridCol>
              </a:tblGrid>
              <a:tr h="195906">
                <a:tc gridSpan="6">
                  <a:txBody>
                    <a:bodyPr/>
                    <a:lstStyle/>
                    <a:p>
                      <a:pPr algn="ctr" fontAlgn="auto">
                        <a:lnSpc>
                          <a:spcPts val="1275"/>
                        </a:lnSpc>
                        <a:buNone/>
                      </a:pPr>
                      <a:r>
                        <a:rPr lang="en-GB" sz="700" b="1" i="0" dirty="0">
                          <a:solidFill>
                            <a:srgbClr val="FFFFFF"/>
                          </a:solidFill>
                          <a:effectLst/>
                          <a:latin typeface="Calibri" panose="020F0502020204030204" pitchFamily="34" charset="0"/>
                        </a:rPr>
                        <a:t>Careers</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hMerge="1">
                  <a:txBody>
                    <a:bodyPr/>
                    <a:lstStyle/>
                    <a:p>
                      <a:pPr algn="ctr" fontAlgn="base">
                        <a:lnSpc>
                          <a:spcPts val="1275"/>
                        </a:lnSpc>
                        <a:buNone/>
                      </a:pPr>
                      <a:endParaRPr lang="en-US" sz="1200" b="1" i="0" dirty="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200" b="1" i="0" dirty="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200" b="1" i="0" dirty="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200" b="1" i="0" dirty="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hMerge="1">
                  <a:txBody>
                    <a:bodyPr/>
                    <a:lstStyle/>
                    <a:p>
                      <a:pPr algn="ctr" fontAlgn="base">
                        <a:lnSpc>
                          <a:spcPts val="1275"/>
                        </a:lnSpc>
                        <a:buNone/>
                      </a:pPr>
                      <a:endParaRPr lang="en-US" sz="1200" b="1" i="0" dirty="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3392260933"/>
                  </a:ext>
                </a:extLst>
              </a:tr>
              <a:tr h="195906">
                <a:tc>
                  <a:txBody>
                    <a:bodyPr/>
                    <a:lstStyle/>
                    <a:p>
                      <a:pPr algn="ctr" fontAlgn="auto">
                        <a:lnSpc>
                          <a:spcPts val="1275"/>
                        </a:lnSpc>
                        <a:buNone/>
                      </a:pPr>
                      <a:r>
                        <a:rPr lang="en-GB" sz="700" b="1" i="0" dirty="0">
                          <a:solidFill>
                            <a:srgbClr val="FFFFFF"/>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700" b="1" i="0">
                          <a:solidFill>
                            <a:srgbClr val="FFFFFF"/>
                          </a:solidFill>
                          <a:effectLst/>
                          <a:latin typeface="Calibri" panose="020F0502020204030204" pitchFamily="34" charset="0"/>
                        </a:rPr>
                        <a:t>Year 7 </a:t>
                      </a:r>
                      <a:r>
                        <a:rPr lang="en-US" sz="700" b="1" i="0">
                          <a:solidFill>
                            <a:srgbClr val="FFFFFF"/>
                          </a:solidFill>
                          <a:effectLst/>
                          <a:latin typeface="Calibri" panose="020F0502020204030204" pitchFamily="34" charset="0"/>
                        </a:rPr>
                        <a:t>​</a:t>
                      </a:r>
                      <a:endParaRPr lang="en-US" sz="1200" b="1" i="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700" b="1" i="0" dirty="0">
                          <a:solidFill>
                            <a:srgbClr val="FFFFFF"/>
                          </a:solidFill>
                          <a:effectLst/>
                          <a:latin typeface="Calibri" panose="020F0502020204030204" pitchFamily="34" charset="0"/>
                        </a:rPr>
                        <a:t>Year 8 </a:t>
                      </a:r>
                      <a:r>
                        <a:rPr lang="en-US" sz="700" b="1" i="0" dirty="0">
                          <a:solidFill>
                            <a:srgbClr val="FFFFFF"/>
                          </a:solidFill>
                          <a:effectLst/>
                          <a:latin typeface="Calibri" panose="020F0502020204030204" pitchFamily="34" charset="0"/>
                        </a:rPr>
                        <a:t>​</a:t>
                      </a:r>
                      <a:endParaRPr lang="en-US" sz="1200" b="1" i="0" dirty="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700" b="1" i="0">
                          <a:solidFill>
                            <a:srgbClr val="FFFFFF"/>
                          </a:solidFill>
                          <a:effectLst/>
                          <a:latin typeface="Calibri" panose="020F0502020204030204" pitchFamily="34" charset="0"/>
                        </a:rPr>
                        <a:t>Year 9 </a:t>
                      </a:r>
                      <a:r>
                        <a:rPr lang="en-US" sz="700" b="1" i="0">
                          <a:solidFill>
                            <a:srgbClr val="FFFFFF"/>
                          </a:solidFill>
                          <a:effectLst/>
                          <a:latin typeface="Calibri" panose="020F0502020204030204" pitchFamily="34" charset="0"/>
                        </a:rPr>
                        <a:t>​</a:t>
                      </a:r>
                      <a:endParaRPr lang="en-US" sz="1200" b="1" i="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700" b="1" i="0">
                          <a:solidFill>
                            <a:srgbClr val="FFFFFF"/>
                          </a:solidFill>
                          <a:effectLst/>
                          <a:latin typeface="Calibri" panose="020F0502020204030204" pitchFamily="34" charset="0"/>
                        </a:rPr>
                        <a:t>Year 10 </a:t>
                      </a:r>
                      <a:r>
                        <a:rPr lang="en-US" sz="700" b="1" i="0">
                          <a:solidFill>
                            <a:srgbClr val="FFFFFF"/>
                          </a:solidFill>
                          <a:effectLst/>
                          <a:latin typeface="Calibri" panose="020F0502020204030204" pitchFamily="34" charset="0"/>
                        </a:rPr>
                        <a:t>​</a:t>
                      </a:r>
                      <a:endParaRPr lang="en-US" sz="1200" b="1" i="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tc>
                  <a:txBody>
                    <a:bodyPr/>
                    <a:lstStyle/>
                    <a:p>
                      <a:pPr algn="ctr" fontAlgn="base">
                        <a:lnSpc>
                          <a:spcPts val="1275"/>
                        </a:lnSpc>
                        <a:buNone/>
                      </a:pPr>
                      <a:r>
                        <a:rPr lang="en-GB" sz="700" b="1" i="0">
                          <a:solidFill>
                            <a:srgbClr val="FFFFFF"/>
                          </a:solidFill>
                          <a:effectLst/>
                          <a:latin typeface="Calibri" panose="020F0502020204030204" pitchFamily="34" charset="0"/>
                        </a:rPr>
                        <a:t>Year 11</a:t>
                      </a:r>
                      <a:r>
                        <a:rPr lang="en-US" sz="700" b="1" i="0">
                          <a:solidFill>
                            <a:srgbClr val="FFFFFF"/>
                          </a:solidFill>
                          <a:effectLst/>
                          <a:latin typeface="Calibri" panose="020F0502020204030204" pitchFamily="34" charset="0"/>
                        </a:rPr>
                        <a:t>​</a:t>
                      </a:r>
                      <a:endParaRPr lang="en-US" sz="1200" b="1" i="0">
                        <a:solidFill>
                          <a:srgbClr val="FFFFFF"/>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881955897"/>
                  </a:ext>
                </a:extLst>
              </a:tr>
              <a:tr h="1486269">
                <a:tc>
                  <a:txBody>
                    <a:bodyPr/>
                    <a:lstStyle/>
                    <a:p>
                      <a:pPr algn="l" fontAlgn="base">
                        <a:lnSpc>
                          <a:spcPts val="825"/>
                        </a:lnSpc>
                        <a:buNone/>
                      </a:pPr>
                      <a:r>
                        <a:rPr lang="en-GB" sz="500" b="0" i="0">
                          <a:solidFill>
                            <a:srgbClr val="000000"/>
                          </a:solidFill>
                          <a:effectLst/>
                          <a:latin typeface="Calibri" panose="020F0502020204030204" pitchFamily="34" charset="0"/>
                        </a:rPr>
                        <a:t>Autumn 1</a:t>
                      </a:r>
                      <a:r>
                        <a:rPr lang="en-US" sz="500" b="0" i="0">
                          <a:solidFill>
                            <a:srgbClr val="000000"/>
                          </a:solidFill>
                          <a:effectLst/>
                          <a:latin typeface="Calibri" panose="020F0502020204030204" pitchFamily="34" charset="0"/>
                        </a:rPr>
                        <a:t>​</a:t>
                      </a:r>
                      <a:endParaRPr lang="en-US"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None/>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RAF Careers workshop</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Army workshop</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Police assembly - Respecting others and keeping safe </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RAF Op x humanitarian relief workshop</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None/>
                      </a:pPr>
                      <a:r>
                        <a:rPr lang="en-GB" sz="400" b="0" i="0" dirty="0">
                          <a:solidFill>
                            <a:srgbClr val="000000"/>
                          </a:solidFill>
                          <a:effectLst/>
                          <a:latin typeface="Calibri" panose="020F0502020204030204" pitchFamily="34" charset="0"/>
                        </a:rPr>
                        <a:t>​</a:t>
                      </a:r>
                      <a:endParaRPr lang="en-GB" sz="1200" b="0" i="0" dirty="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RAF careers workshop</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Army workshop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RAF Op x humanitarian relief workshop</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Post 16 evening</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Access college assembl</a:t>
                      </a:r>
                      <a:r>
                        <a:rPr lang="en-GB" sz="400" b="0" i="0" u="none" strike="noStrike">
                          <a:solidFill>
                            <a:srgbClr val="000000"/>
                          </a:solidFill>
                          <a:effectLst/>
                          <a:latin typeface="Calibri" panose="020F0502020204030204" pitchFamily="34" charset="0"/>
                        </a:rPr>
                        <a:t>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Education finance assembly and workshop</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None/>
                      </a:pPr>
                      <a:r>
                        <a:rPr lang="en-GB" sz="400" b="0" i="0">
                          <a:solidFill>
                            <a:srgbClr val="000000"/>
                          </a:solidFill>
                          <a:effectLst/>
                          <a:latin typeface="Calibri" panose="020F0502020204030204" pitchFamily="34" charset="0"/>
                        </a:rPr>
                        <a:t>​</a:t>
                      </a:r>
                      <a:endParaRPr lang="en-GB" sz="1200" b="0" i="0">
                        <a:solidFill>
                          <a:srgbClr val="000000"/>
                        </a:solidFill>
                        <a:effectLst/>
                      </a:endParaRPr>
                    </a:p>
                    <a:p>
                      <a:pPr algn="ctr" fontAlgn="base">
                        <a:lnSpc>
                          <a:spcPts val="750"/>
                        </a:lnSpc>
                        <a:buNone/>
                      </a:pPr>
                      <a:r>
                        <a:rPr lang="en-GB" sz="400" b="1" i="0">
                          <a:solidFill>
                            <a:srgbClr val="000000"/>
                          </a:solidFill>
                          <a:effectLst/>
                          <a:latin typeface="Calibri" panose="020F0502020204030204" pitchFamily="34" charset="0"/>
                        </a:rPr>
                        <a:t>Life skills – tutor time sessions</a:t>
                      </a:r>
                      <a:r>
                        <a:rPr lang="en-US" sz="400" b="0" i="0">
                          <a:solidFill>
                            <a:srgbClr val="000000"/>
                          </a:solidFill>
                          <a:effectLst/>
                          <a:latin typeface="Calibri" panose="020F0502020204030204" pitchFamily="34" charset="0"/>
                        </a:rPr>
                        <a:t>​</a:t>
                      </a:r>
                      <a:endParaRPr lang="en-US" sz="1200" b="0" i="0">
                        <a:solidFill>
                          <a:srgbClr val="000000"/>
                        </a:solidFill>
                        <a:effectLst/>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Work experience intro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Money and finance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Banks and money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Taxes and the UK</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What Is debt?</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Manging debt</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Digital payments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a:solidFill>
                            <a:srgbClr val="000000"/>
                          </a:solidFill>
                          <a:effectLst/>
                          <a:highlight>
                            <a:srgbClr val="FFFF00"/>
                          </a:highlight>
                          <a:latin typeface="Calibri" panose="020F0502020204030204" pitchFamily="34" charset="0"/>
                        </a:rPr>
                        <a:t>WHA assembly </a:t>
                      </a:r>
                      <a:r>
                        <a:rPr lang="en-GB" sz="400" b="0" i="0">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RAF careers workshop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Diss High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highlight>
                            <a:srgbClr val="FFFF00"/>
                          </a:highlight>
                          <a:latin typeface="Calibri" panose="020F0502020204030204" pitchFamily="34" charset="0"/>
                        </a:rPr>
                        <a:t>Thetford academy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highlight>
                            <a:srgbClr val="FFFF00"/>
                          </a:highlight>
                          <a:latin typeface="Calibri" panose="020F0502020204030204" pitchFamily="34" charset="0"/>
                        </a:rPr>
                        <a:t>Isaac Newton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highlight>
                            <a:srgbClr val="FFFF00"/>
                          </a:highlight>
                          <a:latin typeface="Calibri" panose="020F0502020204030204" pitchFamily="34" charset="0"/>
                        </a:rPr>
                        <a:t>Abbeygate/ WSC virtual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RAF Op x humanitarian relief workshop</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Post 16 evening</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Access college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CNS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Education finance assembly and workshop</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6779883"/>
                  </a:ext>
                </a:extLst>
              </a:tr>
              <a:tr h="1150496">
                <a:tc>
                  <a:txBody>
                    <a:bodyPr/>
                    <a:lstStyle/>
                    <a:p>
                      <a:pPr algn="l" fontAlgn="base">
                        <a:lnSpc>
                          <a:spcPts val="825"/>
                        </a:lnSpc>
                        <a:buNone/>
                      </a:pPr>
                      <a:r>
                        <a:rPr lang="en-GB" sz="500" b="0" i="0">
                          <a:solidFill>
                            <a:srgbClr val="000000"/>
                          </a:solidFill>
                          <a:effectLst/>
                          <a:latin typeface="Calibri" panose="020F0502020204030204" pitchFamily="34" charset="0"/>
                        </a:rPr>
                        <a:t>Autumn 2</a:t>
                      </a:r>
                      <a:r>
                        <a:rPr lang="en-US" sz="500" b="0" i="0">
                          <a:solidFill>
                            <a:srgbClr val="000000"/>
                          </a:solidFill>
                          <a:effectLst/>
                          <a:latin typeface="Calibri" panose="020F0502020204030204" pitchFamily="34" charset="0"/>
                        </a:rPr>
                        <a:t>​</a:t>
                      </a:r>
                      <a:endParaRPr lang="en-US"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Police assembly - online safety awareness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and gender stereotyping – tutor time session</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None/>
                      </a:pPr>
                      <a:r>
                        <a:rPr lang="en-GB" sz="400" b="0" i="0">
                          <a:solidFill>
                            <a:srgbClr val="000000"/>
                          </a:solidFill>
                          <a:effectLst/>
                          <a:latin typeface="Calibri" panose="020F0502020204030204" pitchFamily="34" charset="0"/>
                        </a:rPr>
                        <a:t>​</a:t>
                      </a:r>
                      <a:endParaRPr lang="en-GB" sz="1200" b="0" i="0">
                        <a:solidFill>
                          <a:srgbClr val="000000"/>
                        </a:solidFill>
                        <a:effectLst/>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Police assembly – Drugs and the law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Green careers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RAF workshop STEM</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First aid training - drop down session</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RAF workshop STEM</a:t>
                      </a:r>
                      <a:r>
                        <a:rPr lang="en-GB" sz="400" b="0" i="0">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Police assembly - Abuse in relationships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RAF workshop STEM</a:t>
                      </a:r>
                      <a:r>
                        <a:rPr lang="en-GB" sz="400" b="1" i="0" u="none" strike="noStrike" dirty="0">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Flagship apprenticeships assembly </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Higher education assembly – CCN</a:t>
                      </a:r>
                      <a:r>
                        <a:rPr lang="en-GB" sz="400" b="0" i="0" dirty="0">
                          <a:solidFill>
                            <a:srgbClr val="000000"/>
                          </a:solidFill>
                          <a:effectLst/>
                          <a:latin typeface="Calibri" panose="020F0502020204030204" pitchFamily="34" charset="0"/>
                        </a:rPr>
                        <a:t>​</a:t>
                      </a:r>
                      <a:endParaRPr lang="en-GB"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dirty="0">
                          <a:solidFill>
                            <a:srgbClr val="000000"/>
                          </a:solidFill>
                          <a:effectLst/>
                          <a:latin typeface="Calibri" panose="020F0502020204030204" pitchFamily="34" charset="0"/>
                        </a:rPr>
                        <a:t>​</a:t>
                      </a:r>
                      <a:endParaRPr lang="en-GB" sz="300" b="0" i="0" dirty="0">
                        <a:solidFill>
                          <a:srgbClr val="000000"/>
                        </a:solidFill>
                        <a:effectLst/>
                        <a:latin typeface="Arial" panose="020B0604020202020204" pitchFamily="34" charset="0"/>
                      </a:endParaRPr>
                    </a:p>
                    <a:p>
                      <a:pPr algn="ctr" fontAlgn="base">
                        <a:lnSpc>
                          <a:spcPts val="750"/>
                        </a:lnSpc>
                        <a:buNone/>
                      </a:pPr>
                      <a:r>
                        <a:rPr lang="en-GB" sz="400" b="1" i="0" dirty="0">
                          <a:solidFill>
                            <a:srgbClr val="000000"/>
                          </a:solidFill>
                          <a:effectLst/>
                          <a:highlight>
                            <a:srgbClr val="00FF00"/>
                          </a:highlight>
                          <a:latin typeface="Calibri" panose="020F0502020204030204" pitchFamily="34" charset="0"/>
                        </a:rPr>
                        <a:t>Aspirations - tutor time sessions</a:t>
                      </a:r>
                      <a:r>
                        <a:rPr lang="en-US" sz="400" b="0" i="0" dirty="0">
                          <a:solidFill>
                            <a:srgbClr val="000000"/>
                          </a:solidFill>
                          <a:effectLst/>
                          <a:latin typeface="Calibri" panose="020F0502020204030204" pitchFamily="34" charset="0"/>
                        </a:rPr>
                        <a:t>​</a:t>
                      </a:r>
                      <a:endParaRPr lang="en-US" sz="1200" b="0" i="0" dirty="0">
                        <a:solidFill>
                          <a:srgbClr val="000000"/>
                        </a:solidFill>
                        <a:effectLst/>
                      </a:endParaRPr>
                    </a:p>
                    <a:p>
                      <a:pPr algn="l" fontAlgn="base">
                        <a:lnSpc>
                          <a:spcPts val="750"/>
                        </a:lnSpc>
                        <a:buFont typeface="Arial" panose="020B0604020202020204" pitchFamily="34" charset="0"/>
                        <a:buChar char="•"/>
                      </a:pPr>
                      <a:r>
                        <a:rPr lang="en-GB" sz="400" b="0" i="0" u="none" strike="noStrike" dirty="0">
                          <a:solidFill>
                            <a:srgbClr val="000000"/>
                          </a:solidFill>
                          <a:effectLst/>
                          <a:highlight>
                            <a:srgbClr val="00FF00"/>
                          </a:highlight>
                          <a:latin typeface="Calibri" panose="020F0502020204030204" pitchFamily="34" charset="0"/>
                        </a:rPr>
                        <a:t>What is ambition? </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highlight>
                            <a:srgbClr val="00FF00"/>
                          </a:highlight>
                          <a:latin typeface="Calibri" panose="020F0502020204030204" pitchFamily="34" charset="0"/>
                        </a:rPr>
                        <a:t>Aspirations</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highlight>
                            <a:srgbClr val="00FF00"/>
                          </a:highlight>
                          <a:latin typeface="Calibri" panose="020F0502020204030204" pitchFamily="34" charset="0"/>
                        </a:rPr>
                        <a:t>Going to university</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highlight>
                            <a:srgbClr val="00FF00"/>
                          </a:highlight>
                          <a:latin typeface="Calibri" panose="020F0502020204030204" pitchFamily="34" charset="0"/>
                        </a:rPr>
                        <a:t>Achieving Success</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highlight>
                            <a:srgbClr val="00FF00"/>
                          </a:highlight>
                          <a:latin typeface="Calibri" panose="020F0502020204030204" pitchFamily="34" charset="0"/>
                        </a:rPr>
                        <a:t>Growth mindset</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dirty="0">
                          <a:solidFill>
                            <a:srgbClr val="000000"/>
                          </a:solidFill>
                          <a:effectLst/>
                          <a:highlight>
                            <a:srgbClr val="00FF00"/>
                          </a:highlight>
                          <a:latin typeface="Calibri" panose="020F0502020204030204" pitchFamily="34" charset="0"/>
                        </a:rPr>
                        <a:t>Motivation and study</a:t>
                      </a:r>
                      <a:r>
                        <a:rPr lang="en-US" sz="400" b="0" i="0" dirty="0">
                          <a:solidFill>
                            <a:srgbClr val="000000"/>
                          </a:solidFill>
                          <a:effectLst/>
                          <a:latin typeface="Calibri" panose="020F0502020204030204" pitchFamily="34" charset="0"/>
                        </a:rPr>
                        <a:t>​</a:t>
                      </a:r>
                      <a:endParaRPr lang="en-US" sz="300" b="0" i="0" dirty="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16434123"/>
                  </a:ext>
                </a:extLst>
              </a:tr>
              <a:tr h="620899">
                <a:tc>
                  <a:txBody>
                    <a:bodyPr/>
                    <a:lstStyle/>
                    <a:p>
                      <a:pPr algn="l" fontAlgn="base">
                        <a:lnSpc>
                          <a:spcPts val="825"/>
                        </a:lnSpc>
                        <a:buNone/>
                      </a:pPr>
                      <a:r>
                        <a:rPr lang="en-GB" sz="500" b="0" i="0">
                          <a:solidFill>
                            <a:srgbClr val="000000"/>
                          </a:solidFill>
                          <a:effectLst/>
                          <a:latin typeface="Calibri" panose="020F0502020204030204" pitchFamily="34" charset="0"/>
                        </a:rPr>
                        <a:t>Spring 1</a:t>
                      </a:r>
                      <a:r>
                        <a:rPr lang="en-US" sz="500" b="0" i="0">
                          <a:solidFill>
                            <a:srgbClr val="000000"/>
                          </a:solidFill>
                          <a:effectLst/>
                          <a:latin typeface="Calibri" panose="020F0502020204030204" pitchFamily="34" charset="0"/>
                        </a:rPr>
                        <a:t>​</a:t>
                      </a:r>
                      <a:endParaRPr lang="en-US"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STEM careers</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STEM careers​</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STEM careers</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ctr" fontAlgn="base">
                        <a:lnSpc>
                          <a:spcPts val="750"/>
                        </a:lnSpc>
                        <a:buNone/>
                      </a:pPr>
                      <a:r>
                        <a:rPr lang="en-GB" sz="400" b="1" i="0">
                          <a:solidFill>
                            <a:srgbClr val="000000"/>
                          </a:solidFill>
                          <a:effectLst/>
                          <a:latin typeface="Calibri" panose="020F0502020204030204" pitchFamily="34" charset="0"/>
                        </a:rPr>
                        <a:t>Careers – tutor time sessions</a:t>
                      </a:r>
                      <a:r>
                        <a:rPr lang="en-US" sz="400" b="0" i="0">
                          <a:solidFill>
                            <a:srgbClr val="000000"/>
                          </a:solidFill>
                          <a:effectLst/>
                          <a:latin typeface="Calibri" panose="020F0502020204030204" pitchFamily="34" charset="0"/>
                        </a:rPr>
                        <a:t>​</a:t>
                      </a:r>
                      <a:endParaRPr lang="en-US" sz="1200" b="0" i="0">
                        <a:solidFill>
                          <a:srgbClr val="000000"/>
                        </a:solidFill>
                        <a:effectLst/>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Options and careers</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Subjects and careers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What makes a good student</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What employers are looking for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STEM careers</a:t>
                      </a:r>
                      <a:r>
                        <a:rPr lang="en-GB" sz="400" b="0" i="0">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Midwifery workshop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dirty="0">
                          <a:solidFill>
                            <a:srgbClr val="000000"/>
                          </a:solidFill>
                          <a:effectLst/>
                          <a:latin typeface="Calibri" panose="020F0502020204030204" pitchFamily="34" charset="0"/>
                        </a:rPr>
                        <a:t>STEM careers</a:t>
                      </a:r>
                      <a:r>
                        <a:rPr lang="en-GB" sz="400" b="0" i="0" dirty="0">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6126006"/>
                  </a:ext>
                </a:extLst>
              </a:tr>
              <a:tr h="813204">
                <a:tc>
                  <a:txBody>
                    <a:bodyPr/>
                    <a:lstStyle/>
                    <a:p>
                      <a:pPr algn="l" fontAlgn="base">
                        <a:lnSpc>
                          <a:spcPts val="825"/>
                        </a:lnSpc>
                        <a:buNone/>
                      </a:pPr>
                      <a:r>
                        <a:rPr lang="en-GB" sz="500" b="0" i="0">
                          <a:solidFill>
                            <a:srgbClr val="000000"/>
                          </a:solidFill>
                          <a:effectLst/>
                          <a:latin typeface="Calibri" panose="020F0502020204030204" pitchFamily="34" charset="0"/>
                        </a:rPr>
                        <a:t>Spring 2</a:t>
                      </a:r>
                      <a:r>
                        <a:rPr lang="en-US" sz="500" b="0" i="0">
                          <a:solidFill>
                            <a:srgbClr val="000000"/>
                          </a:solidFill>
                          <a:effectLst/>
                          <a:latin typeface="Calibri" panose="020F0502020204030204" pitchFamily="34" charset="0"/>
                        </a:rPr>
                        <a:t>​</a:t>
                      </a:r>
                      <a:endParaRPr lang="en-US"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Apprenticeships week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week</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None/>
                      </a:pPr>
                      <a:r>
                        <a:rPr lang="en-GB" sz="400" b="0" i="0" u="none" strike="noStrike">
                          <a:solidFill>
                            <a:srgbClr val="000000"/>
                          </a:solidFill>
                          <a:effectLst/>
                          <a:latin typeface="Calibri" panose="020F0502020204030204" pitchFamily="34" charset="0"/>
                        </a:rPr>
                        <a:t>Labour market information – tutor time</a:t>
                      </a:r>
                      <a:r>
                        <a:rPr lang="en-GB" sz="400" b="0" i="0">
                          <a:solidFill>
                            <a:srgbClr val="000000"/>
                          </a:solidFill>
                          <a:effectLst/>
                          <a:latin typeface="Calibri" panose="020F0502020204030204" pitchFamily="34" charset="0"/>
                        </a:rPr>
                        <a:t>​</a:t>
                      </a:r>
                      <a:endParaRPr lang="en-GB"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Apprenticeships week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week</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fair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None/>
                      </a:pPr>
                      <a:r>
                        <a:rPr lang="en-GB" sz="400" b="0" i="0" u="none" strike="noStrike">
                          <a:solidFill>
                            <a:srgbClr val="000000"/>
                          </a:solidFill>
                          <a:effectLst/>
                          <a:latin typeface="Calibri" panose="020F0502020204030204" pitchFamily="34" charset="0"/>
                        </a:rPr>
                        <a:t>Labour market information – tutor time</a:t>
                      </a:r>
                      <a:r>
                        <a:rPr lang="en-GB" sz="400" b="0" i="0">
                          <a:solidFill>
                            <a:srgbClr val="000000"/>
                          </a:solidFill>
                          <a:effectLst/>
                          <a:latin typeface="Calibri" panose="020F0502020204030204" pitchFamily="34" charset="0"/>
                        </a:rPr>
                        <a:t>​</a:t>
                      </a:r>
                      <a:endParaRPr lang="en-GB"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Apprenticeships week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week</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Labour market information – tutor time</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fair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ctr" fontAlgn="base">
                        <a:lnSpc>
                          <a:spcPts val="750"/>
                        </a:lnSpc>
                        <a:buNone/>
                      </a:pPr>
                      <a:r>
                        <a:rPr lang="en-GB" sz="400" b="1" i="0">
                          <a:solidFill>
                            <a:srgbClr val="000000"/>
                          </a:solidFill>
                          <a:effectLst/>
                          <a:latin typeface="Calibri" panose="020F0502020204030204" pitchFamily="34" charset="0"/>
                        </a:rPr>
                        <a:t>Careers – tutor time sessions</a:t>
                      </a:r>
                      <a:r>
                        <a:rPr lang="en-US" sz="400" b="0" i="0">
                          <a:solidFill>
                            <a:srgbClr val="000000"/>
                          </a:solidFill>
                          <a:effectLst/>
                          <a:latin typeface="Calibri" panose="020F0502020204030204" pitchFamily="34" charset="0"/>
                        </a:rPr>
                        <a:t>​</a:t>
                      </a:r>
                      <a:endParaRPr lang="en-US" sz="1200" b="0" i="0">
                        <a:solidFill>
                          <a:srgbClr val="000000"/>
                        </a:solidFill>
                        <a:effectLst/>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Post 16 options awareness</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Person specifications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Job adverts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Apprenticeships week </a:t>
                      </a:r>
                      <a:r>
                        <a:rPr lang="en-GB" sz="400" b="0" i="0">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week</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Abbeygate/WSC virtual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fair </a:t>
                      </a: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Labour market information – tutor time</a:t>
                      </a: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p>
                      <a:pPr algn="l" fontAlgn="base">
                        <a:lnSpc>
                          <a:spcPts val="750"/>
                        </a:lnSpc>
                        <a:buNone/>
                      </a:pPr>
                      <a:r>
                        <a:rPr lang="en-GB" sz="400" b="0" i="0">
                          <a:solidFill>
                            <a:srgbClr val="000000"/>
                          </a:solidFill>
                          <a:effectLst/>
                          <a:latin typeface="Calibri" panose="020F0502020204030204" pitchFamily="34" charset="0"/>
                        </a:rPr>
                        <a:t>​</a:t>
                      </a:r>
                      <a:endParaRPr lang="en-GB"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Apprenticeships week </a:t>
                      </a:r>
                      <a:r>
                        <a:rPr lang="en-GB" sz="400" b="0" i="0">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week</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Careers fair</a:t>
                      </a: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Labour market information – tutor time</a:t>
                      </a: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p>
                      <a:pPr algn="ctr" fontAlgn="base">
                        <a:lnSpc>
                          <a:spcPts val="750"/>
                        </a:lnSpc>
                        <a:buNone/>
                      </a:pPr>
                      <a:r>
                        <a:rPr lang="en-GB" sz="400" b="0" i="0">
                          <a:solidFill>
                            <a:srgbClr val="000000"/>
                          </a:solidFill>
                          <a:effectLst/>
                          <a:latin typeface="Calibri" panose="020F0502020204030204" pitchFamily="34" charset="0"/>
                        </a:rPr>
                        <a:t>​</a:t>
                      </a:r>
                      <a:endParaRPr lang="en-GB"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336961"/>
                  </a:ext>
                </a:extLst>
              </a:tr>
              <a:tr h="909356">
                <a:tc>
                  <a:txBody>
                    <a:bodyPr/>
                    <a:lstStyle/>
                    <a:p>
                      <a:pPr algn="l" fontAlgn="base">
                        <a:lnSpc>
                          <a:spcPts val="825"/>
                        </a:lnSpc>
                        <a:buNone/>
                      </a:pPr>
                      <a:r>
                        <a:rPr lang="en-GB" sz="500" b="0" i="0">
                          <a:solidFill>
                            <a:srgbClr val="000000"/>
                          </a:solidFill>
                          <a:effectLst/>
                          <a:latin typeface="Calibri" panose="020F0502020204030204" pitchFamily="34" charset="0"/>
                        </a:rPr>
                        <a:t>Summer 1</a:t>
                      </a:r>
                      <a:r>
                        <a:rPr lang="en-US" sz="500" b="0" i="0">
                          <a:solidFill>
                            <a:srgbClr val="000000"/>
                          </a:solidFill>
                          <a:effectLst/>
                          <a:latin typeface="Calibri" panose="020F0502020204030204" pitchFamily="34" charset="0"/>
                        </a:rPr>
                        <a:t>​</a:t>
                      </a:r>
                      <a:endParaRPr lang="en-US"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None/>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base">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UTCN assembly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p>
                      <a:pPr algn="ctr" fontAlgn="base">
                        <a:lnSpc>
                          <a:spcPts val="750"/>
                        </a:lnSpc>
                        <a:buNone/>
                      </a:pPr>
                      <a:r>
                        <a:rPr lang="en-GB" sz="400" b="1" i="0">
                          <a:solidFill>
                            <a:srgbClr val="000000"/>
                          </a:solidFill>
                          <a:effectLst/>
                          <a:latin typeface="Calibri" panose="020F0502020204030204" pitchFamily="34" charset="0"/>
                        </a:rPr>
                        <a:t>Money management - tutor time sessions </a:t>
                      </a:r>
                      <a:r>
                        <a:rPr lang="en-US" sz="400" b="0" i="0">
                          <a:solidFill>
                            <a:srgbClr val="000000"/>
                          </a:solidFill>
                          <a:effectLst/>
                          <a:latin typeface="Calibri" panose="020F0502020204030204" pitchFamily="34" charset="0"/>
                        </a:rPr>
                        <a:t>​</a:t>
                      </a:r>
                      <a:endParaRPr lang="en-US" sz="1200" b="0" i="0">
                        <a:solidFill>
                          <a:srgbClr val="000000"/>
                        </a:solidFill>
                        <a:effectLst/>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Why do we use money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What do you do with your money</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The best way to pay for things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Borrowing money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Budgeting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Saving and spending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None/>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highlight>
                            <a:srgbClr val="FFFF00"/>
                          </a:highlight>
                          <a:latin typeface="Calibri" panose="020F0502020204030204" pitchFamily="34" charset="0"/>
                        </a:rPr>
                        <a:t>UTCN assembly </a:t>
                      </a:r>
                      <a:r>
                        <a:rPr lang="en-GB" sz="400" b="0" i="0" u="none" strike="noStrike">
                          <a:solidFill>
                            <a:srgbClr val="000000"/>
                          </a:solidFill>
                          <a:effectLst/>
                          <a:latin typeface="Calibri" panose="020F0502020204030204" pitchFamily="34" charset="0"/>
                        </a:rPr>
                        <a:t>​</a:t>
                      </a: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a:t>
                      </a:r>
                      <a:endParaRPr lang="en-GB"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750"/>
                        </a:lnSpc>
                        <a:buNone/>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0607100"/>
                  </a:ext>
                </a:extLst>
              </a:tr>
              <a:tr h="909356">
                <a:tc>
                  <a:txBody>
                    <a:bodyPr/>
                    <a:lstStyle/>
                    <a:p>
                      <a:pPr algn="l" fontAlgn="base">
                        <a:lnSpc>
                          <a:spcPts val="825"/>
                        </a:lnSpc>
                        <a:buNone/>
                      </a:pPr>
                      <a:r>
                        <a:rPr lang="en-GB" sz="500" b="0" i="0">
                          <a:solidFill>
                            <a:srgbClr val="000000"/>
                          </a:solidFill>
                          <a:effectLst/>
                          <a:latin typeface="Calibri" panose="020F0502020204030204" pitchFamily="34" charset="0"/>
                        </a:rPr>
                        <a:t>Summer 2</a:t>
                      </a:r>
                      <a:r>
                        <a:rPr lang="en-US" sz="500" b="0" i="0">
                          <a:solidFill>
                            <a:srgbClr val="000000"/>
                          </a:solidFill>
                          <a:effectLst/>
                          <a:latin typeface="Calibri" panose="020F0502020204030204" pitchFamily="34" charset="0"/>
                        </a:rPr>
                        <a:t>​</a:t>
                      </a:r>
                      <a:endParaRPr lang="en-US" sz="1200" b="0" i="0">
                        <a:solidFill>
                          <a:srgbClr val="000000"/>
                        </a:solidFill>
                        <a:effectLst/>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750"/>
                        </a:lnSpc>
                        <a:buNone/>
                      </a:pPr>
                      <a:r>
                        <a:rPr lang="en-GB" sz="400" b="1" i="0">
                          <a:solidFill>
                            <a:srgbClr val="000000"/>
                          </a:solidFill>
                          <a:effectLst/>
                          <a:latin typeface="Calibri" panose="020F0502020204030204" pitchFamily="34" charset="0"/>
                        </a:rPr>
                        <a:t>My future – Tutor time sessions</a:t>
                      </a:r>
                      <a:r>
                        <a:rPr lang="en-US" sz="400" b="0" i="0">
                          <a:solidFill>
                            <a:srgbClr val="000000"/>
                          </a:solidFill>
                          <a:effectLst/>
                          <a:latin typeface="Calibri" panose="020F0502020204030204" pitchFamily="34" charset="0"/>
                        </a:rPr>
                        <a:t>​</a:t>
                      </a:r>
                      <a:endParaRPr lang="en-US" sz="1200" b="0" i="0">
                        <a:solidFill>
                          <a:srgbClr val="000000"/>
                        </a:solidFill>
                        <a:effectLst/>
                      </a:endParaRPr>
                    </a:p>
                    <a:p>
                      <a:pPr algn="l" fontAlgn="base">
                        <a:lnSpc>
                          <a:spcPts val="97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What career suits your personality?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Abilities and careers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Personal attributes</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Personal branding </a:t>
                      </a:r>
                      <a:r>
                        <a:rPr lang="en-US" sz="500" b="0" i="0">
                          <a:solidFill>
                            <a:srgbClr val="000000"/>
                          </a:solidFill>
                          <a:effectLst/>
                          <a:latin typeface="Calibri" panose="020F0502020204030204" pitchFamily="34" charset="0"/>
                        </a:rPr>
                        <a:t>​</a:t>
                      </a:r>
                      <a:endParaRPr lang="en-US" sz="400" b="0" i="0">
                        <a:solidFill>
                          <a:srgbClr val="000000"/>
                        </a:solidFill>
                        <a:effectLst/>
                        <a:latin typeface="Arial" panose="020B0604020202020204" pitchFamily="34" charset="0"/>
                      </a:endParaRPr>
                    </a:p>
                    <a:p>
                      <a:pPr algn="l" fontAlgn="base">
                        <a:lnSpc>
                          <a:spcPts val="975"/>
                        </a:lnSpc>
                        <a:buFont typeface="Arial" panose="020B0604020202020204" pitchFamily="34" charset="0"/>
                        <a:buChar char="•"/>
                      </a:pPr>
                      <a:r>
                        <a:rPr lang="en-GB" sz="500" b="0" i="0" u="none" strike="noStrike">
                          <a:solidFill>
                            <a:srgbClr val="000000"/>
                          </a:solidFill>
                          <a:effectLst/>
                          <a:latin typeface="Calibri" panose="020F0502020204030204" pitchFamily="34" charset="0"/>
                        </a:rPr>
                        <a:t>About me</a:t>
                      </a:r>
                      <a:r>
                        <a:rPr lang="en-GB" sz="500" b="0" i="0">
                          <a:solidFill>
                            <a:srgbClr val="000000"/>
                          </a:solidFill>
                          <a:effectLst/>
                          <a:latin typeface="Calibri" panose="020F0502020204030204" pitchFamily="34" charset="0"/>
                        </a:rPr>
                        <a:t>​</a:t>
                      </a:r>
                      <a:endParaRPr lang="en-GB" sz="4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Font typeface="Arial" panose="020B0604020202020204" pitchFamily="34" charset="0"/>
                        <a:buChar char="•"/>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fontAlgn="auto">
                        <a:lnSpc>
                          <a:spcPts val="750"/>
                        </a:lnSpc>
                        <a:buNone/>
                      </a:pPr>
                      <a:r>
                        <a:rPr lang="en-GB" sz="400" b="0" i="0" u="none" strike="noStrike">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lnSpc>
                          <a:spcPts val="750"/>
                        </a:lnSpc>
                        <a:buNone/>
                      </a:pPr>
                      <a:r>
                        <a:rPr lang="en-GB" sz="400" b="1" i="0">
                          <a:solidFill>
                            <a:srgbClr val="000000"/>
                          </a:solidFill>
                          <a:effectLst/>
                          <a:latin typeface="Calibri" panose="020F0502020204030204" pitchFamily="34" charset="0"/>
                        </a:rPr>
                        <a:t>My future – Tutor time sessions </a:t>
                      </a:r>
                      <a:r>
                        <a:rPr lang="en-US" sz="400" b="0" i="0">
                          <a:solidFill>
                            <a:srgbClr val="000000"/>
                          </a:solidFill>
                          <a:effectLst/>
                          <a:latin typeface="Calibri" panose="020F0502020204030204" pitchFamily="34" charset="0"/>
                        </a:rPr>
                        <a:t>​</a:t>
                      </a:r>
                      <a:endParaRPr lang="en-US" sz="1200" b="0" i="0">
                        <a:solidFill>
                          <a:srgbClr val="000000"/>
                        </a:solidFill>
                        <a:effectLst/>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Future jobs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Organisation and time management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Networking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highlight>
                            <a:srgbClr val="FF00FF"/>
                          </a:highlight>
                          <a:latin typeface="Calibri" panose="020F0502020204030204" pitchFamily="34" charset="0"/>
                        </a:rPr>
                        <a:t>Types of language to use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Understanding wage slips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 Pensions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CV writing</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p>
                      <a:pPr algn="l" fontAlgn="base">
                        <a:lnSpc>
                          <a:spcPts val="750"/>
                        </a:lnSpc>
                        <a:buFont typeface="Arial" panose="020B0604020202020204" pitchFamily="34" charset="0"/>
                        <a:buChar char="•"/>
                      </a:pPr>
                      <a:r>
                        <a:rPr lang="en-GB" sz="400" b="0" i="0">
                          <a:solidFill>
                            <a:srgbClr val="000000"/>
                          </a:solidFill>
                          <a:effectLst/>
                          <a:latin typeface="Calibri" panose="020F0502020204030204" pitchFamily="34" charset="0"/>
                        </a:rPr>
                        <a:t>Work experience week </a:t>
                      </a:r>
                      <a:r>
                        <a:rPr lang="en-US" sz="400" b="0" i="0">
                          <a:solidFill>
                            <a:srgbClr val="000000"/>
                          </a:solidFill>
                          <a:effectLst/>
                          <a:latin typeface="Calibri" panose="020F0502020204030204" pitchFamily="34" charset="0"/>
                        </a:rPr>
                        <a:t>​</a:t>
                      </a:r>
                      <a:endParaRPr lang="en-US" sz="300" b="0" i="0">
                        <a:solidFill>
                          <a:srgbClr val="000000"/>
                        </a:solidFill>
                        <a:effectLst/>
                        <a:latin typeface="Arial" panose="020B0604020202020204" pitchFamily="34" charset="0"/>
                      </a:endParaRP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auto">
                        <a:lnSpc>
                          <a:spcPts val="750"/>
                        </a:lnSpc>
                        <a:buNone/>
                      </a:pPr>
                      <a:r>
                        <a:rPr lang="en-GB" sz="400" b="0" i="0" u="none" strike="noStrike" dirty="0">
                          <a:solidFill>
                            <a:srgbClr val="000000"/>
                          </a:solidFill>
                          <a:effectLst/>
                          <a:latin typeface="Calibri" panose="020F0502020204030204" pitchFamily="34" charset="0"/>
                        </a:rPr>
                        <a:t>​</a:t>
                      </a:r>
                    </a:p>
                  </a:txBody>
                  <a:tcPr marL="58860" marR="58860" marT="29430" marB="2943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2614525"/>
                  </a:ext>
                </a:extLst>
              </a:tr>
            </a:tbl>
          </a:graphicData>
        </a:graphic>
      </p:graphicFrame>
    </p:spTree>
    <p:extLst>
      <p:ext uri="{BB962C8B-B14F-4D97-AF65-F5344CB8AC3E}">
        <p14:creationId xmlns:p14="http://schemas.microsoft.com/office/powerpoint/2010/main" val="19286711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1E9CE77458F94BA4CC11B03E53BDD6" ma:contentTypeVersion="18" ma:contentTypeDescription="Create a new document." ma:contentTypeScope="" ma:versionID="be5db54e2a1193a67409014e922f763e">
  <xsd:schema xmlns:xsd="http://www.w3.org/2001/XMLSchema" xmlns:xs="http://www.w3.org/2001/XMLSchema" xmlns:p="http://schemas.microsoft.com/office/2006/metadata/properties" xmlns:ns2="fb9ac88b-5def-4f6d-a059-a9d6f01661cf" xmlns:ns3="71a7b3a6-a40f-45b0-a687-70a6c8b00391" targetNamespace="http://schemas.microsoft.com/office/2006/metadata/properties" ma:root="true" ma:fieldsID="1653bce3049ebe7be1f028b7a77d2b4d" ns2:_="" ns3:_="">
    <xsd:import namespace="fb9ac88b-5def-4f6d-a059-a9d6f01661cf"/>
    <xsd:import namespace="71a7b3a6-a40f-45b0-a687-70a6c8b003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ac88b-5def-4f6d-a059-a9d6f01661cf"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a311d59c-f403-470f-bd69-5ee0ac112f3a}" ma:internalName="TaxCatchAll" ma:showField="CatchAllData" ma:web="fb9ac88b-5def-4f6d-a059-a9d6f01661c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1a7b3a6-a40f-45b0-a687-70a6c8b003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1b44b0f-3cc1-4479-a0d9-573b4196a6aa"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9ac88b-5def-4f6d-a059-a9d6f01661cf" xsi:nil="true"/>
    <lcf76f155ced4ddcb4097134ff3c332f xmlns="71a7b3a6-a40f-45b0-a687-70a6c8b0039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13789BA-FEB8-4C46-A879-60B443BB4ED0}">
  <ds:schemaRefs>
    <ds:schemaRef ds:uri="http://schemas.microsoft.com/sharepoint/v3/contenttype/forms"/>
  </ds:schemaRefs>
</ds:datastoreItem>
</file>

<file path=customXml/itemProps2.xml><?xml version="1.0" encoding="utf-8"?>
<ds:datastoreItem xmlns:ds="http://schemas.openxmlformats.org/officeDocument/2006/customXml" ds:itemID="{3EF946E1-FAD9-4296-AB87-22FB170C495C}"/>
</file>

<file path=customXml/itemProps3.xml><?xml version="1.0" encoding="utf-8"?>
<ds:datastoreItem xmlns:ds="http://schemas.openxmlformats.org/officeDocument/2006/customXml" ds:itemID="{F4C4C426-4CDA-465F-83D4-999C2DA79E26}">
  <ds:schemaRefs>
    <ds:schemaRef ds:uri="http://schemas.openxmlformats.org/package/2006/metadata/core-properties"/>
    <ds:schemaRef ds:uri="http://schemas.microsoft.com/office/2006/documentManagement/types"/>
    <ds:schemaRef ds:uri="fb9ac88b-5def-4f6d-a059-a9d6f01661cf"/>
    <ds:schemaRef ds:uri="http://purl.org/dc/elements/1.1/"/>
    <ds:schemaRef ds:uri="http://purl.org/dc/terms/"/>
    <ds:schemaRef ds:uri="http://schemas.microsoft.com/office/2006/metadata/properties"/>
    <ds:schemaRef ds:uri="http://www.w3.org/XML/1998/namespace"/>
    <ds:schemaRef ds:uri="http://schemas.microsoft.com/office/infopath/2007/PartnerControls"/>
    <ds:schemaRef ds:uri="da0083d9-74f1-4018-aa03-33b08f9473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87</TotalTime>
  <Words>2054</Words>
  <Application>Microsoft Office PowerPoint</Application>
  <PresentationFormat>A4 Paper (210x297 mm)</PresentationFormat>
  <Paragraphs>475</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Sapientia Education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 Bentley</dc:creator>
  <cp:lastModifiedBy>L Bentley</cp:lastModifiedBy>
  <cp:revision>33</cp:revision>
  <dcterms:created xsi:type="dcterms:W3CDTF">2026-05-10T14:19:31Z</dcterms:created>
  <dcterms:modified xsi:type="dcterms:W3CDTF">2026-07-08T09:19:32Z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0x010100751E9CE77458F94BA4CC11B03E53BDD6</vt:lpwstr>
  </property>
  <property fmtid="{D5CDD505-2E9C-101B-9397-08002B2CF9AE}" pid="3" name="MediaServiceImageTags">
    <vt:lpwstr/>
  </property>
</Properties>
</file>