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289BF5-A577-481F-9525-9891A8A21D91}" v="2" dt="2026-07-02T12:43:40.4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15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813836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828937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180898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222707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86617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985909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74886A-B952-471C-9FFF-2AB61E1A0507}"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992175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4886A-B952-471C-9FFF-2AB61E1A0507}"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478188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4886A-B952-471C-9FFF-2AB61E1A0507}"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4408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91455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25905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74886A-B952-471C-9FFF-2AB61E1A0507}" type="datetimeFigureOut">
              <a:rPr lang="en-GB" smtClean="0"/>
              <a:t>02/07/2026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26EB86-8F5D-4477-B2FC-AD1DA428A6A2}" type="slidenum">
              <a:rPr lang="en-GB" smtClean="0"/>
              <a:t>‹#›</a:t>
            </a:fld>
            <a:endParaRPr lang="en-GB"/>
          </a:p>
        </p:txBody>
      </p:sp>
    </p:spTree>
    <p:extLst>
      <p:ext uri="{BB962C8B-B14F-4D97-AF65-F5344CB8AC3E}">
        <p14:creationId xmlns:p14="http://schemas.microsoft.com/office/powerpoint/2010/main" val="34058320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E185E8C-5987-60B6-6C8C-CD8AC75DCB31}"/>
              </a:ext>
            </a:extLst>
          </p:cNvPr>
          <p:cNvGraphicFramePr>
            <a:graphicFrameLocks noGrp="1"/>
          </p:cNvGraphicFramePr>
          <p:nvPr>
            <p:extLst>
              <p:ext uri="{D42A27DB-BD31-4B8C-83A1-F6EECF244321}">
                <p14:modId xmlns:p14="http://schemas.microsoft.com/office/powerpoint/2010/main" val="1214722178"/>
              </p:ext>
            </p:extLst>
          </p:nvPr>
        </p:nvGraphicFramePr>
        <p:xfrm>
          <a:off x="97648" y="373279"/>
          <a:ext cx="9710703" cy="6374993"/>
        </p:xfrm>
        <a:graphic>
          <a:graphicData uri="http://schemas.openxmlformats.org/drawingml/2006/table">
            <a:tbl>
              <a:tblPr firstRow="1" bandRow="1">
                <a:tableStyleId>{5C22544A-7EE6-4342-B048-85BDC9FD1C3A}</a:tableStyleId>
              </a:tblPr>
              <a:tblGrid>
                <a:gridCol w="4367947">
                  <a:extLst>
                    <a:ext uri="{9D8B030D-6E8A-4147-A177-3AD203B41FA5}">
                      <a16:colId xmlns:a16="http://schemas.microsoft.com/office/drawing/2014/main" val="973484391"/>
                    </a:ext>
                  </a:extLst>
                </a:gridCol>
                <a:gridCol w="5342756">
                  <a:extLst>
                    <a:ext uri="{9D8B030D-6E8A-4147-A177-3AD203B41FA5}">
                      <a16:colId xmlns:a16="http://schemas.microsoft.com/office/drawing/2014/main" val="3912726732"/>
                    </a:ext>
                  </a:extLst>
                </a:gridCol>
              </a:tblGrid>
              <a:tr h="239485">
                <a:tc gridSpan="2">
                  <a:txBody>
                    <a:bodyPr/>
                    <a:lstStyle/>
                    <a:p>
                      <a:pPr algn="ctr">
                        <a:lnSpc>
                          <a:spcPct val="107000"/>
                        </a:lnSpc>
                        <a:spcAft>
                          <a:spcPts val="800"/>
                        </a:spcAft>
                        <a:buNone/>
                      </a:pPr>
                      <a:r>
                        <a:rPr lang="en-GB" sz="800" kern="1200" dirty="0">
                          <a:effectLst/>
                        </a:rPr>
                        <a:t>Food and Nutrition</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a:p>
                  </a:txBody>
                  <a:tcPr/>
                </a:tc>
                <a:extLst>
                  <a:ext uri="{0D108BD9-81ED-4DB2-BD59-A6C34878D82A}">
                    <a16:rowId xmlns:a16="http://schemas.microsoft.com/office/drawing/2014/main" val="675839518"/>
                  </a:ext>
                </a:extLst>
              </a:tr>
              <a:tr h="119965">
                <a:tc gridSpan="2">
                  <a:txBody>
                    <a:bodyPr/>
                    <a:lstStyle/>
                    <a:p>
                      <a:pPr>
                        <a:lnSpc>
                          <a:spcPct val="107000"/>
                        </a:lnSpc>
                        <a:spcAft>
                          <a:spcPts val="800"/>
                        </a:spcAft>
                        <a:buNone/>
                      </a:pPr>
                      <a:r>
                        <a:rPr lang="en-GB" sz="800" b="1" kern="1200" dirty="0">
                          <a:effectLst/>
                        </a:rPr>
                        <a:t>Curriculum core purpose. Intent</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937528791"/>
                  </a:ext>
                </a:extLst>
              </a:tr>
              <a:tr h="913655">
                <a:tc gridSpan="2">
                  <a:txBody>
                    <a:bodyPr/>
                    <a:lstStyle/>
                    <a:p>
                      <a:pPr>
                        <a:lnSpc>
                          <a:spcPct val="107000"/>
                        </a:lnSpc>
                        <a:spcAft>
                          <a:spcPts val="0"/>
                        </a:spcAft>
                        <a:buNone/>
                      </a:pPr>
                      <a:r>
                        <a:rPr lang="en-GB" sz="800" kern="0" dirty="0">
                          <a:effectLst/>
                        </a:rPr>
                        <a:t>Our KS3 Food Preparation &amp; Nutrition curriculum aims to equip students with the knowledge, skills, and confidence to make informed food choices and prepare healthy, balanced meals. We nurture a love for cooking, an understanding of nutrition, and an appreciation of food’s role in culture, wellbeing, and sustainability.</a:t>
                      </a:r>
                      <a:endParaRPr lang="en-GB" sz="800" kern="100" dirty="0">
                        <a:effectLst/>
                      </a:endParaRPr>
                    </a:p>
                    <a:p>
                      <a:pPr>
                        <a:lnSpc>
                          <a:spcPct val="107000"/>
                        </a:lnSpc>
                        <a:spcAft>
                          <a:spcPts val="0"/>
                        </a:spcAft>
                        <a:buNone/>
                      </a:pPr>
                      <a:r>
                        <a:rPr lang="en-GB" sz="800" kern="0" dirty="0">
                          <a:effectLst/>
                        </a:rPr>
                        <a:t>By the end of KS3, students will be able to:</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Plan, prepare, and present a range of dishes confidently.</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Apply nutritional knowledge to make healthier food choices.</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Demonstrate independence, teamwork, and time management in the kitchen.</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Show respect for food, resources, and cultural diversity.</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689685684"/>
                  </a:ext>
                </a:extLst>
              </a:tr>
              <a:tr h="119965">
                <a:tc gridSpan="2">
                  <a:txBody>
                    <a:bodyPr/>
                    <a:lstStyle/>
                    <a:p>
                      <a:pPr>
                        <a:lnSpc>
                          <a:spcPct val="107000"/>
                        </a:lnSpc>
                        <a:spcAft>
                          <a:spcPts val="800"/>
                        </a:spcAft>
                        <a:buNone/>
                      </a:pPr>
                      <a:r>
                        <a:rPr lang="en-GB" sz="800" b="1" kern="1200" dirty="0">
                          <a:effectLst/>
                        </a:rPr>
                        <a:t>Community</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2952082500"/>
                  </a:ext>
                </a:extLst>
              </a:tr>
              <a:tr h="268727">
                <a:tc gridSpan="2">
                  <a:txBody>
                    <a:bodyPr/>
                    <a:lstStyle/>
                    <a:p>
                      <a:pPr>
                        <a:lnSpc>
                          <a:spcPct val="107000"/>
                        </a:lnSpc>
                        <a:spcAft>
                          <a:spcPts val="800"/>
                        </a:spcAft>
                        <a:buNone/>
                      </a:pPr>
                      <a:r>
                        <a:rPr lang="en-GB" sz="800" kern="100" dirty="0">
                          <a:effectLst/>
                        </a:rPr>
                        <a:t>Food and Nutrition promotes community within the curriculum by exploring and celebrating food from international cuisines, culture, religion as well as from Britain. The curriculum explores reasons why different types of people would select and cook food and have an understanding of foods which are celebrated as well as those to be avoided. </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719962762"/>
                  </a:ext>
                </a:extLst>
              </a:tr>
              <a:tr h="119965">
                <a:tc gridSpan="2">
                  <a:txBody>
                    <a:bodyPr/>
                    <a:lstStyle/>
                    <a:p>
                      <a:pPr>
                        <a:lnSpc>
                          <a:spcPct val="107000"/>
                        </a:lnSpc>
                        <a:spcAft>
                          <a:spcPts val="800"/>
                        </a:spcAft>
                        <a:buNone/>
                      </a:pPr>
                      <a:r>
                        <a:rPr lang="en-GB" sz="800" b="1" kern="1200" dirty="0">
                          <a:effectLst/>
                        </a:rPr>
                        <a:t>Ambition</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4287659637"/>
                  </a:ext>
                </a:extLst>
              </a:tr>
              <a:tr h="343991">
                <a:tc gridSpan="2">
                  <a:txBody>
                    <a:bodyPr/>
                    <a:lstStyle/>
                    <a:p>
                      <a:pPr>
                        <a:lnSpc>
                          <a:spcPct val="107000"/>
                        </a:lnSpc>
                        <a:spcAft>
                          <a:spcPts val="800"/>
                        </a:spcAft>
                        <a:buNone/>
                      </a:pPr>
                      <a:r>
                        <a:rPr lang="en-GB" sz="800" kern="100" dirty="0">
                          <a:effectLst/>
                        </a:rPr>
                        <a:t>Our Food and Nutrition curriculum is deliberately ambitious for all learners, designed to challenge and inspire students at every stage. We support students in improving their practical skills, deepening their understanding of the science food and the effect it has on the body. Lessons are structured to promote resilience, perseverance, and a growth mindset, whether students are working individually or as part of a team. Food and Nutrition provides a structured environment where students are encouraged to push their limits, overcome setbacks, and develop confidence to aim higher by trying dishes which require complex skills. </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754743314"/>
                  </a:ext>
                </a:extLst>
              </a:tr>
              <a:tr h="119965">
                <a:tc gridSpan="2">
                  <a:txBody>
                    <a:bodyPr/>
                    <a:lstStyle/>
                    <a:p>
                      <a:pPr>
                        <a:lnSpc>
                          <a:spcPct val="107000"/>
                        </a:lnSpc>
                        <a:spcAft>
                          <a:spcPts val="800"/>
                        </a:spcAft>
                        <a:buNone/>
                      </a:pPr>
                      <a:r>
                        <a:rPr lang="en-GB" sz="800" b="1" kern="1200" dirty="0">
                          <a:effectLst/>
                        </a:rPr>
                        <a:t>Respect</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1252081578"/>
                  </a:ext>
                </a:extLst>
              </a:tr>
              <a:tr h="1025324">
                <a:tc gridSpan="2">
                  <a:txBody>
                    <a:bodyPr/>
                    <a:lstStyle/>
                    <a:p>
                      <a:pPr>
                        <a:lnSpc>
                          <a:spcPct val="107000"/>
                        </a:lnSpc>
                        <a:spcAft>
                          <a:spcPts val="0"/>
                        </a:spcAft>
                        <a:buNone/>
                      </a:pPr>
                      <a:r>
                        <a:rPr lang="en-GB" sz="800" kern="100" dirty="0">
                          <a:effectLst/>
                        </a:rPr>
                        <a:t>Respect is at the heart of Food and Nutrition and is embedded throughout our curriculum. Students are taught to value each others' choices and opinions with the food choices they make. They learn to listen actively, communicate effectively, and treat others with dignity, regardless of skill level, background, or ability.</a:t>
                      </a:r>
                    </a:p>
                    <a:p>
                      <a:pPr>
                        <a:lnSpc>
                          <a:spcPct val="107000"/>
                        </a:lnSpc>
                        <a:spcAft>
                          <a:spcPts val="0"/>
                        </a:spcAft>
                        <a:buNone/>
                      </a:pPr>
                      <a:r>
                        <a:rPr lang="en-GB" sz="800" kern="100" dirty="0">
                          <a:effectLst/>
                        </a:rPr>
                        <a:t>Our inclusive approach celebrates diversity and promotes mutual respect by creating a safe, supportive environment where every student feels valued and empowered to participate in lessons. Whether working individually or as part of a group, students are expected to show respect for themselves, their peers, staff, equipment, and the wider school community.</a:t>
                      </a:r>
                    </a:p>
                    <a:p>
                      <a:pPr>
                        <a:lnSpc>
                          <a:spcPct val="107000"/>
                        </a:lnSpc>
                        <a:spcAft>
                          <a:spcPts val="0"/>
                        </a:spcAft>
                        <a:buNone/>
                      </a:pPr>
                      <a:r>
                        <a:rPr lang="en-GB" sz="800" kern="100" dirty="0">
                          <a:effectLst/>
                        </a:rPr>
                        <a:t>Through collaboration and shared goals, students develop empathy, patience, and understanding. Leadership opportunities further support this development, helping students learn to guide others with integrity and responsibility.</a:t>
                      </a:r>
                    </a:p>
                    <a:p>
                      <a:pPr>
                        <a:lnSpc>
                          <a:spcPct val="107000"/>
                        </a:lnSpc>
                        <a:spcAft>
                          <a:spcPts val="0"/>
                        </a:spcAft>
                        <a:buNone/>
                      </a:pPr>
                      <a:r>
                        <a:rPr lang="en-GB" sz="800" kern="100" dirty="0">
                          <a:effectLst/>
                        </a:rPr>
                        <a:t>By modelling positive behaviour and maintaining high expectations, we ensure that respect is not only taught but lived—within food lessons and beyond</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3537909982"/>
                  </a:ext>
                </a:extLst>
              </a:tr>
              <a:tr h="192024">
                <a:tc gridSpan="2">
                  <a:txBody>
                    <a:bodyPr/>
                    <a:lstStyle/>
                    <a:p>
                      <a:pPr>
                        <a:lnSpc>
                          <a:spcPct val="107000"/>
                        </a:lnSpc>
                        <a:spcAft>
                          <a:spcPts val="0"/>
                        </a:spcAft>
                        <a:buNone/>
                      </a:pPr>
                      <a:r>
                        <a:rPr lang="en-GB" sz="800" b="1" kern="100" dirty="0">
                          <a:effectLst/>
                          <a:latin typeface="Calibri" panose="020F0502020204030204" pitchFamily="34" charset="0"/>
                          <a:ea typeface="Calibri" panose="020F0502020204030204" pitchFamily="34" charset="0"/>
                          <a:cs typeface="Times New Roman" panose="02020603050405020304" pitchFamily="18" charset="0"/>
                        </a:rPr>
                        <a:t>Careers in the curriculum</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en-GB"/>
                    </a:p>
                  </a:txBody>
                  <a:tcPr/>
                </a:tc>
                <a:extLst>
                  <a:ext uri="{0D108BD9-81ED-4DB2-BD59-A6C34878D82A}">
                    <a16:rowId xmlns:a16="http://schemas.microsoft.com/office/drawing/2014/main" val="3338908181"/>
                  </a:ext>
                </a:extLst>
              </a:tr>
              <a:tr h="192024">
                <a:tc gridSpan="2">
                  <a:txBody>
                    <a:bodyPr/>
                    <a:lstStyle/>
                    <a:p>
                      <a:pPr>
                        <a:lnSpc>
                          <a:spcPct val="107000"/>
                        </a:lnSpc>
                        <a:spcAft>
                          <a:spcPts val="0"/>
                        </a:spcAft>
                        <a:buNone/>
                      </a:pPr>
                      <a:r>
                        <a:rPr lang="en-GB" sz="800" b="0" kern="100" dirty="0">
                          <a:effectLst/>
                          <a:latin typeface="Calibri" panose="020F0502020204030204" pitchFamily="34" charset="0"/>
                          <a:ea typeface="Calibri" panose="020F0502020204030204" pitchFamily="34" charset="0"/>
                          <a:cs typeface="Times New Roman" panose="02020603050405020304" pitchFamily="18" charset="0"/>
                        </a:rPr>
                        <a:t>Creative arts careers are advertised outside room 4. All posters for careers in creative arts including apprenticeships are advertised within classrooms. Employers on the food industry are invited in yearly for filleting and deboning a chicken workshops with year 11. </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3074084838"/>
                  </a:ext>
                </a:extLst>
              </a:tr>
              <a:tr h="132828">
                <a:tc>
                  <a:txBody>
                    <a:bodyPr/>
                    <a:lstStyle/>
                    <a:p>
                      <a:pPr>
                        <a:lnSpc>
                          <a:spcPct val="107000"/>
                        </a:lnSpc>
                        <a:spcAft>
                          <a:spcPts val="800"/>
                        </a:spcAft>
                        <a:buNone/>
                      </a:pPr>
                      <a:r>
                        <a:rPr lang="en-GB" sz="800" b="1" kern="1200" dirty="0">
                          <a:effectLst/>
                        </a:rPr>
                        <a:t>Content-Knowledge and Skills.</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nSpc>
                          <a:spcPct val="107000"/>
                        </a:lnSpc>
                        <a:spcAft>
                          <a:spcPts val="800"/>
                        </a:spcAft>
                        <a:buNone/>
                      </a:pPr>
                      <a:r>
                        <a:rPr lang="en-GB" sz="800" b="1" kern="1200" dirty="0">
                          <a:effectLst/>
                        </a:rPr>
                        <a:t>Subject specific pedagogy</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284896815"/>
                  </a:ext>
                </a:extLst>
              </a:tr>
              <a:tr h="2127834">
                <a:tc>
                  <a:txBody>
                    <a:bodyPr/>
                    <a:lstStyle/>
                    <a:p>
                      <a:pPr>
                        <a:lnSpc>
                          <a:spcPct val="107000"/>
                        </a:lnSpc>
                        <a:spcAft>
                          <a:spcPts val="0"/>
                        </a:spcAft>
                        <a:buNone/>
                      </a:pPr>
                      <a:r>
                        <a:rPr lang="en-GB" sz="800" kern="100" dirty="0">
                          <a:effectLst/>
                        </a:rPr>
                        <a:t>Students at Old Buckenham will develop:</a:t>
                      </a: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Practical Skills – Develop safe, independent cooking techniques, from basic knife skills to more complex preparation methods.</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Nutrition Knowledge – Understand the principles of a balanced diet, the Eatwell Guide, and the impact of food on health.</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Food Science – Explore how ingredients work together, the effects of heat and preparation, and the science behind recipes.</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Cultural Awareness – Experience a variety of cuisines, recognising the diversity of food traditions locally and globally.</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Sustainability &amp; Ethics – Learn about food provenance, seasonality, and the environmental impact of food choices.</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buNone/>
                      </a:pPr>
                      <a:r>
                        <a:rPr lang="en-GB" sz="800" kern="100" dirty="0">
                          <a:effectLst/>
                        </a:rPr>
                        <a:t>Teaching in Food and Nutrition is dynamic, inclusive, and grounded in expert modelling and clear, purposeful instruction. A variety of approaches — including practical and theoretical approaches, and both self and peer feedback — are used to develop students’ confidence and proficiency.</a:t>
                      </a:r>
                    </a:p>
                    <a:p>
                      <a:pPr>
                        <a:lnSpc>
                          <a:spcPct val="107000"/>
                        </a:lnSpc>
                        <a:spcAft>
                          <a:spcPts val="0"/>
                        </a:spcAft>
                        <a:buNone/>
                      </a:pPr>
                      <a:r>
                        <a:rPr lang="en-GB" sz="800" kern="100" dirty="0">
                          <a:effectLst/>
                        </a:rPr>
                        <a:t>Lessons are thoughtfully planned to ensure progression and appropriate challenge for all learners. Continuous formative assessment allows students to reflect on their performance, refine their techniques, and make meaningful improvements. Differentiation is embedded in every lesson, ensuring all students are supported in reaching their full potential.</a:t>
                      </a:r>
                    </a:p>
                    <a:p>
                      <a:pPr marL="342900" lvl="0" indent="-342900">
                        <a:lnSpc>
                          <a:spcPct val="107000"/>
                        </a:lnSpc>
                        <a:spcAft>
                          <a:spcPts val="0"/>
                        </a:spcAft>
                        <a:buFont typeface="Arial" panose="020B0604020202020204" pitchFamily="34" charset="0"/>
                        <a:buChar char="•"/>
                        <a:tabLst>
                          <a:tab pos="457200" algn="l"/>
                        </a:tabLst>
                      </a:pPr>
                      <a:r>
                        <a:rPr lang="en-GB" sz="800" kern="100" dirty="0">
                          <a:effectLst/>
                        </a:rPr>
                        <a:t>Cross-curricular links with science, geography, and PSHE to deepen understanding.</a:t>
                      </a:r>
                    </a:p>
                    <a:p>
                      <a:pPr marL="342900" lvl="0" indent="-342900">
                        <a:lnSpc>
                          <a:spcPct val="107000"/>
                        </a:lnSpc>
                        <a:spcAft>
                          <a:spcPts val="0"/>
                        </a:spcAft>
                        <a:buFont typeface="Arial" panose="020B0604020202020204" pitchFamily="34" charset="0"/>
                        <a:buChar char="•"/>
                        <a:tabLst>
                          <a:tab pos="457200" algn="l"/>
                        </a:tabLst>
                      </a:pPr>
                      <a:r>
                        <a:rPr lang="en-GB" sz="800" kern="100" dirty="0">
                          <a:effectLst/>
                        </a:rPr>
                        <a:t>Opportunities for creativity and problem-solving through recipe adaptation and design tasks.</a:t>
                      </a:r>
                    </a:p>
                    <a:p>
                      <a:pPr>
                        <a:lnSpc>
                          <a:spcPct val="107000"/>
                        </a:lnSpc>
                        <a:spcAft>
                          <a:spcPts val="0"/>
                        </a:spcAft>
                        <a:buNone/>
                      </a:pPr>
                      <a:r>
                        <a:rPr lang="en-GB" sz="800" kern="100" dirty="0">
                          <a:effectLst/>
                        </a:rPr>
                        <a:t>This model is flexible and can be reversed when needed — for example, to diagnose and address specific areas of need for individuals or groups.</a:t>
                      </a:r>
                    </a:p>
                    <a:p>
                      <a:pPr rtl="0" fontAlgn="base"/>
                      <a:r>
                        <a:rPr lang="en-GB" sz="800" b="1" i="0" kern="1200" dirty="0">
                          <a:solidFill>
                            <a:schemeClr val="dk1"/>
                          </a:solidFill>
                          <a:effectLst/>
                          <a:latin typeface="+mn-lt"/>
                          <a:ea typeface="+mn-ea"/>
                          <a:cs typeface="+mn-cs"/>
                        </a:rPr>
                        <a:t>ASSESSMENT KS3:</a:t>
                      </a:r>
                      <a:r>
                        <a:rPr lang="en-GB" sz="800" b="0" i="0" kern="1200" dirty="0">
                          <a:solidFill>
                            <a:schemeClr val="dk1"/>
                          </a:solidFill>
                          <a:effectLst/>
                          <a:latin typeface="+mn-lt"/>
                          <a:ea typeface="+mn-ea"/>
                          <a:cs typeface="+mn-cs"/>
                        </a:rPr>
                        <a:t> KS3 students complete termly assessments.  At KS3 students are assessed in 4 key areas. Knowledge, design, make and evaluation.  </a:t>
                      </a:r>
                    </a:p>
                    <a:p>
                      <a:pPr rtl="0" fontAlgn="base"/>
                      <a:r>
                        <a:rPr lang="en-GB" sz="800" b="1" i="0" kern="1200" dirty="0">
                          <a:solidFill>
                            <a:schemeClr val="dk1"/>
                          </a:solidFill>
                          <a:effectLst/>
                          <a:latin typeface="+mn-lt"/>
                          <a:ea typeface="+mn-ea"/>
                          <a:cs typeface="+mn-cs"/>
                        </a:rPr>
                        <a:t>ASSESSMENT KS4:</a:t>
                      </a:r>
                      <a:r>
                        <a:rPr lang="en-GB" sz="800" b="0" i="0" kern="1200" dirty="0">
                          <a:solidFill>
                            <a:schemeClr val="dk1"/>
                          </a:solidFill>
                          <a:effectLst/>
                          <a:latin typeface="+mn-lt"/>
                          <a:ea typeface="+mn-ea"/>
                          <a:cs typeface="+mn-cs"/>
                        </a:rPr>
                        <a:t> Students will complete several projects throughout year 10 assessment using GCSE grading termly. Students will follow the </a:t>
                      </a:r>
                      <a:r>
                        <a:rPr lang="en-GB" sz="800" b="0" i="0" kern="1200" dirty="0" err="1">
                          <a:solidFill>
                            <a:schemeClr val="dk1"/>
                          </a:solidFill>
                          <a:effectLst/>
                          <a:latin typeface="+mn-lt"/>
                          <a:ea typeface="+mn-ea"/>
                          <a:cs typeface="+mn-cs"/>
                        </a:rPr>
                        <a:t>Eduqas</a:t>
                      </a:r>
                      <a:r>
                        <a:rPr lang="en-GB" sz="800" b="0" i="0" kern="1200" dirty="0">
                          <a:solidFill>
                            <a:schemeClr val="dk1"/>
                          </a:solidFill>
                          <a:effectLst/>
                          <a:latin typeface="+mn-lt"/>
                          <a:ea typeface="+mn-ea"/>
                          <a:cs typeface="+mn-cs"/>
                        </a:rPr>
                        <a:t> Food Preparation and Nutrition specification. 50% assessment is exam based and 50% is NEA based.  </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3826209"/>
                  </a:ext>
                </a:extLst>
              </a:tr>
            </a:tbl>
          </a:graphicData>
        </a:graphic>
      </p:graphicFrame>
      <p:sp>
        <p:nvSpPr>
          <p:cNvPr id="5" name="TextBox 4">
            <a:extLst>
              <a:ext uri="{FF2B5EF4-FFF2-40B4-BE49-F238E27FC236}">
                <a16:creationId xmlns:a16="http://schemas.microsoft.com/office/drawing/2014/main" id="{E7E64CF6-044C-895B-07B7-F7DADECBAC97}"/>
              </a:ext>
            </a:extLst>
          </p:cNvPr>
          <p:cNvSpPr txBox="1"/>
          <p:nvPr/>
        </p:nvSpPr>
        <p:spPr>
          <a:xfrm>
            <a:off x="0" y="109728"/>
            <a:ext cx="3058886" cy="230832"/>
          </a:xfrm>
          <a:prstGeom prst="rect">
            <a:avLst/>
          </a:prstGeom>
          <a:noFill/>
        </p:spPr>
        <p:txBody>
          <a:bodyPr wrap="square" rtlCol="0">
            <a:spAutoFit/>
          </a:bodyPr>
          <a:lstStyle/>
          <a:p>
            <a:r>
              <a:rPr lang="en-GB" sz="900" i="1" dirty="0"/>
              <a:t>Food and Nutrition curriculum content 2026-27</a:t>
            </a:r>
          </a:p>
        </p:txBody>
      </p:sp>
    </p:spTree>
    <p:extLst>
      <p:ext uri="{BB962C8B-B14F-4D97-AF65-F5344CB8AC3E}">
        <p14:creationId xmlns:p14="http://schemas.microsoft.com/office/powerpoint/2010/main" val="2745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A7C0E5-772E-3308-7955-0757DFD4C87C}"/>
              </a:ext>
            </a:extLst>
          </p:cNvPr>
          <p:cNvSpPr txBox="1"/>
          <p:nvPr/>
        </p:nvSpPr>
        <p:spPr>
          <a:xfrm>
            <a:off x="94488" y="0"/>
            <a:ext cx="3058886" cy="230832"/>
          </a:xfrm>
          <a:prstGeom prst="rect">
            <a:avLst/>
          </a:prstGeom>
          <a:noFill/>
        </p:spPr>
        <p:txBody>
          <a:bodyPr wrap="square" rtlCol="0">
            <a:spAutoFit/>
          </a:bodyPr>
          <a:lstStyle/>
          <a:p>
            <a:r>
              <a:rPr lang="en-GB" sz="900" i="1" dirty="0"/>
              <a:t>Food and Nutrition curriculum content 2026-27</a:t>
            </a:r>
          </a:p>
        </p:txBody>
      </p:sp>
      <p:graphicFrame>
        <p:nvGraphicFramePr>
          <p:cNvPr id="4" name="Table 3">
            <a:extLst>
              <a:ext uri="{FF2B5EF4-FFF2-40B4-BE49-F238E27FC236}">
                <a16:creationId xmlns:a16="http://schemas.microsoft.com/office/drawing/2014/main" id="{21EE54C1-3ED8-3BBE-E5B6-179C1F0B99F3}"/>
              </a:ext>
            </a:extLst>
          </p:cNvPr>
          <p:cNvGraphicFramePr>
            <a:graphicFrameLocks noGrp="1"/>
          </p:cNvGraphicFramePr>
          <p:nvPr>
            <p:extLst>
              <p:ext uri="{D42A27DB-BD31-4B8C-83A1-F6EECF244321}">
                <p14:modId xmlns:p14="http://schemas.microsoft.com/office/powerpoint/2010/main" val="1230525154"/>
              </p:ext>
            </p:extLst>
          </p:nvPr>
        </p:nvGraphicFramePr>
        <p:xfrm>
          <a:off x="256738" y="371922"/>
          <a:ext cx="9225590" cy="6010589"/>
        </p:xfrm>
        <a:graphic>
          <a:graphicData uri="http://schemas.openxmlformats.org/drawingml/2006/table">
            <a:tbl>
              <a:tblPr/>
              <a:tblGrid>
                <a:gridCol w="851265">
                  <a:extLst>
                    <a:ext uri="{9D8B030D-6E8A-4147-A177-3AD203B41FA5}">
                      <a16:colId xmlns:a16="http://schemas.microsoft.com/office/drawing/2014/main" val="1784492812"/>
                    </a:ext>
                  </a:extLst>
                </a:gridCol>
                <a:gridCol w="2053678">
                  <a:extLst>
                    <a:ext uri="{9D8B030D-6E8A-4147-A177-3AD203B41FA5}">
                      <a16:colId xmlns:a16="http://schemas.microsoft.com/office/drawing/2014/main" val="3763585915"/>
                    </a:ext>
                  </a:extLst>
                </a:gridCol>
                <a:gridCol w="1904707">
                  <a:extLst>
                    <a:ext uri="{9D8B030D-6E8A-4147-A177-3AD203B41FA5}">
                      <a16:colId xmlns:a16="http://schemas.microsoft.com/office/drawing/2014/main" val="1784220753"/>
                    </a:ext>
                  </a:extLst>
                </a:gridCol>
                <a:gridCol w="2011115">
                  <a:extLst>
                    <a:ext uri="{9D8B030D-6E8A-4147-A177-3AD203B41FA5}">
                      <a16:colId xmlns:a16="http://schemas.microsoft.com/office/drawing/2014/main" val="3568740476"/>
                    </a:ext>
                  </a:extLst>
                </a:gridCol>
                <a:gridCol w="2404825">
                  <a:extLst>
                    <a:ext uri="{9D8B030D-6E8A-4147-A177-3AD203B41FA5}">
                      <a16:colId xmlns:a16="http://schemas.microsoft.com/office/drawing/2014/main" val="3922881202"/>
                    </a:ext>
                  </a:extLst>
                </a:gridCol>
              </a:tblGrid>
              <a:tr h="410228">
                <a:tc>
                  <a:txBody>
                    <a:bodyPr/>
                    <a:lstStyle/>
                    <a:p>
                      <a:pPr algn="l" rtl="0" fontAlgn="base">
                        <a:lnSpc>
                          <a:spcPts val="975"/>
                        </a:lnSpc>
                        <a:buNone/>
                      </a:pPr>
                      <a:r>
                        <a:rPr lang="en-GB" sz="600" b="1" i="0">
                          <a:effectLst/>
                          <a:latin typeface="Calibri Light" panose="020F0302020204030204" pitchFamily="34" charset="0"/>
                        </a:rPr>
                        <a:t>Subject </a:t>
                      </a:r>
                      <a:r>
                        <a:rPr lang="en-GB" sz="600" b="0" i="0">
                          <a:effectLst/>
                          <a:latin typeface="Calibri Light" panose="020F0302020204030204" pitchFamily="34" charset="0"/>
                        </a:rPr>
                        <a:t>Curriculum Content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dirty="0">
                          <a:effectLst/>
                          <a:latin typeface="Calibri Light" panose="020F0302020204030204" pitchFamily="34" charset="0"/>
                        </a:rPr>
                        <a:t>Cycle 1</a:t>
                      </a:r>
                      <a:r>
                        <a:rPr lang="en-GB" sz="800" b="0" i="0" dirty="0">
                          <a:effectLst/>
                          <a:latin typeface="Calibri Light" panose="020F0302020204030204" pitchFamily="34" charset="0"/>
                        </a:rPr>
                        <a:t> </a:t>
                      </a:r>
                      <a:endParaRPr lang="en-GB" sz="1400" b="0" i="0" dirty="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2</a:t>
                      </a:r>
                      <a:r>
                        <a:rPr lang="en-GB" sz="8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3</a:t>
                      </a:r>
                      <a:r>
                        <a:rPr lang="en-GB" sz="8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4</a:t>
                      </a:r>
                      <a:r>
                        <a:rPr lang="en-GB" sz="8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4651110"/>
                  </a:ext>
                </a:extLst>
              </a:tr>
              <a:tr h="2056141">
                <a:tc>
                  <a:txBody>
                    <a:bodyPr/>
                    <a:lstStyle/>
                    <a:p>
                      <a:pPr algn="l" rtl="0" fontAlgn="base">
                        <a:lnSpc>
                          <a:spcPts val="975"/>
                        </a:lnSpc>
                        <a:buNone/>
                      </a:pPr>
                      <a:r>
                        <a:rPr lang="en-GB" sz="600" b="1" i="0">
                          <a:effectLst/>
                          <a:latin typeface="Calibri Light" panose="020F0302020204030204" pitchFamily="34" charset="0"/>
                        </a:rPr>
                        <a:t>Year 7</a:t>
                      </a: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Diet and good health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Micro/Macro nutrient </a:t>
                      </a:r>
                      <a:endParaRPr lang="en-GB" sz="1400" b="0" i="0">
                        <a:effectLst/>
                      </a:endParaRPr>
                    </a:p>
                    <a:p>
                      <a:pPr algn="l" rtl="0" fontAlgn="base">
                        <a:lnSpc>
                          <a:spcPts val="975"/>
                        </a:lnSpc>
                        <a:buNone/>
                      </a:pPr>
                      <a:r>
                        <a:rPr lang="en-GB" sz="600" b="0" i="0">
                          <a:effectLst/>
                          <a:latin typeface="Calibri Light" panose="020F0302020204030204" pitchFamily="34" charset="0"/>
                        </a:rPr>
                        <a:t>Enzymic browning </a:t>
                      </a:r>
                      <a:endParaRPr lang="en-GB" sz="1400" b="0" i="0">
                        <a:effectLst/>
                      </a:endParaRPr>
                    </a:p>
                    <a:p>
                      <a:pPr algn="l" rtl="0" fontAlgn="base">
                        <a:lnSpc>
                          <a:spcPts val="975"/>
                        </a:lnSpc>
                        <a:buNone/>
                      </a:pPr>
                      <a:r>
                        <a:rPr lang="en-GB" sz="600" b="0" i="0">
                          <a:effectLst/>
                          <a:latin typeface="Calibri Light" panose="020F0302020204030204" pitchFamily="34" charset="0"/>
                        </a:rPr>
                        <a:t>The Eatwell guide </a:t>
                      </a:r>
                      <a:endParaRPr lang="en-GB" sz="1400" b="0" i="0">
                        <a:effectLst/>
                      </a:endParaRPr>
                    </a:p>
                    <a:p>
                      <a:pPr algn="l" rtl="0" fontAlgn="base">
                        <a:lnSpc>
                          <a:spcPts val="975"/>
                        </a:lnSpc>
                        <a:buNone/>
                      </a:pPr>
                      <a:r>
                        <a:rPr lang="en-GB" sz="600" b="0" i="0">
                          <a:effectLst/>
                          <a:latin typeface="Calibri Light" panose="020F0302020204030204" pitchFamily="34" charset="0"/>
                        </a:rPr>
                        <a:t>Diet </a:t>
                      </a:r>
                      <a:endParaRPr lang="en-GB" sz="1400" b="0" i="0">
                        <a:effectLst/>
                      </a:endParaRPr>
                    </a:p>
                    <a:p>
                      <a:pPr algn="l" rtl="0" fontAlgn="base">
                        <a:lnSpc>
                          <a:spcPts val="975"/>
                        </a:lnSpc>
                        <a:buNone/>
                      </a:pPr>
                      <a:r>
                        <a:rPr lang="en-GB" sz="600" b="0" i="0">
                          <a:effectLst/>
                          <a:latin typeface="Calibri Light" panose="020F0302020204030204" pitchFamily="34" charset="0"/>
                        </a:rPr>
                        <a:t>Pastry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Outcomes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Diet and good health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Dough making  </a:t>
                      </a:r>
                      <a:endParaRPr lang="en-GB" sz="1400" b="0" i="0">
                        <a:effectLst/>
                      </a:endParaRPr>
                    </a:p>
                    <a:p>
                      <a:pPr algn="l" rtl="0" fontAlgn="base">
                        <a:lnSpc>
                          <a:spcPts val="975"/>
                        </a:lnSpc>
                        <a:buNone/>
                      </a:pPr>
                      <a:r>
                        <a:rPr lang="en-GB" sz="600" b="0" i="0">
                          <a:effectLst/>
                          <a:latin typeface="Calibri Light" panose="020F0302020204030204" pitchFamily="34" charset="0"/>
                        </a:rPr>
                        <a:t>Planning </a:t>
                      </a:r>
                      <a:endParaRPr lang="en-GB" sz="1400" b="0" i="0">
                        <a:effectLst/>
                      </a:endParaRPr>
                    </a:p>
                    <a:p>
                      <a:pPr algn="l" rtl="0" fontAlgn="base">
                        <a:lnSpc>
                          <a:spcPts val="975"/>
                        </a:lnSpc>
                        <a:buNone/>
                      </a:pPr>
                      <a:r>
                        <a:rPr lang="en-GB" sz="600" b="0" i="0">
                          <a:effectLst/>
                          <a:latin typeface="Calibri Light" panose="020F0302020204030204" pitchFamily="34" charset="0"/>
                        </a:rPr>
                        <a:t>Food science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Planning/ time plans </a:t>
                      </a:r>
                      <a:endParaRPr lang="en-GB" sz="1400" b="0" i="0">
                        <a:effectLst/>
                      </a:endParaRPr>
                    </a:p>
                    <a:p>
                      <a:pPr algn="l" rtl="0" fontAlgn="base">
                        <a:lnSpc>
                          <a:spcPts val="975"/>
                        </a:lnSpc>
                        <a:buNone/>
                      </a:pPr>
                      <a:r>
                        <a:rPr lang="en-GB" sz="600" b="0" i="0">
                          <a:effectLst/>
                          <a:latin typeface="Calibri Light" panose="020F0302020204030204" pitchFamily="34" charset="0"/>
                        </a:rPr>
                        <a:t>Outcomes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Factors affecting food choice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Why we choose food </a:t>
                      </a:r>
                      <a:endParaRPr lang="en-GB" sz="1400" b="0" i="0">
                        <a:effectLst/>
                      </a:endParaRPr>
                    </a:p>
                    <a:p>
                      <a:pPr algn="l" rtl="0" fontAlgn="base">
                        <a:lnSpc>
                          <a:spcPts val="975"/>
                        </a:lnSpc>
                        <a:buNone/>
                      </a:pPr>
                      <a:r>
                        <a:rPr lang="en-GB" sz="600" b="0" i="0">
                          <a:effectLst/>
                          <a:latin typeface="Calibri Light" panose="020F0302020204030204" pitchFamily="34" charset="0"/>
                        </a:rPr>
                        <a:t>The sustainability of food </a:t>
                      </a:r>
                      <a:endParaRPr lang="en-GB" sz="1400" b="0" i="0">
                        <a:effectLst/>
                      </a:endParaRPr>
                    </a:p>
                    <a:p>
                      <a:pPr algn="l" rtl="0" fontAlgn="base">
                        <a:lnSpc>
                          <a:spcPts val="975"/>
                        </a:lnSpc>
                        <a:buNone/>
                      </a:pPr>
                      <a:r>
                        <a:rPr lang="en-GB" sz="600" b="0" i="0">
                          <a:effectLst/>
                          <a:latin typeface="Calibri Light" panose="020F0302020204030204" pitchFamily="34" charset="0"/>
                        </a:rPr>
                        <a:t>Raising agents </a:t>
                      </a:r>
                      <a:endParaRPr lang="en-GB" sz="1400" b="0" i="0">
                        <a:effectLst/>
                      </a:endParaRPr>
                    </a:p>
                    <a:p>
                      <a:pPr algn="l" rtl="0" fontAlgn="base">
                        <a:lnSpc>
                          <a:spcPts val="975"/>
                        </a:lnSpc>
                        <a:buNone/>
                      </a:pPr>
                      <a:r>
                        <a:rPr lang="en-GB" sz="600" b="1" i="0">
                          <a:effectLst/>
                          <a:latin typeface="Calibri Light" panose="020F0302020204030204" pitchFamily="34" charset="0"/>
                        </a:rPr>
                        <a:t>Assessment: </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Outcomes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Pop art pencil case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Sewing machines </a:t>
                      </a:r>
                      <a:endParaRPr lang="en-GB" sz="1400" b="0" i="0">
                        <a:effectLst/>
                      </a:endParaRPr>
                    </a:p>
                    <a:p>
                      <a:pPr algn="l" rtl="0" fontAlgn="base">
                        <a:lnSpc>
                          <a:spcPts val="975"/>
                        </a:lnSpc>
                        <a:buNone/>
                      </a:pPr>
                      <a:r>
                        <a:rPr lang="en-GB" sz="600" b="0" i="0">
                          <a:effectLst/>
                          <a:latin typeface="Calibri Light" panose="020F0302020204030204" pitchFamily="34" charset="0"/>
                        </a:rPr>
                        <a:t>Natural and synthetic fibres </a:t>
                      </a:r>
                      <a:endParaRPr lang="en-GB" sz="1400" b="0" i="0">
                        <a:effectLst/>
                      </a:endParaRPr>
                    </a:p>
                    <a:p>
                      <a:pPr algn="l" rtl="0" fontAlgn="base">
                        <a:lnSpc>
                          <a:spcPts val="975"/>
                        </a:lnSpc>
                        <a:buNone/>
                      </a:pPr>
                      <a:r>
                        <a:rPr lang="en-GB" sz="600" b="0" i="0">
                          <a:effectLst/>
                          <a:latin typeface="Calibri Light" panose="020F0302020204030204" pitchFamily="34" charset="0"/>
                        </a:rPr>
                        <a:t>Batik </a:t>
                      </a:r>
                      <a:endParaRPr lang="en-GB" sz="1400" b="0" i="0">
                        <a:effectLst/>
                      </a:endParaRPr>
                    </a:p>
                    <a:p>
                      <a:pPr algn="l" rtl="0" fontAlgn="base">
                        <a:lnSpc>
                          <a:spcPts val="975"/>
                        </a:lnSpc>
                        <a:buNone/>
                      </a:pPr>
                      <a:r>
                        <a:rPr lang="en-GB" sz="600" b="0" i="0">
                          <a:effectLst/>
                          <a:latin typeface="Calibri Light" panose="020F0302020204030204" pitchFamily="34" charset="0"/>
                        </a:rPr>
                        <a:t>Applique  </a:t>
                      </a:r>
                      <a:endParaRPr lang="en-GB" sz="1400" b="0" i="0">
                        <a:effectLst/>
                      </a:endParaRPr>
                    </a:p>
                    <a:p>
                      <a:pPr algn="l" rtl="0" fontAlgn="base">
                        <a:lnSpc>
                          <a:spcPts val="975"/>
                        </a:lnSpc>
                        <a:buNone/>
                      </a:pPr>
                      <a:r>
                        <a:rPr lang="en-GB" sz="600" b="0" i="0">
                          <a:effectLst/>
                          <a:latin typeface="Calibri Light" panose="020F0302020204030204" pitchFamily="34" charset="0"/>
                        </a:rPr>
                        <a:t>Seams and zips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Specifications </a:t>
                      </a:r>
                      <a:endParaRPr lang="en-GB" sz="1400" b="0" i="0">
                        <a:effectLst/>
                      </a:endParaRPr>
                    </a:p>
                    <a:p>
                      <a:pPr algn="l" rtl="0" fontAlgn="base">
                        <a:lnSpc>
                          <a:spcPts val="975"/>
                        </a:lnSpc>
                        <a:buNone/>
                      </a:pPr>
                      <a:r>
                        <a:rPr lang="en-GB" sz="600" b="0" i="0">
                          <a:effectLst/>
                          <a:latin typeface="Calibri Light" panose="020F0302020204030204" pitchFamily="34" charset="0"/>
                        </a:rPr>
                        <a:t>Outcome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5678562"/>
                  </a:ext>
                </a:extLst>
              </a:tr>
              <a:tr h="1772110">
                <a:tc>
                  <a:txBody>
                    <a:bodyPr/>
                    <a:lstStyle/>
                    <a:p>
                      <a:pPr algn="l" rtl="0" fontAlgn="base">
                        <a:lnSpc>
                          <a:spcPts val="975"/>
                        </a:lnSpc>
                        <a:buNone/>
                      </a:pPr>
                      <a:r>
                        <a:rPr lang="en-GB" sz="600" b="1" i="0">
                          <a:effectLst/>
                          <a:latin typeface="Calibri Light" panose="020F0302020204030204" pitchFamily="34" charset="0"/>
                        </a:rPr>
                        <a:t>Year 8</a:t>
                      </a: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Food science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Bread science </a:t>
                      </a:r>
                      <a:endParaRPr lang="en-GB" sz="1400" b="0" i="0">
                        <a:effectLst/>
                      </a:endParaRPr>
                    </a:p>
                    <a:p>
                      <a:pPr algn="l" rtl="0" fontAlgn="base">
                        <a:lnSpc>
                          <a:spcPts val="975"/>
                        </a:lnSpc>
                        <a:buNone/>
                      </a:pPr>
                      <a:r>
                        <a:rPr lang="en-GB" sz="600" b="0" i="0">
                          <a:effectLst/>
                          <a:latin typeface="Calibri Light" panose="020F0302020204030204" pitchFamily="34" charset="0"/>
                        </a:rPr>
                        <a:t>Mechanical raising agents </a:t>
                      </a:r>
                      <a:endParaRPr lang="en-GB" sz="1400" b="0" i="0">
                        <a:effectLst/>
                      </a:endParaRPr>
                    </a:p>
                    <a:p>
                      <a:pPr algn="l" rtl="0" fontAlgn="base">
                        <a:lnSpc>
                          <a:spcPts val="975"/>
                        </a:lnSpc>
                        <a:buNone/>
                      </a:pPr>
                      <a:r>
                        <a:rPr lang="en-GB" sz="600" b="0" i="0">
                          <a:effectLst/>
                          <a:latin typeface="Calibri Light" panose="020F0302020204030204" pitchFamily="34" charset="0"/>
                        </a:rPr>
                        <a:t>Food experiments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Outcomes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Food commodities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Eggs </a:t>
                      </a:r>
                      <a:endParaRPr lang="en-GB" sz="1400" b="0" i="0">
                        <a:effectLst/>
                      </a:endParaRPr>
                    </a:p>
                    <a:p>
                      <a:pPr algn="l" rtl="0" fontAlgn="base">
                        <a:lnSpc>
                          <a:spcPts val="975"/>
                        </a:lnSpc>
                        <a:buNone/>
                      </a:pPr>
                      <a:r>
                        <a:rPr lang="en-GB" sz="600" b="0" i="0">
                          <a:effectLst/>
                          <a:latin typeface="Calibri Light" panose="020F0302020204030204" pitchFamily="34" charset="0"/>
                        </a:rPr>
                        <a:t>Bread </a:t>
                      </a:r>
                      <a:endParaRPr lang="en-GB" sz="1400" b="0" i="0">
                        <a:effectLst/>
                      </a:endParaRPr>
                    </a:p>
                    <a:p>
                      <a:pPr algn="l" rtl="0" fontAlgn="base">
                        <a:lnSpc>
                          <a:spcPts val="975"/>
                        </a:lnSpc>
                        <a:buNone/>
                      </a:pPr>
                      <a:r>
                        <a:rPr lang="en-GB" sz="600" b="0" i="0">
                          <a:effectLst/>
                          <a:latin typeface="Calibri Light" panose="020F0302020204030204" pitchFamily="34" charset="0"/>
                        </a:rPr>
                        <a:t>Milk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Outcome </a:t>
                      </a:r>
                      <a:endParaRPr lang="en-GB" sz="1400" b="0" i="0">
                        <a:effectLst/>
                      </a:endParaRPr>
                    </a:p>
                    <a:p>
                      <a:pPr algn="l" rtl="0" fontAlgn="base">
                        <a:lnSpc>
                          <a:spcPts val="975"/>
                        </a:lnSpc>
                        <a:buNone/>
                      </a:pPr>
                      <a:r>
                        <a:rPr lang="en-GB" sz="600" b="0" i="0">
                          <a:effectLst/>
                          <a:latin typeface="Calibri Light" panose="020F0302020204030204" pitchFamily="34" charset="0"/>
                        </a:rPr>
                        <a:t>Research and time plans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Factors affecting food choice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Religion and food </a:t>
                      </a:r>
                      <a:endParaRPr lang="en-GB" sz="1400" b="0" i="0">
                        <a:effectLst/>
                      </a:endParaRPr>
                    </a:p>
                    <a:p>
                      <a:pPr algn="l" rtl="0" fontAlgn="base">
                        <a:lnSpc>
                          <a:spcPts val="975"/>
                        </a:lnSpc>
                        <a:buNone/>
                      </a:pPr>
                      <a:r>
                        <a:rPr lang="en-GB" sz="600" b="0" i="0">
                          <a:effectLst/>
                          <a:latin typeface="Calibri Light" panose="020F0302020204030204" pitchFamily="34" charset="0"/>
                        </a:rPr>
                        <a:t>Food labelling </a:t>
                      </a:r>
                      <a:endParaRPr lang="en-GB" sz="1400" b="0" i="0">
                        <a:effectLst/>
                      </a:endParaRPr>
                    </a:p>
                    <a:p>
                      <a:pPr algn="l" rtl="0" fontAlgn="base">
                        <a:lnSpc>
                          <a:spcPts val="975"/>
                        </a:lnSpc>
                        <a:buNone/>
                      </a:pPr>
                      <a:r>
                        <a:rPr lang="en-GB" sz="600" b="0" i="0">
                          <a:effectLst/>
                          <a:latin typeface="Calibri Light" panose="020F0302020204030204" pitchFamily="34" charset="0"/>
                        </a:rPr>
                        <a:t>Allergies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Factors affecting food choice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Vegetarian diets </a:t>
                      </a:r>
                      <a:endParaRPr lang="en-GB" sz="1400" b="0" i="0">
                        <a:effectLst/>
                      </a:endParaRPr>
                    </a:p>
                    <a:p>
                      <a:pPr algn="l" rtl="0" fontAlgn="base">
                        <a:lnSpc>
                          <a:spcPts val="975"/>
                        </a:lnSpc>
                        <a:buNone/>
                      </a:pPr>
                      <a:r>
                        <a:rPr lang="en-GB" sz="600" b="0" i="0">
                          <a:effectLst/>
                          <a:latin typeface="Calibri Light" panose="020F0302020204030204" pitchFamily="34" charset="0"/>
                        </a:rPr>
                        <a:t>Vegan and Lacto ovo diets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Research and time plans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5868977"/>
                  </a:ext>
                </a:extLst>
              </a:tr>
              <a:tr h="1772110">
                <a:tc>
                  <a:txBody>
                    <a:bodyPr/>
                    <a:lstStyle/>
                    <a:p>
                      <a:pPr algn="l" rtl="0" fontAlgn="base">
                        <a:lnSpc>
                          <a:spcPts val="975"/>
                        </a:lnSpc>
                        <a:buNone/>
                      </a:pPr>
                      <a:r>
                        <a:rPr lang="en-GB" sz="600" b="1" i="0">
                          <a:effectLst/>
                          <a:latin typeface="Calibri Light" panose="020F0302020204030204" pitchFamily="34" charset="0"/>
                        </a:rPr>
                        <a:t>Year 9</a:t>
                      </a: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Cooking methods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Degradation of veg </a:t>
                      </a:r>
                      <a:endParaRPr lang="en-GB" sz="1400" b="0" i="0">
                        <a:effectLst/>
                      </a:endParaRPr>
                    </a:p>
                    <a:p>
                      <a:pPr algn="l" rtl="0" fontAlgn="base">
                        <a:lnSpc>
                          <a:spcPts val="975"/>
                        </a:lnSpc>
                        <a:buNone/>
                      </a:pPr>
                      <a:r>
                        <a:rPr lang="en-GB" sz="600" b="0" i="0">
                          <a:effectLst/>
                          <a:latin typeface="Calibri Light" panose="020F0302020204030204" pitchFamily="34" charset="0"/>
                        </a:rPr>
                        <a:t>Heat transfer </a:t>
                      </a:r>
                      <a:endParaRPr lang="en-GB" sz="1400" b="0" i="0">
                        <a:effectLst/>
                      </a:endParaRPr>
                    </a:p>
                    <a:p>
                      <a:pPr algn="l" rtl="0" fontAlgn="base">
                        <a:lnSpc>
                          <a:spcPts val="975"/>
                        </a:lnSpc>
                        <a:buNone/>
                      </a:pPr>
                      <a:r>
                        <a:rPr lang="en-GB" sz="600" b="0" i="0">
                          <a:effectLst/>
                          <a:latin typeface="Calibri Light" panose="020F0302020204030204" pitchFamily="34" charset="0"/>
                        </a:rPr>
                        <a:t>Caramelisation </a:t>
                      </a:r>
                      <a:endParaRPr lang="en-GB" sz="1400" b="0" i="0">
                        <a:effectLst/>
                      </a:endParaRPr>
                    </a:p>
                    <a:p>
                      <a:pPr algn="l" rtl="0" fontAlgn="base">
                        <a:lnSpc>
                          <a:spcPts val="975"/>
                        </a:lnSpc>
                        <a:buNone/>
                      </a:pPr>
                      <a:r>
                        <a:rPr lang="en-GB" sz="600" b="0" i="0">
                          <a:effectLst/>
                          <a:latin typeface="Calibri Light" panose="020F0302020204030204" pitchFamily="34" charset="0"/>
                        </a:rPr>
                        <a:t>Gelatinisation </a:t>
                      </a:r>
                      <a:endParaRPr lang="en-GB" sz="1400" b="0" i="0">
                        <a:effectLst/>
                      </a:endParaRPr>
                    </a:p>
                    <a:p>
                      <a:pPr algn="l" rtl="0" fontAlgn="base">
                        <a:lnSpc>
                          <a:spcPts val="975"/>
                        </a:lnSpc>
                        <a:buNone/>
                      </a:pPr>
                      <a:r>
                        <a:rPr lang="en-GB" sz="600" b="0" i="0">
                          <a:effectLst/>
                          <a:latin typeface="Calibri Light" panose="020F0302020204030204" pitchFamily="34" charset="0"/>
                        </a:rPr>
                        <a:t>Coagulation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Outcomes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Food science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Proteins </a:t>
                      </a:r>
                      <a:endParaRPr lang="en-GB" sz="1400" b="0" i="0">
                        <a:effectLst/>
                      </a:endParaRPr>
                    </a:p>
                    <a:p>
                      <a:pPr algn="l" rtl="0" fontAlgn="base">
                        <a:lnSpc>
                          <a:spcPts val="975"/>
                        </a:lnSpc>
                        <a:buNone/>
                      </a:pPr>
                      <a:r>
                        <a:rPr lang="en-GB" sz="600" b="0" i="0">
                          <a:effectLst/>
                          <a:latin typeface="Calibri Light" panose="020F0302020204030204" pitchFamily="34" charset="0"/>
                        </a:rPr>
                        <a:t>Fats </a:t>
                      </a:r>
                      <a:endParaRPr lang="en-GB" sz="1400" b="0" i="0">
                        <a:effectLst/>
                      </a:endParaRPr>
                    </a:p>
                    <a:p>
                      <a:pPr algn="l" rtl="0" fontAlgn="base">
                        <a:lnSpc>
                          <a:spcPts val="975"/>
                        </a:lnSpc>
                        <a:buNone/>
                      </a:pPr>
                      <a:r>
                        <a:rPr lang="en-GB" sz="600" b="0" i="0">
                          <a:effectLst/>
                          <a:latin typeface="Calibri Light" panose="020F0302020204030204" pitchFamily="34" charset="0"/>
                        </a:rPr>
                        <a:t>Carbohydrates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Outcomes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Food science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Fats experiment </a:t>
                      </a:r>
                      <a:endParaRPr lang="en-GB" sz="1400" b="0" i="0">
                        <a:effectLst/>
                      </a:endParaRPr>
                    </a:p>
                    <a:p>
                      <a:pPr algn="l" rtl="0" fontAlgn="base">
                        <a:lnSpc>
                          <a:spcPts val="975"/>
                        </a:lnSpc>
                        <a:buNone/>
                      </a:pPr>
                      <a:r>
                        <a:rPr lang="en-GB" sz="600" b="0" i="0">
                          <a:effectLst/>
                          <a:latin typeface="Calibri Light" panose="020F0302020204030204" pitchFamily="34" charset="0"/>
                        </a:rPr>
                        <a:t>Fibre </a:t>
                      </a:r>
                      <a:endParaRPr lang="en-GB" sz="1400" b="0" i="0">
                        <a:effectLst/>
                      </a:endParaRPr>
                    </a:p>
                    <a:p>
                      <a:pPr algn="l" rtl="0" fontAlgn="base">
                        <a:lnSpc>
                          <a:spcPts val="975"/>
                        </a:lnSpc>
                        <a:buNone/>
                      </a:pPr>
                      <a:r>
                        <a:rPr lang="en-GB" sz="600" b="0" i="0">
                          <a:effectLst/>
                          <a:latin typeface="Calibri Light" panose="020F0302020204030204" pitchFamily="34" charset="0"/>
                        </a:rPr>
                        <a:t>Batter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Outcomes </a:t>
                      </a:r>
                      <a:endParaRPr lang="en-GB" sz="1400" b="0" i="0">
                        <a:effectLst/>
                      </a:endParaRPr>
                    </a:p>
                    <a:p>
                      <a:pPr algn="l" rtl="0" fontAlgn="base">
                        <a:lnSpc>
                          <a:spcPts val="975"/>
                        </a:lnSpc>
                        <a:buNone/>
                      </a:pPr>
                      <a:r>
                        <a:rPr lang="en-GB" sz="600" b="0" i="0">
                          <a:effectLst/>
                          <a:latin typeface="Calibri Light" panose="020F0302020204030204" pitchFamily="34" charset="0"/>
                        </a:rPr>
                        <a:t>Experiment </a:t>
                      </a:r>
                      <a:endParaRPr lang="en-GB" sz="1400" b="0" i="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dirty="0">
                          <a:effectLst/>
                          <a:latin typeface="Calibri Light" panose="020F0302020204030204" pitchFamily="34" charset="0"/>
                        </a:rPr>
                        <a:t>Topics</a:t>
                      </a:r>
                      <a:r>
                        <a:rPr lang="en-GB" sz="600" b="0" i="0" dirty="0">
                          <a:effectLst/>
                          <a:latin typeface="Calibri Light" panose="020F0302020204030204" pitchFamily="34" charset="0"/>
                        </a:rPr>
                        <a:t>: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British and international cuisine </a:t>
                      </a:r>
                      <a:endParaRPr lang="en-GB" sz="1400" b="0" i="0" dirty="0">
                        <a:effectLst/>
                      </a:endParaRPr>
                    </a:p>
                    <a:p>
                      <a:pPr algn="l" rtl="0" fontAlgn="base">
                        <a:lnSpc>
                          <a:spcPts val="975"/>
                        </a:lnSpc>
                        <a:buNone/>
                      </a:pPr>
                      <a:r>
                        <a:rPr lang="en-GB" sz="600" b="1" i="0" dirty="0">
                          <a:effectLst/>
                          <a:latin typeface="Calibri Light" panose="020F0302020204030204" pitchFamily="34" charset="0"/>
                        </a:rPr>
                        <a:t>Key concepts</a:t>
                      </a:r>
                      <a:r>
                        <a:rPr lang="en-GB" sz="600" b="0" i="0" dirty="0">
                          <a:effectLst/>
                          <a:latin typeface="Calibri Light" panose="020F0302020204030204" pitchFamily="34" charset="0"/>
                        </a:rPr>
                        <a:t>: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British cuisine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Mexican cuisine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Asian cuisine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Middle Eastern cuisine </a:t>
                      </a:r>
                      <a:endParaRPr lang="en-GB" sz="1400" b="0" i="0" dirty="0">
                        <a:effectLst/>
                      </a:endParaRPr>
                    </a:p>
                    <a:p>
                      <a:pPr algn="l" rtl="0" fontAlgn="base">
                        <a:lnSpc>
                          <a:spcPts val="975"/>
                        </a:lnSpc>
                        <a:buNone/>
                      </a:pPr>
                      <a:r>
                        <a:rPr lang="en-GB" sz="600" b="1" i="0" dirty="0">
                          <a:effectLst/>
                          <a:latin typeface="Calibri Light" panose="020F0302020204030204" pitchFamily="34" charset="0"/>
                        </a:rPr>
                        <a:t>Assessment:</a:t>
                      </a:r>
                      <a:r>
                        <a:rPr lang="en-GB" sz="600" b="0" i="0" dirty="0">
                          <a:effectLst/>
                          <a:latin typeface="Calibri Light" panose="020F0302020204030204" pitchFamily="34" charset="0"/>
                        </a:rPr>
                        <a:t>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Core Questions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Applied Knowledge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Outcomes </a:t>
                      </a:r>
                      <a:endParaRPr lang="en-GB" sz="1400" b="0" i="0" dirty="0">
                        <a:effectLst/>
                      </a:endParaRPr>
                    </a:p>
                  </a:txBody>
                  <a:tcPr marL="71601" marR="71601" marT="35800" marB="35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5689248"/>
                  </a:ext>
                </a:extLst>
              </a:tr>
            </a:tbl>
          </a:graphicData>
        </a:graphic>
      </p:graphicFrame>
    </p:spTree>
    <p:extLst>
      <p:ext uri="{BB962C8B-B14F-4D97-AF65-F5344CB8AC3E}">
        <p14:creationId xmlns:p14="http://schemas.microsoft.com/office/powerpoint/2010/main" val="1339863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C875E0-A580-7080-331A-5A982C8D23E9}"/>
              </a:ext>
            </a:extLst>
          </p:cNvPr>
          <p:cNvSpPr txBox="1"/>
          <p:nvPr/>
        </p:nvSpPr>
        <p:spPr>
          <a:xfrm>
            <a:off x="94488" y="0"/>
            <a:ext cx="3058886" cy="230832"/>
          </a:xfrm>
          <a:prstGeom prst="rect">
            <a:avLst/>
          </a:prstGeom>
          <a:noFill/>
        </p:spPr>
        <p:txBody>
          <a:bodyPr wrap="square" rtlCol="0">
            <a:spAutoFit/>
          </a:bodyPr>
          <a:lstStyle/>
          <a:p>
            <a:r>
              <a:rPr lang="en-GB" sz="900" i="1" dirty="0"/>
              <a:t>Food and Nutrition curriculum content 2026-27</a:t>
            </a:r>
          </a:p>
        </p:txBody>
      </p:sp>
      <p:graphicFrame>
        <p:nvGraphicFramePr>
          <p:cNvPr id="3" name="Table 2">
            <a:extLst>
              <a:ext uri="{FF2B5EF4-FFF2-40B4-BE49-F238E27FC236}">
                <a16:creationId xmlns:a16="http://schemas.microsoft.com/office/drawing/2014/main" id="{1C6210BA-5F39-2BF6-21A5-470BECBC4A3D}"/>
              </a:ext>
            </a:extLst>
          </p:cNvPr>
          <p:cNvGraphicFramePr>
            <a:graphicFrameLocks noGrp="1"/>
          </p:cNvGraphicFramePr>
          <p:nvPr>
            <p:extLst>
              <p:ext uri="{D42A27DB-BD31-4B8C-83A1-F6EECF244321}">
                <p14:modId xmlns:p14="http://schemas.microsoft.com/office/powerpoint/2010/main" val="2049340124"/>
              </p:ext>
            </p:extLst>
          </p:nvPr>
        </p:nvGraphicFramePr>
        <p:xfrm>
          <a:off x="342710" y="629164"/>
          <a:ext cx="9103042" cy="3476492"/>
        </p:xfrm>
        <a:graphic>
          <a:graphicData uri="http://schemas.openxmlformats.org/drawingml/2006/table">
            <a:tbl>
              <a:tblPr/>
              <a:tblGrid>
                <a:gridCol w="853410">
                  <a:extLst>
                    <a:ext uri="{9D8B030D-6E8A-4147-A177-3AD203B41FA5}">
                      <a16:colId xmlns:a16="http://schemas.microsoft.com/office/drawing/2014/main" val="943095203"/>
                    </a:ext>
                  </a:extLst>
                </a:gridCol>
                <a:gridCol w="2099193">
                  <a:extLst>
                    <a:ext uri="{9D8B030D-6E8A-4147-A177-3AD203B41FA5}">
                      <a16:colId xmlns:a16="http://schemas.microsoft.com/office/drawing/2014/main" val="2997820034"/>
                    </a:ext>
                  </a:extLst>
                </a:gridCol>
                <a:gridCol w="3707920">
                  <a:extLst>
                    <a:ext uri="{9D8B030D-6E8A-4147-A177-3AD203B41FA5}">
                      <a16:colId xmlns:a16="http://schemas.microsoft.com/office/drawing/2014/main" val="2261903130"/>
                    </a:ext>
                  </a:extLst>
                </a:gridCol>
                <a:gridCol w="2442519">
                  <a:extLst>
                    <a:ext uri="{9D8B030D-6E8A-4147-A177-3AD203B41FA5}">
                      <a16:colId xmlns:a16="http://schemas.microsoft.com/office/drawing/2014/main" val="3623291842"/>
                    </a:ext>
                  </a:extLst>
                </a:gridCol>
              </a:tblGrid>
              <a:tr h="554233">
                <a:tc>
                  <a:txBody>
                    <a:bodyPr/>
                    <a:lstStyle/>
                    <a:p>
                      <a:pPr algn="l" rtl="0" fontAlgn="base">
                        <a:lnSpc>
                          <a:spcPts val="1350"/>
                        </a:lnSpc>
                        <a:buNone/>
                      </a:pPr>
                      <a:endParaRPr lang="en-GB" sz="1700" b="0" i="0" dirty="0">
                        <a:effectLst/>
                      </a:endParaRP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900"/>
                        </a:lnSpc>
                        <a:buNone/>
                      </a:pPr>
                      <a:endParaRPr lang="en-GB" sz="1700" b="1" i="0" dirty="0">
                        <a:effectLst/>
                      </a:endParaRPr>
                    </a:p>
                    <a:p>
                      <a:pPr algn="ctr" rtl="0" fontAlgn="base">
                        <a:lnSpc>
                          <a:spcPts val="900"/>
                        </a:lnSpc>
                        <a:buNone/>
                      </a:pPr>
                      <a:r>
                        <a:rPr lang="en-GB" sz="1700" b="1" i="0" dirty="0">
                          <a:effectLst/>
                        </a:rPr>
                        <a:t>Autumn</a:t>
                      </a: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900"/>
                        </a:lnSpc>
                        <a:buFont typeface="Arial" panose="020B0604020202020204" pitchFamily="34" charset="0"/>
                        <a:buNone/>
                      </a:pPr>
                      <a:r>
                        <a:rPr lang="en-GB" sz="1700" b="1" i="0" dirty="0">
                          <a:effectLst/>
                          <a:latin typeface="Calibri" panose="020F0502020204030204" pitchFamily="34" charset="0"/>
                        </a:rPr>
                        <a:t> </a:t>
                      </a:r>
                    </a:p>
                    <a:p>
                      <a:pPr algn="ctr" rtl="0" fontAlgn="base">
                        <a:lnSpc>
                          <a:spcPts val="900"/>
                        </a:lnSpc>
                        <a:buFont typeface="Arial" panose="020B0604020202020204" pitchFamily="34" charset="0"/>
                        <a:buNone/>
                      </a:pPr>
                      <a:r>
                        <a:rPr lang="en-GB" sz="1700" b="1" i="0" dirty="0">
                          <a:effectLst/>
                          <a:latin typeface="Calibri" panose="020F0502020204030204" pitchFamily="34" charset="0"/>
                        </a:rPr>
                        <a:t>Spring</a:t>
                      </a: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endParaRPr lang="en-GB" sz="1700" b="1" i="0" dirty="0">
                        <a:effectLst/>
                      </a:endParaRPr>
                    </a:p>
                    <a:p>
                      <a:pPr algn="ctr" rtl="0" fontAlgn="base">
                        <a:lnSpc>
                          <a:spcPts val="1350"/>
                        </a:lnSpc>
                        <a:buNone/>
                      </a:pPr>
                      <a:r>
                        <a:rPr lang="en-GB" sz="1700" b="1" i="0" dirty="0">
                          <a:effectLst/>
                        </a:rPr>
                        <a:t>Summer</a:t>
                      </a: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390596"/>
                  </a:ext>
                </a:extLst>
              </a:tr>
              <a:tr h="1729131">
                <a:tc>
                  <a:txBody>
                    <a:bodyPr/>
                    <a:lstStyle/>
                    <a:p>
                      <a:pPr algn="l" rtl="0" fontAlgn="base">
                        <a:lnSpc>
                          <a:spcPts val="1350"/>
                        </a:lnSpc>
                        <a:buNone/>
                      </a:pPr>
                      <a:r>
                        <a:rPr lang="en-GB" sz="1100" b="1" i="0">
                          <a:effectLst/>
                          <a:latin typeface="Calibri" panose="020F0502020204030204" pitchFamily="34" charset="0"/>
                        </a:rPr>
                        <a:t>Year 10</a:t>
                      </a:r>
                      <a:r>
                        <a:rPr lang="en-GB" sz="1100" b="0" i="0">
                          <a:effectLst/>
                          <a:latin typeface="Calibri" panose="020F0502020204030204" pitchFamily="34" charset="0"/>
                        </a:rPr>
                        <a:t> </a:t>
                      </a:r>
                      <a:endParaRPr lang="en-GB" sz="1700" b="0" i="0">
                        <a:effectLst/>
                      </a:endParaRP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00"/>
                        </a:lnSpc>
                        <a:buNone/>
                      </a:pPr>
                      <a:r>
                        <a:rPr lang="en-GB" sz="700" b="1" i="0" dirty="0">
                          <a:effectLst/>
                          <a:latin typeface="Calibri" panose="020F0502020204030204" pitchFamily="34" charset="0"/>
                        </a:rPr>
                        <a:t>Topic</a:t>
                      </a:r>
                      <a:r>
                        <a:rPr lang="en-GB" sz="700" b="0" i="0" dirty="0">
                          <a:effectLst/>
                          <a:latin typeface="Calibri" panose="020F0502020204030204" pitchFamily="34" charset="0"/>
                        </a:rPr>
                        <a:t>: Food preparation and Nutrition GCSE </a:t>
                      </a:r>
                      <a:endParaRPr lang="en-GB" sz="1700" b="0" i="0" dirty="0">
                        <a:effectLst/>
                      </a:endParaRPr>
                    </a:p>
                    <a:p>
                      <a:pPr algn="l" rtl="0" fontAlgn="base">
                        <a:lnSpc>
                          <a:spcPts val="900"/>
                        </a:lnSpc>
                        <a:buNone/>
                      </a:pPr>
                      <a:r>
                        <a:rPr lang="en-GB" sz="700" b="1" i="0" dirty="0">
                          <a:effectLst/>
                          <a:latin typeface="Calibri" panose="020F0502020204030204" pitchFamily="34" charset="0"/>
                        </a:rPr>
                        <a:t>Key concepts</a:t>
                      </a:r>
                      <a:r>
                        <a:rPr lang="en-GB" sz="700" b="0" i="0" dirty="0">
                          <a:effectLst/>
                          <a:latin typeface="Calibri" panose="020F0502020204030204" pitchFamily="34" charset="0"/>
                        </a:rPr>
                        <a:t>: </a:t>
                      </a:r>
                      <a:endParaRPr lang="en-GB" sz="1700" b="0" i="0" dirty="0">
                        <a:effectLst/>
                      </a:endParaRP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NE1 mock investigation research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NE1 mock investigation experiment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NE1 mock investigation evaluation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Food commodities – Fish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Denaturation and coagulation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Carbohydrates, sugar and fibre </a:t>
                      </a:r>
                    </a:p>
                    <a:p>
                      <a:pPr algn="l" rtl="0" fontAlgn="base">
                        <a:lnSpc>
                          <a:spcPts val="900"/>
                        </a:lnSpc>
                        <a:buNone/>
                      </a:pPr>
                      <a:r>
                        <a:rPr lang="en-GB" sz="700" b="0" i="0" dirty="0">
                          <a:effectLst/>
                          <a:latin typeface="Calibri" panose="020F0502020204030204" pitchFamily="34" charset="0"/>
                        </a:rPr>
                        <a:t> </a:t>
                      </a:r>
                      <a:endParaRPr lang="en-GB" sz="1700" b="0" i="0" dirty="0">
                        <a:effectLst/>
                      </a:endParaRP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Cooking and evaluating a repertoire of dishes </a:t>
                      </a:r>
                    </a:p>
                    <a:p>
                      <a:pPr algn="l" rtl="0" fontAlgn="base">
                        <a:lnSpc>
                          <a:spcPts val="900"/>
                        </a:lnSpc>
                        <a:buNone/>
                      </a:pPr>
                      <a:r>
                        <a:rPr lang="en-GB" sz="700" b="0" i="0" dirty="0">
                          <a:effectLst/>
                          <a:latin typeface="Calibri" panose="020F0502020204030204" pitchFamily="34" charset="0"/>
                        </a:rPr>
                        <a:t> </a:t>
                      </a:r>
                      <a:endParaRPr lang="en-GB" sz="1700" b="0" i="0" dirty="0">
                        <a:effectLst/>
                      </a:endParaRP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00"/>
                        </a:lnSpc>
                        <a:buNone/>
                      </a:pPr>
                      <a:r>
                        <a:rPr lang="en-GB" sz="700" b="1" i="0" dirty="0">
                          <a:effectLst/>
                          <a:latin typeface="Calibri" panose="020F0502020204030204" pitchFamily="34" charset="0"/>
                        </a:rPr>
                        <a:t>Topic</a:t>
                      </a:r>
                      <a:r>
                        <a:rPr lang="en-GB" sz="700" b="0" i="0" dirty="0">
                          <a:effectLst/>
                          <a:latin typeface="Calibri" panose="020F0502020204030204" pitchFamily="34" charset="0"/>
                        </a:rPr>
                        <a:t>: Food preparation and Nutrition GCSE </a:t>
                      </a:r>
                      <a:endParaRPr lang="en-GB" sz="1700" b="0" i="0" dirty="0">
                        <a:effectLst/>
                      </a:endParaRPr>
                    </a:p>
                    <a:p>
                      <a:pPr algn="l" rtl="0" fontAlgn="base">
                        <a:lnSpc>
                          <a:spcPts val="900"/>
                        </a:lnSpc>
                        <a:buNone/>
                      </a:pPr>
                      <a:r>
                        <a:rPr lang="en-GB" sz="700" b="1" i="0" dirty="0">
                          <a:effectLst/>
                          <a:latin typeface="Calibri" panose="020F0502020204030204" pitchFamily="34" charset="0"/>
                        </a:rPr>
                        <a:t>Key concepts</a:t>
                      </a:r>
                      <a:r>
                        <a:rPr lang="en-GB" sz="700" b="0" i="0" dirty="0">
                          <a:effectLst/>
                          <a:latin typeface="Calibri" panose="020F0502020204030204" pitchFamily="34" charset="0"/>
                        </a:rPr>
                        <a:t>: </a:t>
                      </a:r>
                      <a:endParaRPr lang="en-GB" sz="1700" b="0" i="0" dirty="0">
                        <a:effectLst/>
                      </a:endParaRP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Food provenance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Diet and good health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Where food comes from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Raising agents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Why is food cooked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NEA 2 practice </a:t>
                      </a:r>
                    </a:p>
                    <a:p>
                      <a:pPr algn="l" rtl="0" fontAlgn="base">
                        <a:lnSpc>
                          <a:spcPts val="900"/>
                        </a:lnSpc>
                        <a:buNone/>
                      </a:pPr>
                      <a:r>
                        <a:rPr lang="en-GB" sz="700" b="0" i="0" dirty="0">
                          <a:effectLst/>
                          <a:latin typeface="Calibri" panose="020F0502020204030204" pitchFamily="34" charset="0"/>
                        </a:rPr>
                        <a:t> </a:t>
                      </a:r>
                      <a:endParaRPr lang="en-GB" sz="1700" b="0" i="0" dirty="0">
                        <a:effectLst/>
                      </a:endParaRP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Cooking and evaluating a repertoire of dishes </a:t>
                      </a: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00"/>
                        </a:lnSpc>
                        <a:buNone/>
                      </a:pPr>
                      <a:r>
                        <a:rPr lang="en-GB" sz="700" b="1" i="0" dirty="0">
                          <a:effectLst/>
                          <a:latin typeface="Calibri" panose="020F0502020204030204" pitchFamily="34" charset="0"/>
                        </a:rPr>
                        <a:t>Topic</a:t>
                      </a:r>
                      <a:r>
                        <a:rPr lang="en-GB" sz="700" b="0" i="0" dirty="0">
                          <a:effectLst/>
                          <a:latin typeface="Calibri" panose="020F0502020204030204" pitchFamily="34" charset="0"/>
                        </a:rPr>
                        <a:t>: Food preparation and Nutrition GCSE </a:t>
                      </a:r>
                      <a:endParaRPr lang="en-GB" sz="1700" b="0" i="0" dirty="0">
                        <a:effectLst/>
                      </a:endParaRPr>
                    </a:p>
                    <a:p>
                      <a:pPr algn="l" rtl="0" fontAlgn="base">
                        <a:lnSpc>
                          <a:spcPts val="900"/>
                        </a:lnSpc>
                        <a:buNone/>
                      </a:pPr>
                      <a:r>
                        <a:rPr lang="en-GB" sz="700" b="1" i="0" dirty="0">
                          <a:effectLst/>
                          <a:latin typeface="Calibri" panose="020F0502020204030204" pitchFamily="34" charset="0"/>
                        </a:rPr>
                        <a:t>Key concepts</a:t>
                      </a:r>
                      <a:r>
                        <a:rPr lang="en-GB" sz="700" b="0" i="0" dirty="0">
                          <a:effectLst/>
                          <a:latin typeface="Calibri" panose="020F0502020204030204" pitchFamily="34" charset="0"/>
                        </a:rPr>
                        <a:t>: </a:t>
                      </a:r>
                      <a:endParaRPr lang="en-GB" sz="1700" b="0" i="0" dirty="0">
                        <a:effectLst/>
                      </a:endParaRP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Caramelisation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Pastry functions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Bacteria and food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Food processing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Dextrinization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Filleting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Food labelling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Food commodities </a:t>
                      </a:r>
                    </a:p>
                    <a:p>
                      <a:pPr algn="l" rtl="0" fontAlgn="base">
                        <a:lnSpc>
                          <a:spcPts val="900"/>
                        </a:lnSpc>
                        <a:buNone/>
                      </a:pPr>
                      <a:r>
                        <a:rPr lang="en-GB" sz="700" b="0" i="0" dirty="0">
                          <a:effectLst/>
                          <a:latin typeface="Calibri" panose="020F0502020204030204" pitchFamily="34" charset="0"/>
                        </a:rPr>
                        <a:t> </a:t>
                      </a:r>
                      <a:endParaRPr lang="en-GB" sz="1700" b="0" i="0" dirty="0">
                        <a:effectLst/>
                      </a:endParaRP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Cooking and evaluating a repertoire of dishes </a:t>
                      </a:r>
                    </a:p>
                    <a:p>
                      <a:pPr algn="l" rtl="0" fontAlgn="base">
                        <a:lnSpc>
                          <a:spcPts val="1350"/>
                        </a:lnSpc>
                        <a:buNone/>
                      </a:pPr>
                      <a:r>
                        <a:rPr lang="en-GB" sz="1100" b="0" i="0" dirty="0">
                          <a:effectLst/>
                          <a:latin typeface="Calibri" panose="020F0502020204030204" pitchFamily="34" charset="0"/>
                        </a:rPr>
                        <a:t> </a:t>
                      </a:r>
                      <a:endParaRPr lang="en-GB" sz="1700" b="0" i="0" dirty="0">
                        <a:effectLst/>
                      </a:endParaRP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5418159"/>
                  </a:ext>
                </a:extLst>
              </a:tr>
              <a:tr h="1193128">
                <a:tc>
                  <a:txBody>
                    <a:bodyPr/>
                    <a:lstStyle/>
                    <a:p>
                      <a:pPr algn="l" rtl="0" fontAlgn="base">
                        <a:lnSpc>
                          <a:spcPts val="1350"/>
                        </a:lnSpc>
                        <a:buNone/>
                      </a:pPr>
                      <a:r>
                        <a:rPr lang="en-GB" sz="1100" b="1" i="0">
                          <a:effectLst/>
                          <a:latin typeface="Calibri" panose="020F0502020204030204" pitchFamily="34" charset="0"/>
                        </a:rPr>
                        <a:t>Year 11</a:t>
                      </a:r>
                      <a:r>
                        <a:rPr lang="en-GB" sz="1100" b="0" i="0">
                          <a:effectLst/>
                          <a:latin typeface="Calibri" panose="020F0502020204030204" pitchFamily="34" charset="0"/>
                        </a:rPr>
                        <a:t> </a:t>
                      </a:r>
                      <a:endParaRPr lang="en-GB" sz="1700" b="0" i="0">
                        <a:effectLst/>
                      </a:endParaRP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00"/>
                        </a:lnSpc>
                        <a:buNone/>
                      </a:pPr>
                      <a:r>
                        <a:rPr lang="en-GB" sz="700" b="1" i="0">
                          <a:effectLst/>
                          <a:latin typeface="Calibri" panose="020F0502020204030204" pitchFamily="34" charset="0"/>
                        </a:rPr>
                        <a:t>Topic</a:t>
                      </a:r>
                      <a:r>
                        <a:rPr lang="en-GB" sz="700" b="0" i="0">
                          <a:effectLst/>
                          <a:latin typeface="Calibri" panose="020F0502020204030204" pitchFamily="34" charset="0"/>
                        </a:rPr>
                        <a:t>: Food preparation and Nutrition GCSE </a:t>
                      </a:r>
                      <a:endParaRPr lang="en-GB" sz="1700" b="0" i="0">
                        <a:effectLst/>
                      </a:endParaRPr>
                    </a:p>
                    <a:p>
                      <a:pPr algn="l" rtl="0" fontAlgn="base">
                        <a:lnSpc>
                          <a:spcPts val="900"/>
                        </a:lnSpc>
                        <a:buNone/>
                      </a:pPr>
                      <a:r>
                        <a:rPr lang="en-GB" sz="700" b="1" i="0">
                          <a:effectLst/>
                          <a:latin typeface="Calibri" panose="020F0502020204030204" pitchFamily="34" charset="0"/>
                        </a:rPr>
                        <a:t>Key concepts</a:t>
                      </a:r>
                      <a:r>
                        <a:rPr lang="en-GB" sz="700" b="0" i="0">
                          <a:effectLst/>
                          <a:latin typeface="Calibri" panose="020F0502020204030204" pitchFamily="34" charset="0"/>
                        </a:rPr>
                        <a:t>: </a:t>
                      </a:r>
                      <a:endParaRPr lang="en-GB" sz="1700" b="0" i="0">
                        <a:effectLst/>
                      </a:endParaRPr>
                    </a:p>
                    <a:p>
                      <a:pPr algn="l" rtl="0" fontAlgn="base">
                        <a:lnSpc>
                          <a:spcPts val="900"/>
                        </a:lnSpc>
                        <a:buFont typeface="Arial" panose="020B0604020202020204" pitchFamily="34" charset="0"/>
                        <a:buChar char="•"/>
                      </a:pPr>
                      <a:r>
                        <a:rPr lang="en-GB" sz="700" b="0" i="0">
                          <a:effectLst/>
                          <a:latin typeface="Calibri" panose="020F0502020204030204" pitchFamily="34" charset="0"/>
                        </a:rPr>
                        <a:t>NE1 GCSE investigation research </a:t>
                      </a:r>
                    </a:p>
                    <a:p>
                      <a:pPr algn="l" rtl="0" fontAlgn="base">
                        <a:lnSpc>
                          <a:spcPts val="900"/>
                        </a:lnSpc>
                        <a:buFont typeface="Arial" panose="020B0604020202020204" pitchFamily="34" charset="0"/>
                        <a:buChar char="•"/>
                      </a:pPr>
                      <a:r>
                        <a:rPr lang="en-GB" sz="700" b="0" i="0">
                          <a:effectLst/>
                          <a:latin typeface="Calibri" panose="020F0502020204030204" pitchFamily="34" charset="0"/>
                        </a:rPr>
                        <a:t>NE1 GCSE investigation experiment </a:t>
                      </a:r>
                    </a:p>
                    <a:p>
                      <a:pPr algn="l" rtl="0" fontAlgn="base">
                        <a:lnSpc>
                          <a:spcPts val="900"/>
                        </a:lnSpc>
                        <a:buFont typeface="Arial" panose="020B0604020202020204" pitchFamily="34" charset="0"/>
                        <a:buChar char="•"/>
                      </a:pPr>
                      <a:r>
                        <a:rPr lang="en-GB" sz="700" b="0" i="0">
                          <a:effectLst/>
                          <a:latin typeface="Calibri" panose="020F0502020204030204" pitchFamily="34" charset="0"/>
                        </a:rPr>
                        <a:t>NE1 GCSE investigation evaluation </a:t>
                      </a:r>
                    </a:p>
                    <a:p>
                      <a:pPr algn="l" rtl="0" fontAlgn="base">
                        <a:lnSpc>
                          <a:spcPts val="900"/>
                        </a:lnSpc>
                        <a:buNone/>
                      </a:pPr>
                      <a:r>
                        <a:rPr lang="en-GB" sz="700" b="0" i="0">
                          <a:effectLst/>
                          <a:latin typeface="Calibri" panose="020F0502020204030204" pitchFamily="34" charset="0"/>
                        </a:rPr>
                        <a:t> </a:t>
                      </a:r>
                      <a:endParaRPr lang="en-GB" sz="1700" b="0" i="0">
                        <a:effectLst/>
                      </a:endParaRPr>
                    </a:p>
                    <a:p>
                      <a:pPr algn="l" rtl="0" fontAlgn="base">
                        <a:lnSpc>
                          <a:spcPts val="900"/>
                        </a:lnSpc>
                        <a:buFont typeface="Arial" panose="020B0604020202020204" pitchFamily="34" charset="0"/>
                        <a:buChar char="•"/>
                      </a:pPr>
                      <a:r>
                        <a:rPr lang="en-GB" sz="700" b="0" i="0">
                          <a:effectLst/>
                          <a:latin typeface="Calibri" panose="020F0502020204030204" pitchFamily="34" charset="0"/>
                        </a:rPr>
                        <a:t>Exam practice and revision </a:t>
                      </a:r>
                    </a:p>
                    <a:p>
                      <a:pPr algn="l" rtl="0" fontAlgn="base">
                        <a:lnSpc>
                          <a:spcPts val="975"/>
                        </a:lnSpc>
                        <a:buNone/>
                      </a:pPr>
                      <a:r>
                        <a:rPr lang="en-GB" sz="800" b="0" i="0">
                          <a:effectLst/>
                          <a:latin typeface="Calibri" panose="020F0502020204030204" pitchFamily="34" charset="0"/>
                        </a:rPr>
                        <a:t> </a:t>
                      </a:r>
                      <a:endParaRPr lang="en-GB" sz="1700" b="0" i="0">
                        <a:effectLst/>
                      </a:endParaRP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00"/>
                        </a:lnSpc>
                        <a:buNone/>
                      </a:pPr>
                      <a:r>
                        <a:rPr lang="en-GB" sz="700" b="1" i="0">
                          <a:effectLst/>
                          <a:latin typeface="Calibri" panose="020F0502020204030204" pitchFamily="34" charset="0"/>
                        </a:rPr>
                        <a:t>Topic</a:t>
                      </a:r>
                      <a:r>
                        <a:rPr lang="en-GB" sz="700" b="0" i="0">
                          <a:effectLst/>
                          <a:latin typeface="Calibri" panose="020F0502020204030204" pitchFamily="34" charset="0"/>
                        </a:rPr>
                        <a:t>: Food preparation and Nutrition GCSE </a:t>
                      </a:r>
                      <a:endParaRPr lang="en-GB" sz="1700" b="0" i="0">
                        <a:effectLst/>
                      </a:endParaRPr>
                    </a:p>
                    <a:p>
                      <a:pPr algn="l" rtl="0" fontAlgn="base">
                        <a:lnSpc>
                          <a:spcPts val="900"/>
                        </a:lnSpc>
                        <a:buNone/>
                      </a:pPr>
                      <a:r>
                        <a:rPr lang="en-GB" sz="700" b="1" i="0">
                          <a:effectLst/>
                          <a:latin typeface="Calibri" panose="020F0502020204030204" pitchFamily="34" charset="0"/>
                        </a:rPr>
                        <a:t>Key concepts</a:t>
                      </a:r>
                      <a:r>
                        <a:rPr lang="en-GB" sz="700" b="0" i="0">
                          <a:effectLst/>
                          <a:latin typeface="Calibri" panose="020F0502020204030204" pitchFamily="34" charset="0"/>
                        </a:rPr>
                        <a:t>: </a:t>
                      </a:r>
                      <a:endParaRPr lang="en-GB" sz="1700" b="0" i="0">
                        <a:effectLst/>
                      </a:endParaRPr>
                    </a:p>
                    <a:p>
                      <a:pPr algn="l" rtl="0" fontAlgn="base">
                        <a:lnSpc>
                          <a:spcPts val="900"/>
                        </a:lnSpc>
                        <a:buFont typeface="Arial" panose="020B0604020202020204" pitchFamily="34" charset="0"/>
                        <a:buChar char="•"/>
                      </a:pPr>
                      <a:r>
                        <a:rPr lang="en-GB" sz="700" b="0" i="0">
                          <a:effectLst/>
                          <a:latin typeface="Calibri" panose="020F0502020204030204" pitchFamily="34" charset="0"/>
                        </a:rPr>
                        <a:t>NEA 2 GCSE research </a:t>
                      </a:r>
                    </a:p>
                    <a:p>
                      <a:pPr algn="l" rtl="0" fontAlgn="base">
                        <a:lnSpc>
                          <a:spcPts val="900"/>
                        </a:lnSpc>
                        <a:buFont typeface="Arial" panose="020B0604020202020204" pitchFamily="34" charset="0"/>
                        <a:buChar char="•"/>
                      </a:pPr>
                      <a:r>
                        <a:rPr lang="en-GB" sz="700" b="0" i="0">
                          <a:effectLst/>
                          <a:latin typeface="Calibri" panose="020F0502020204030204" pitchFamily="34" charset="0"/>
                        </a:rPr>
                        <a:t>NEA 1 GCSE planning </a:t>
                      </a:r>
                    </a:p>
                    <a:p>
                      <a:pPr algn="l" rtl="0" fontAlgn="base">
                        <a:lnSpc>
                          <a:spcPts val="900"/>
                        </a:lnSpc>
                        <a:buFont typeface="Arial" panose="020B0604020202020204" pitchFamily="34" charset="0"/>
                        <a:buChar char="•"/>
                      </a:pPr>
                      <a:r>
                        <a:rPr lang="en-GB" sz="700" b="0" i="0">
                          <a:effectLst/>
                          <a:latin typeface="Calibri" panose="020F0502020204030204" pitchFamily="34" charset="0"/>
                        </a:rPr>
                        <a:t>NEA2 GCSE 3 course meal practical  </a:t>
                      </a:r>
                    </a:p>
                    <a:p>
                      <a:pPr algn="l" rtl="0" fontAlgn="base">
                        <a:lnSpc>
                          <a:spcPts val="900"/>
                        </a:lnSpc>
                        <a:buFont typeface="Arial" panose="020B0604020202020204" pitchFamily="34" charset="0"/>
                        <a:buChar char="•"/>
                      </a:pPr>
                      <a:r>
                        <a:rPr lang="en-GB" sz="700" b="0" i="0">
                          <a:effectLst/>
                          <a:latin typeface="Calibri" panose="020F0502020204030204" pitchFamily="34" charset="0"/>
                        </a:rPr>
                        <a:t>NEA 2 GCSE evaluation </a:t>
                      </a:r>
                    </a:p>
                    <a:p>
                      <a:pPr algn="l" rtl="0" fontAlgn="base">
                        <a:lnSpc>
                          <a:spcPts val="900"/>
                        </a:lnSpc>
                        <a:buNone/>
                      </a:pPr>
                      <a:r>
                        <a:rPr lang="en-GB" sz="700" b="0" i="0">
                          <a:effectLst/>
                          <a:latin typeface="Calibri" panose="020F0502020204030204" pitchFamily="34" charset="0"/>
                        </a:rPr>
                        <a:t> </a:t>
                      </a:r>
                      <a:endParaRPr lang="en-GB" sz="1700" b="0" i="0">
                        <a:effectLst/>
                      </a:endParaRPr>
                    </a:p>
                    <a:p>
                      <a:pPr algn="l" rtl="0" fontAlgn="base">
                        <a:lnSpc>
                          <a:spcPts val="900"/>
                        </a:lnSpc>
                        <a:buFont typeface="Arial" panose="020B0604020202020204" pitchFamily="34" charset="0"/>
                        <a:buChar char="•"/>
                      </a:pPr>
                      <a:r>
                        <a:rPr lang="en-GB" sz="700" b="0" i="0">
                          <a:effectLst/>
                          <a:latin typeface="Calibri" panose="020F0502020204030204" pitchFamily="34" charset="0"/>
                        </a:rPr>
                        <a:t>Exam practice and revision </a:t>
                      </a:r>
                    </a:p>
                    <a:p>
                      <a:pPr algn="l" rtl="0" fontAlgn="base">
                        <a:lnSpc>
                          <a:spcPts val="975"/>
                        </a:lnSpc>
                        <a:buNone/>
                      </a:pPr>
                      <a:r>
                        <a:rPr lang="en-GB" sz="800" b="0" i="0">
                          <a:effectLst/>
                          <a:latin typeface="Calibri" panose="020F0502020204030204" pitchFamily="34" charset="0"/>
                        </a:rPr>
                        <a:t> </a:t>
                      </a:r>
                      <a:endParaRPr lang="en-GB" sz="1700" b="0" i="0">
                        <a:effectLst/>
                      </a:endParaRP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00"/>
                        </a:lnSpc>
                        <a:buNone/>
                      </a:pPr>
                      <a:r>
                        <a:rPr lang="en-GB" sz="700" b="1" i="0" dirty="0">
                          <a:effectLst/>
                          <a:latin typeface="Calibri" panose="020F0502020204030204" pitchFamily="34" charset="0"/>
                        </a:rPr>
                        <a:t>Topic</a:t>
                      </a:r>
                      <a:r>
                        <a:rPr lang="en-GB" sz="700" b="0" i="0" dirty="0">
                          <a:effectLst/>
                          <a:latin typeface="Calibri" panose="020F0502020204030204" pitchFamily="34" charset="0"/>
                        </a:rPr>
                        <a:t>: Food preparation and Nutrition GCSE </a:t>
                      </a:r>
                      <a:endParaRPr lang="en-GB" sz="1700" b="0" i="0" dirty="0">
                        <a:effectLst/>
                      </a:endParaRPr>
                    </a:p>
                    <a:p>
                      <a:pPr algn="l" rtl="0" fontAlgn="base">
                        <a:lnSpc>
                          <a:spcPts val="900"/>
                        </a:lnSpc>
                        <a:buNone/>
                      </a:pPr>
                      <a:r>
                        <a:rPr lang="en-GB" sz="700" b="1" i="0" dirty="0">
                          <a:effectLst/>
                          <a:latin typeface="Calibri" panose="020F0502020204030204" pitchFamily="34" charset="0"/>
                        </a:rPr>
                        <a:t>Key concepts</a:t>
                      </a:r>
                      <a:r>
                        <a:rPr lang="en-GB" sz="700" b="0" i="0" dirty="0">
                          <a:effectLst/>
                          <a:latin typeface="Calibri" panose="020F0502020204030204" pitchFamily="34" charset="0"/>
                        </a:rPr>
                        <a:t>: </a:t>
                      </a:r>
                      <a:endParaRPr lang="en-GB" sz="1700" b="0" i="0" dirty="0">
                        <a:effectLst/>
                      </a:endParaRPr>
                    </a:p>
                    <a:p>
                      <a:pPr algn="l" rtl="0" fontAlgn="base">
                        <a:lnSpc>
                          <a:spcPts val="900"/>
                        </a:lnSpc>
                        <a:buNone/>
                      </a:pPr>
                      <a:r>
                        <a:rPr lang="en-GB" sz="700" b="0" i="0" dirty="0">
                          <a:effectLst/>
                          <a:latin typeface="Calibri" panose="020F0502020204030204" pitchFamily="34" charset="0"/>
                        </a:rPr>
                        <a:t> </a:t>
                      </a:r>
                      <a:endParaRPr lang="en-GB" sz="1700" b="0" i="0" dirty="0">
                        <a:effectLst/>
                      </a:endParaRP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Exam practice and revision </a:t>
                      </a:r>
                    </a:p>
                    <a:p>
                      <a:pPr algn="l" rtl="0" fontAlgn="base">
                        <a:lnSpc>
                          <a:spcPts val="900"/>
                        </a:lnSpc>
                        <a:buFont typeface="Arial" panose="020B0604020202020204" pitchFamily="34" charset="0"/>
                        <a:buChar char="•"/>
                      </a:pPr>
                      <a:r>
                        <a:rPr lang="en-GB" sz="700" b="0" i="0" dirty="0">
                          <a:effectLst/>
                          <a:latin typeface="Calibri" panose="020F0502020204030204" pitchFamily="34" charset="0"/>
                        </a:rPr>
                        <a:t>GCSE food written exam </a:t>
                      </a:r>
                    </a:p>
                    <a:p>
                      <a:pPr algn="l" rtl="0" fontAlgn="base">
                        <a:lnSpc>
                          <a:spcPts val="975"/>
                        </a:lnSpc>
                        <a:buNone/>
                      </a:pPr>
                      <a:r>
                        <a:rPr lang="en-GB" sz="800" b="0" i="0" dirty="0">
                          <a:effectLst/>
                          <a:latin typeface="Calibri" panose="020F0502020204030204" pitchFamily="34" charset="0"/>
                        </a:rPr>
                        <a:t> </a:t>
                      </a:r>
                      <a:endParaRPr lang="en-GB" sz="1700" b="0" i="0" dirty="0">
                        <a:effectLst/>
                      </a:endParaRPr>
                    </a:p>
                  </a:txBody>
                  <a:tcPr marL="88385" marR="88385" marT="44193" marB="441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046741"/>
                  </a:ext>
                </a:extLst>
              </a:tr>
            </a:tbl>
          </a:graphicData>
        </a:graphic>
      </p:graphicFrame>
    </p:spTree>
    <p:extLst>
      <p:ext uri="{BB962C8B-B14F-4D97-AF65-F5344CB8AC3E}">
        <p14:creationId xmlns:p14="http://schemas.microsoft.com/office/powerpoint/2010/main" val="6733612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b9ac88b-5def-4f6d-a059-a9d6f01661cf" xsi:nil="true"/>
    <lcf76f155ced4ddcb4097134ff3c332f xmlns="71a7b3a6-a40f-45b0-a687-70a6c8b0039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1E9CE77458F94BA4CC11B03E53BDD6" ma:contentTypeVersion="18" ma:contentTypeDescription="Create a new document." ma:contentTypeScope="" ma:versionID="be5db54e2a1193a67409014e922f763e">
  <xsd:schema xmlns:xsd="http://www.w3.org/2001/XMLSchema" xmlns:xs="http://www.w3.org/2001/XMLSchema" xmlns:p="http://schemas.microsoft.com/office/2006/metadata/properties" xmlns:ns2="fb9ac88b-5def-4f6d-a059-a9d6f01661cf" xmlns:ns3="71a7b3a6-a40f-45b0-a687-70a6c8b00391" targetNamespace="http://schemas.microsoft.com/office/2006/metadata/properties" ma:root="true" ma:fieldsID="1653bce3049ebe7be1f028b7a77d2b4d" ns2:_="" ns3:_="">
    <xsd:import namespace="fb9ac88b-5def-4f6d-a059-a9d6f01661cf"/>
    <xsd:import namespace="71a7b3a6-a40f-45b0-a687-70a6c8b003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9ac88b-5def-4f6d-a059-a9d6f01661cf"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a311d59c-f403-470f-bd69-5ee0ac112f3a}" ma:internalName="TaxCatchAll" ma:showField="CatchAllData" ma:web="fb9ac88b-5def-4f6d-a059-a9d6f01661c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1a7b3a6-a40f-45b0-a687-70a6c8b003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1b44b0f-3cc1-4479-a0d9-573b4196a6aa"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3789BA-FEB8-4C46-A879-60B443BB4ED0}">
  <ds:schemaRefs>
    <ds:schemaRef ds:uri="http://schemas.microsoft.com/sharepoint/v3/contenttype/forms"/>
  </ds:schemaRefs>
</ds:datastoreItem>
</file>

<file path=customXml/itemProps2.xml><?xml version="1.0" encoding="utf-8"?>
<ds:datastoreItem xmlns:ds="http://schemas.openxmlformats.org/officeDocument/2006/customXml" ds:itemID="{F4C4C426-4CDA-465F-83D4-999C2DA79E26}">
  <ds:schemaRefs>
    <ds:schemaRef ds:uri="fb9ac88b-5def-4f6d-a059-a9d6f01661cf"/>
    <ds:schemaRef ds:uri="http://www.w3.org/XML/1998/namespace"/>
    <ds:schemaRef ds:uri="http://schemas.microsoft.com/office/2006/documentManagement/types"/>
    <ds:schemaRef ds:uri="http://purl.org/dc/terms/"/>
    <ds:schemaRef ds:uri="da0083d9-74f1-4018-aa03-33b08f947320"/>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52EA7955-FCB9-415A-8E1B-3298AF1C79C8}"/>
</file>

<file path=docProps/app.xml><?xml version="1.0" encoding="utf-8"?>
<Properties xmlns="http://schemas.openxmlformats.org/officeDocument/2006/extended-properties" xmlns:vt="http://schemas.openxmlformats.org/officeDocument/2006/docPropsVTypes">
  <Template>Office Theme</Template>
  <TotalTime>44</TotalTime>
  <Words>1361</Words>
  <Application>Microsoft Office PowerPoint</Application>
  <PresentationFormat>A4 Paper (210x297 mm)</PresentationFormat>
  <Paragraphs>241</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vt:lpstr>
      <vt:lpstr>Aptos Display</vt:lpstr>
      <vt:lpstr>Arial</vt:lpstr>
      <vt:lpstr>Calibri</vt:lpstr>
      <vt:lpstr>Calibri Light</vt:lpstr>
      <vt:lpstr>Office Theme</vt:lpstr>
      <vt:lpstr>PowerPoint Presentation</vt:lpstr>
      <vt:lpstr>PowerPoint Presentation</vt:lpstr>
      <vt:lpstr>PowerPoint Presentation</vt:lpstr>
    </vt:vector>
  </TitlesOfParts>
  <Company>Sapientia Education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 Bentley</dc:creator>
  <cp:lastModifiedBy>L Bentley</cp:lastModifiedBy>
  <cp:revision>9</cp:revision>
  <dcterms:created xsi:type="dcterms:W3CDTF">2026-05-10T14:19:31Z</dcterms:created>
  <dcterms:modified xsi:type="dcterms:W3CDTF">2026-07-02T12:51:27Z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0x010100751E9CE77458F94BA4CC11B03E53BDD6</vt:lpwstr>
  </property>
  <property fmtid="{D5CDD505-2E9C-101B-9397-08002B2CF9AE}" pid="3" name="MediaServiceImageTags">
    <vt:lpwstr/>
  </property>
</Properties>
</file>