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67F953-1A9B-43DE-9362-26BBA18D9D55}" v="2" dt="2026-07-02T12:52:43.8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15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813836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828937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180898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222707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86617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985909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74886A-B952-471C-9FFF-2AB61E1A0507}"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992175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4886A-B952-471C-9FFF-2AB61E1A0507}"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478188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4886A-B952-471C-9FFF-2AB61E1A0507}"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4408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91455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25905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74886A-B952-471C-9FFF-2AB61E1A0507}" type="datetimeFigureOut">
              <a:rPr lang="en-GB" smtClean="0"/>
              <a:t>02/07/2026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26EB86-8F5D-4477-B2FC-AD1DA428A6A2}" type="slidenum">
              <a:rPr lang="en-GB" smtClean="0"/>
              <a:t>‹#›</a:t>
            </a:fld>
            <a:endParaRPr lang="en-GB"/>
          </a:p>
        </p:txBody>
      </p:sp>
    </p:spTree>
    <p:extLst>
      <p:ext uri="{BB962C8B-B14F-4D97-AF65-F5344CB8AC3E}">
        <p14:creationId xmlns:p14="http://schemas.microsoft.com/office/powerpoint/2010/main" val="34058320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E185E8C-5987-60B6-6C8C-CD8AC75DCB31}"/>
              </a:ext>
            </a:extLst>
          </p:cNvPr>
          <p:cNvGraphicFramePr>
            <a:graphicFrameLocks noGrp="1"/>
          </p:cNvGraphicFramePr>
          <p:nvPr>
            <p:extLst>
              <p:ext uri="{D42A27DB-BD31-4B8C-83A1-F6EECF244321}">
                <p14:modId xmlns:p14="http://schemas.microsoft.com/office/powerpoint/2010/main" val="2626946536"/>
              </p:ext>
            </p:extLst>
          </p:nvPr>
        </p:nvGraphicFramePr>
        <p:xfrm>
          <a:off x="97648" y="354991"/>
          <a:ext cx="9710703" cy="6312374"/>
        </p:xfrm>
        <a:graphic>
          <a:graphicData uri="http://schemas.openxmlformats.org/drawingml/2006/table">
            <a:tbl>
              <a:tblPr firstRow="1" bandRow="1">
                <a:tableStyleId>{5C22544A-7EE6-4342-B048-85BDC9FD1C3A}</a:tableStyleId>
              </a:tblPr>
              <a:tblGrid>
                <a:gridCol w="4367947">
                  <a:extLst>
                    <a:ext uri="{9D8B030D-6E8A-4147-A177-3AD203B41FA5}">
                      <a16:colId xmlns:a16="http://schemas.microsoft.com/office/drawing/2014/main" val="973484391"/>
                    </a:ext>
                  </a:extLst>
                </a:gridCol>
                <a:gridCol w="5342756">
                  <a:extLst>
                    <a:ext uri="{9D8B030D-6E8A-4147-A177-3AD203B41FA5}">
                      <a16:colId xmlns:a16="http://schemas.microsoft.com/office/drawing/2014/main" val="3912726732"/>
                    </a:ext>
                  </a:extLst>
                </a:gridCol>
              </a:tblGrid>
              <a:tr h="239485">
                <a:tc gridSpan="2">
                  <a:txBody>
                    <a:bodyPr/>
                    <a:lstStyle/>
                    <a:p>
                      <a:pPr algn="ctr">
                        <a:lnSpc>
                          <a:spcPct val="107000"/>
                        </a:lnSpc>
                        <a:spcAft>
                          <a:spcPts val="800"/>
                        </a:spcAft>
                        <a:buNone/>
                      </a:pPr>
                      <a:r>
                        <a:rPr lang="en-GB" sz="800" kern="1200" dirty="0">
                          <a:effectLst/>
                        </a:rPr>
                        <a:t>Design &amp; Technology</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a:p>
                  </a:txBody>
                  <a:tcPr/>
                </a:tc>
                <a:extLst>
                  <a:ext uri="{0D108BD9-81ED-4DB2-BD59-A6C34878D82A}">
                    <a16:rowId xmlns:a16="http://schemas.microsoft.com/office/drawing/2014/main" val="675839518"/>
                  </a:ext>
                </a:extLst>
              </a:tr>
              <a:tr h="119965">
                <a:tc gridSpan="2">
                  <a:txBody>
                    <a:bodyPr/>
                    <a:lstStyle/>
                    <a:p>
                      <a:pPr>
                        <a:lnSpc>
                          <a:spcPct val="107000"/>
                        </a:lnSpc>
                        <a:spcAft>
                          <a:spcPts val="800"/>
                        </a:spcAft>
                        <a:buNone/>
                      </a:pPr>
                      <a:r>
                        <a:rPr lang="en-GB" sz="800" b="1" kern="1200" dirty="0">
                          <a:effectLst/>
                        </a:rPr>
                        <a:t>Curriculum core purpose. Intent</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937528791"/>
                  </a:ext>
                </a:extLst>
              </a:tr>
              <a:tr h="1071234">
                <a:tc gridSpan="2">
                  <a:txBody>
                    <a:bodyPr/>
                    <a:lstStyle/>
                    <a:p>
                      <a:pPr>
                        <a:lnSpc>
                          <a:spcPct val="107000"/>
                        </a:lnSpc>
                        <a:spcAft>
                          <a:spcPts val="0"/>
                        </a:spcAft>
                        <a:buNone/>
                      </a:pPr>
                      <a:r>
                        <a:rPr lang="en-GB" sz="800" b="0" i="0" kern="1200" dirty="0">
                          <a:solidFill>
                            <a:schemeClr val="dk1"/>
                          </a:solidFill>
                          <a:effectLst/>
                          <a:latin typeface="+mn-lt"/>
                          <a:ea typeface="+mn-ea"/>
                          <a:cs typeface="+mn-cs"/>
                        </a:rPr>
                        <a:t>Our vision for Design &amp; Technology is of a creative, rigorous subject. and teaching and learning the technical knowledge and practical skills to make products in a range of materials. Design &amp; Technology students will learn a variety of design methods including CAD and be exposed to CAM methods of manufacture such as laser cutters and 3D printers. Students are taught to design using innovation and wherever possible address ‘real life’ design problems. This exciting and modern curriculum will help prepare students for the world they live in.  </a:t>
                      </a:r>
                      <a:endParaRPr lang="en-GB" sz="800" kern="0" dirty="0">
                        <a:effectLst/>
                      </a:endParaRPr>
                    </a:p>
                    <a:p>
                      <a:pPr>
                        <a:lnSpc>
                          <a:spcPct val="107000"/>
                        </a:lnSpc>
                        <a:spcAft>
                          <a:spcPts val="0"/>
                        </a:spcAft>
                        <a:buNone/>
                      </a:pPr>
                      <a:r>
                        <a:rPr lang="en-GB" sz="800" kern="0" dirty="0">
                          <a:effectLst/>
                        </a:rPr>
                        <a:t>By the end of KS3, students will be able to:</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Research, design and make an outcome in response to a brief.</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Apply technical knowledge to outcomes. </a:t>
                      </a:r>
                      <a:endParaRPr lang="en-GB" sz="8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800" kern="0" dirty="0">
                          <a:effectLst/>
                        </a:rPr>
                        <a:t>Demonstrate independence in the workshop.</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689685684"/>
                  </a:ext>
                </a:extLst>
              </a:tr>
              <a:tr h="119965">
                <a:tc gridSpan="2">
                  <a:txBody>
                    <a:bodyPr/>
                    <a:lstStyle/>
                    <a:p>
                      <a:pPr>
                        <a:lnSpc>
                          <a:spcPct val="107000"/>
                        </a:lnSpc>
                        <a:spcAft>
                          <a:spcPts val="800"/>
                        </a:spcAft>
                        <a:buNone/>
                      </a:pPr>
                      <a:r>
                        <a:rPr lang="en-GB" sz="800" b="1" kern="1200" dirty="0">
                          <a:effectLst/>
                        </a:rPr>
                        <a:t>Community</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2952082500"/>
                  </a:ext>
                </a:extLst>
              </a:tr>
              <a:tr h="268727">
                <a:tc gridSpan="2">
                  <a:txBody>
                    <a:bodyPr/>
                    <a:lstStyle/>
                    <a:p>
                      <a:pPr>
                        <a:lnSpc>
                          <a:spcPct val="107000"/>
                        </a:lnSpc>
                        <a:spcAft>
                          <a:spcPts val="800"/>
                        </a:spcAft>
                        <a:buNone/>
                      </a:pPr>
                      <a:r>
                        <a:rPr lang="en-GB" sz="800" b="0" i="0" kern="1200" dirty="0">
                          <a:solidFill>
                            <a:schemeClr val="dk1"/>
                          </a:solidFill>
                          <a:effectLst/>
                          <a:latin typeface="+mn-lt"/>
                          <a:ea typeface="+mn-ea"/>
                          <a:cs typeface="+mn-cs"/>
                        </a:rPr>
                        <a:t>Design and Technology helps to promote the concept of collaborative working, sharing ideas in order to develop and improve a products form and function. Our curriculum allows students to work together to solve problems, learn from one another’s approaches and provide effective feedback in order for leaners to consider a different approach and apply what they have learnt to their own work to aid progression.  </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719962762"/>
                  </a:ext>
                </a:extLst>
              </a:tr>
              <a:tr h="119965">
                <a:tc gridSpan="2">
                  <a:txBody>
                    <a:bodyPr/>
                    <a:lstStyle/>
                    <a:p>
                      <a:pPr>
                        <a:lnSpc>
                          <a:spcPct val="107000"/>
                        </a:lnSpc>
                        <a:spcAft>
                          <a:spcPts val="800"/>
                        </a:spcAft>
                        <a:buNone/>
                      </a:pPr>
                      <a:r>
                        <a:rPr lang="en-GB" sz="800" b="1" kern="1200" dirty="0">
                          <a:effectLst/>
                        </a:rPr>
                        <a:t>Ambition</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4287659637"/>
                  </a:ext>
                </a:extLst>
              </a:tr>
              <a:tr h="343991">
                <a:tc gridSpan="2">
                  <a:txBody>
                    <a:bodyPr/>
                    <a:lstStyle/>
                    <a:p>
                      <a:pPr>
                        <a:lnSpc>
                          <a:spcPct val="107000"/>
                        </a:lnSpc>
                        <a:spcAft>
                          <a:spcPts val="800"/>
                        </a:spcAft>
                        <a:buNone/>
                      </a:pPr>
                      <a:r>
                        <a:rPr lang="en-GB" sz="800" b="0" i="0" kern="1200" dirty="0">
                          <a:solidFill>
                            <a:schemeClr val="dk1"/>
                          </a:solidFill>
                          <a:effectLst/>
                          <a:latin typeface="+mn-lt"/>
                          <a:ea typeface="+mn-ea"/>
                          <a:cs typeface="+mn-cs"/>
                        </a:rPr>
                        <a:t>Design and Technology is proud advocate for all students to access the curriculum and make progress. Design and Technology offers students the opportunity to learn new skills, centred around design, development and making, but it also centres heavily on cross curricular links with other subjects such as Science and Maths; allowing students to use transferable skills. Design Technology allows students have creative freedom and encourages innovation and challenge.</a:t>
                      </a: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754743314"/>
                  </a:ext>
                </a:extLst>
              </a:tr>
              <a:tr h="119965">
                <a:tc gridSpan="2">
                  <a:txBody>
                    <a:bodyPr/>
                    <a:lstStyle/>
                    <a:p>
                      <a:pPr>
                        <a:lnSpc>
                          <a:spcPct val="107000"/>
                        </a:lnSpc>
                        <a:spcAft>
                          <a:spcPts val="800"/>
                        </a:spcAft>
                        <a:buNone/>
                      </a:pPr>
                      <a:r>
                        <a:rPr lang="en-GB" sz="800" b="1" kern="1200" dirty="0">
                          <a:effectLst/>
                        </a:rPr>
                        <a:t>Respect</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1252081578"/>
                  </a:ext>
                </a:extLst>
              </a:tr>
              <a:tr h="558922">
                <a:tc gridSpan="2">
                  <a:txBody>
                    <a:bodyPr/>
                    <a:lstStyle/>
                    <a:p>
                      <a:pPr rtl="0" fontAlgn="base"/>
                      <a:r>
                        <a:rPr lang="en-GB" sz="800" b="0" i="0" kern="1200" dirty="0">
                          <a:solidFill>
                            <a:schemeClr val="dk1"/>
                          </a:solidFill>
                          <a:effectLst/>
                          <a:latin typeface="+mn-lt"/>
                          <a:ea typeface="+mn-ea"/>
                          <a:cs typeface="+mn-cs"/>
                        </a:rPr>
                        <a:t>Respect is evident in Design and technology through clear classroom routines that value every student’s contribution. We create a safe and supportive environment where mistakes are viewed as learning opportunities and effort is celebrated.  </a:t>
                      </a:r>
                    </a:p>
                    <a:p>
                      <a:pPr rtl="0" fontAlgn="base"/>
                      <a:r>
                        <a:rPr lang="en-GB" sz="800" b="0" i="0" kern="1200" dirty="0">
                          <a:solidFill>
                            <a:schemeClr val="dk1"/>
                          </a:solidFill>
                          <a:effectLst/>
                          <a:latin typeface="+mn-lt"/>
                          <a:ea typeface="+mn-ea"/>
                          <a:cs typeface="+mn-cs"/>
                        </a:rPr>
                        <a:t>Students are encouraged to listen to others and learn from others, challenge ideas constructively, and work together respectfully. Students are encouraged to view the classroom as a safe space where they can share ideas and as questions freely and without fear.  </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3537909982"/>
                  </a:ext>
                </a:extLst>
              </a:tr>
              <a:tr h="205803">
                <a:tc gridSpan="2">
                  <a:txBody>
                    <a:bodyPr/>
                    <a:lstStyle/>
                    <a:p>
                      <a:pPr rtl="0" fontAlgn="base"/>
                      <a:r>
                        <a:rPr lang="en-GB" sz="800" b="1" i="0" kern="1200" dirty="0">
                          <a:solidFill>
                            <a:schemeClr val="dk1"/>
                          </a:solidFill>
                          <a:effectLst/>
                          <a:latin typeface="+mn-lt"/>
                          <a:ea typeface="+mn-ea"/>
                          <a:cs typeface="+mn-cs"/>
                        </a:rPr>
                        <a:t>Careers in the curriculum</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GB"/>
                    </a:p>
                  </a:txBody>
                  <a:tcPr/>
                </a:tc>
                <a:extLst>
                  <a:ext uri="{0D108BD9-81ED-4DB2-BD59-A6C34878D82A}">
                    <a16:rowId xmlns:a16="http://schemas.microsoft.com/office/drawing/2014/main" val="2688880915"/>
                  </a:ext>
                </a:extLst>
              </a:tr>
              <a:tr h="320110">
                <a:tc gridSpan="2">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800" b="0" kern="100" dirty="0">
                          <a:effectLst/>
                          <a:latin typeface="Calibri" panose="020F0502020204030204" pitchFamily="34" charset="0"/>
                          <a:ea typeface="Calibri" panose="020F0502020204030204" pitchFamily="34" charset="0"/>
                          <a:cs typeface="Times New Roman" panose="02020603050405020304" pitchFamily="18" charset="0"/>
                        </a:rPr>
                        <a:t>Creative arts careers are advertised outside room 4. All posters for careers in creative arts including apprenticeships are advertised within classrooms. All students have STEM careers advertised during Science week in tutor time. Year 9 students take part in a technology-based racing car challenging during STEM week, in collaboration with the Science department. </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519067675"/>
                  </a:ext>
                </a:extLst>
              </a:tr>
              <a:tr h="132828">
                <a:tc>
                  <a:txBody>
                    <a:bodyPr/>
                    <a:lstStyle/>
                    <a:p>
                      <a:pPr>
                        <a:lnSpc>
                          <a:spcPct val="107000"/>
                        </a:lnSpc>
                        <a:spcAft>
                          <a:spcPts val="800"/>
                        </a:spcAft>
                        <a:buNone/>
                      </a:pPr>
                      <a:r>
                        <a:rPr lang="en-GB" sz="800" b="1" kern="1200" dirty="0">
                          <a:effectLst/>
                        </a:rPr>
                        <a:t>Content-Knowledge and Skills.</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nSpc>
                          <a:spcPct val="107000"/>
                        </a:lnSpc>
                        <a:spcAft>
                          <a:spcPts val="800"/>
                        </a:spcAft>
                        <a:buNone/>
                      </a:pPr>
                      <a:r>
                        <a:rPr lang="en-GB" sz="800" b="1" kern="1200" dirty="0">
                          <a:effectLst/>
                        </a:rPr>
                        <a:t>Subject specific pedagogy</a:t>
                      </a:r>
                      <a:endParaRPr lang="en-GB" sz="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284896815"/>
                  </a:ext>
                </a:extLst>
              </a:tr>
              <a:tr h="2368986">
                <a:tc>
                  <a:txBody>
                    <a:bodyPr/>
                    <a:lstStyle/>
                    <a:p>
                      <a:pPr>
                        <a:lnSpc>
                          <a:spcPct val="107000"/>
                        </a:lnSpc>
                        <a:spcAft>
                          <a:spcPts val="0"/>
                        </a:spcAft>
                        <a:buNone/>
                      </a:pPr>
                      <a:r>
                        <a:rPr lang="en-GB" sz="800" kern="100" dirty="0">
                          <a:effectLst/>
                        </a:rPr>
                        <a:t>Students at Old Buckenham will develop:</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Throughout KS3 and KS4 students will: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Improved workshop knowledge and understanding of working practically.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Improved Knowledge, understanding and practice of Health and Safety.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Improved Independence.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Understanding the basics of programming and how some devices can work based on programs.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To have an understanding of core materials used in Design and Technology along with their working properties.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To gain sewing machine knowledge, embroidery practice and the use of different stitches.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To gain CAD knowledge – designing using computer methods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To have an understanding of mechanical systems including motion, levers, linkages.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To use cross curricular links with Science and Maths in order to gain a broader understanding of using Design and Technology in the wider world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To have an iterative approach to design and develop ideas based on collaborative work with others.  </a:t>
                      </a:r>
                    </a:p>
                    <a:p>
                      <a:pPr marL="171450" indent="-171450" rtl="0" fontAlgn="base">
                        <a:buFont typeface="Arial" panose="020B0604020202020204" pitchFamily="34" charset="0"/>
                        <a:buChar char="•"/>
                      </a:pPr>
                      <a:r>
                        <a:rPr lang="en-GB" sz="800" b="0" i="0" kern="1200" dirty="0">
                          <a:solidFill>
                            <a:schemeClr val="dk1"/>
                          </a:solidFill>
                          <a:effectLst/>
                          <a:latin typeface="+mn-lt"/>
                          <a:ea typeface="+mn-ea"/>
                          <a:cs typeface="+mn-cs"/>
                        </a:rPr>
                        <a:t>To be able to evaluate effectively in order to produce high quality designs and products based on suggested improvements.</a:t>
                      </a: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0" fontAlgn="base"/>
                      <a:r>
                        <a:rPr lang="en-GB" sz="800" b="1" i="0" kern="1200" dirty="0">
                          <a:solidFill>
                            <a:schemeClr val="dk1"/>
                          </a:solidFill>
                          <a:effectLst/>
                          <a:latin typeface="+mn-lt"/>
                          <a:ea typeface="+mn-ea"/>
                          <a:cs typeface="+mn-cs"/>
                        </a:rPr>
                        <a:t>IMPLEMENTATION: </a:t>
                      </a:r>
                      <a:r>
                        <a:rPr lang="en-GB" sz="800" b="0" i="0" kern="1200" dirty="0">
                          <a:solidFill>
                            <a:schemeClr val="dk1"/>
                          </a:solidFill>
                          <a:effectLst/>
                          <a:latin typeface="+mn-lt"/>
                          <a:ea typeface="+mn-ea"/>
                          <a:cs typeface="+mn-cs"/>
                        </a:rPr>
                        <a:t>A well sequenced and logical curriculum that builds knowledge and skills over time. Assessment centred around the KS3 curriculum Principles of Knowledge, design, make and evaluate. Students will cover the different areas of design technology throughout the year, to ensure they are exposed to a broad technology experience. This builds the foundations for students to be able to succeed at KS4 where they will learn about working with a wide range of materials, alongside a focused study of working with timbers. Students will have broad overview of the design process including approaching design, designing products and new and emerging technologies.   </a:t>
                      </a:r>
                    </a:p>
                    <a:p>
                      <a:pPr rtl="0" fontAlgn="base"/>
                      <a:r>
                        <a:rPr lang="en-GB" sz="800" b="1" i="0" kern="1200" dirty="0">
                          <a:solidFill>
                            <a:schemeClr val="dk1"/>
                          </a:solidFill>
                          <a:effectLst/>
                          <a:latin typeface="+mn-lt"/>
                          <a:ea typeface="+mn-ea"/>
                          <a:cs typeface="+mn-cs"/>
                        </a:rPr>
                        <a:t>KS2 FOUNDATIONS:</a:t>
                      </a:r>
                      <a:r>
                        <a:rPr lang="en-GB" sz="800" b="0" i="0" kern="1200" dirty="0">
                          <a:solidFill>
                            <a:schemeClr val="dk1"/>
                          </a:solidFill>
                          <a:effectLst/>
                          <a:latin typeface="+mn-lt"/>
                          <a:ea typeface="+mn-ea"/>
                          <a:cs typeface="+mn-cs"/>
                        </a:rPr>
                        <a:t> Students prior knowledge of the DT curriculum will be vast depending on the primary school attended. DT students will complete a short baseline test based on the principles of design, make and evaluate to gage prior learning, and will then be given the opportunity to build on any prior knowledge of materials and their properties.  </a:t>
                      </a:r>
                    </a:p>
                    <a:p>
                      <a:pPr rtl="0" fontAlgn="base"/>
                      <a:r>
                        <a:rPr lang="en-GB" sz="800" b="1" i="0" kern="1200" dirty="0">
                          <a:solidFill>
                            <a:schemeClr val="dk1"/>
                          </a:solidFill>
                          <a:effectLst/>
                          <a:latin typeface="+mn-lt"/>
                          <a:ea typeface="+mn-ea"/>
                          <a:cs typeface="+mn-cs"/>
                        </a:rPr>
                        <a:t>ASSESSMENT KS3:</a:t>
                      </a:r>
                      <a:r>
                        <a:rPr lang="en-GB" sz="800" b="0" i="0" kern="1200" dirty="0">
                          <a:solidFill>
                            <a:schemeClr val="dk1"/>
                          </a:solidFill>
                          <a:effectLst/>
                          <a:latin typeface="+mn-lt"/>
                          <a:ea typeface="+mn-ea"/>
                          <a:cs typeface="+mn-cs"/>
                        </a:rPr>
                        <a:t> KS3 students complete 2 assessments throughout the year.  The assessments will consist of practical outcomes, design tasks and applied knowledge. </a:t>
                      </a:r>
                    </a:p>
                    <a:p>
                      <a:pPr rtl="0" fontAlgn="base"/>
                      <a:r>
                        <a:rPr lang="en-GB" sz="800" b="1" i="0" kern="1200" dirty="0">
                          <a:solidFill>
                            <a:schemeClr val="dk1"/>
                          </a:solidFill>
                          <a:effectLst/>
                          <a:latin typeface="+mn-lt"/>
                          <a:ea typeface="+mn-ea"/>
                          <a:cs typeface="+mn-cs"/>
                        </a:rPr>
                        <a:t>ASSESSMENT KS4:</a:t>
                      </a:r>
                      <a:r>
                        <a:rPr lang="en-GB" sz="800" b="0" i="0" kern="1200" dirty="0">
                          <a:solidFill>
                            <a:schemeClr val="dk1"/>
                          </a:solidFill>
                          <a:effectLst/>
                          <a:latin typeface="+mn-lt"/>
                          <a:ea typeface="+mn-ea"/>
                          <a:cs typeface="+mn-cs"/>
                        </a:rPr>
                        <a:t> Students will complete several projects throughout year 10 assessment using GCSE grading termly. Students will follow the AQA Design and Technology with timbers specification. 50% assessment is exam based and 50% is NEA based</a:t>
                      </a:r>
                    </a:p>
                    <a:p>
                      <a:pPr rtl="0" fontAlgn="base"/>
                      <a:r>
                        <a:rPr lang="en-GB" sz="800" b="1" i="0" kern="1200" dirty="0">
                          <a:solidFill>
                            <a:schemeClr val="dk1"/>
                          </a:solidFill>
                          <a:effectLst/>
                          <a:latin typeface="+mn-lt"/>
                          <a:ea typeface="+mn-ea"/>
                          <a:cs typeface="+mn-cs"/>
                        </a:rPr>
                        <a:t>LESSON STRUCTURE KS3:</a:t>
                      </a:r>
                      <a:r>
                        <a:rPr lang="en-GB" sz="800" b="0" i="0" kern="1200" dirty="0">
                          <a:solidFill>
                            <a:schemeClr val="dk1"/>
                          </a:solidFill>
                          <a:effectLst/>
                          <a:latin typeface="+mn-lt"/>
                          <a:ea typeface="+mn-ea"/>
                          <a:cs typeface="+mn-cs"/>
                        </a:rPr>
                        <a:t> Students will follow a structured DT program, having 1  lesson per fortnight.  </a:t>
                      </a:r>
                    </a:p>
                    <a:p>
                      <a:pPr rtl="0" fontAlgn="base"/>
                      <a:r>
                        <a:rPr lang="en-GB" sz="800" b="1" i="0" kern="1200" dirty="0">
                          <a:solidFill>
                            <a:schemeClr val="dk1"/>
                          </a:solidFill>
                          <a:effectLst/>
                          <a:latin typeface="+mn-lt"/>
                          <a:ea typeface="+mn-ea"/>
                          <a:cs typeface="+mn-cs"/>
                        </a:rPr>
                        <a:t>CLEAAPS RISK ASSESSMENTS:</a:t>
                      </a:r>
                      <a:r>
                        <a:rPr lang="en-GB" sz="800" b="0" i="0" kern="1200" dirty="0">
                          <a:solidFill>
                            <a:schemeClr val="dk1"/>
                          </a:solidFill>
                          <a:effectLst/>
                          <a:latin typeface="+mn-lt"/>
                          <a:ea typeface="+mn-ea"/>
                          <a:cs typeface="+mn-cs"/>
                        </a:rPr>
                        <a:t> 003, 004, 005, 011, 012, 025, 026, 032, 039, 043, 052, 053, 055, 061, 062, 065, 069, 070, 071, 072, 073, 075, 077, 078, 079, 080, 081, 083, 084, 088, 102, 168, 184, 202, 203, 204, 208 </a:t>
                      </a:r>
                    </a:p>
                    <a:p>
                      <a:pPr>
                        <a:lnSpc>
                          <a:spcPct val="107000"/>
                        </a:lnSpc>
                        <a:spcAft>
                          <a:spcPts val="0"/>
                        </a:spcAft>
                        <a:buNone/>
                      </a:pPr>
                      <a:endParaRPr lang="en-GB"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3826209"/>
                  </a:ext>
                </a:extLst>
              </a:tr>
            </a:tbl>
          </a:graphicData>
        </a:graphic>
      </p:graphicFrame>
      <p:sp>
        <p:nvSpPr>
          <p:cNvPr id="5" name="TextBox 4">
            <a:extLst>
              <a:ext uri="{FF2B5EF4-FFF2-40B4-BE49-F238E27FC236}">
                <a16:creationId xmlns:a16="http://schemas.microsoft.com/office/drawing/2014/main" id="{E7E64CF6-044C-895B-07B7-F7DADECBAC97}"/>
              </a:ext>
            </a:extLst>
          </p:cNvPr>
          <p:cNvSpPr txBox="1"/>
          <p:nvPr/>
        </p:nvSpPr>
        <p:spPr>
          <a:xfrm>
            <a:off x="76200" y="0"/>
            <a:ext cx="3058886" cy="230832"/>
          </a:xfrm>
          <a:prstGeom prst="rect">
            <a:avLst/>
          </a:prstGeom>
          <a:noFill/>
        </p:spPr>
        <p:txBody>
          <a:bodyPr wrap="square" rtlCol="0">
            <a:spAutoFit/>
          </a:bodyPr>
          <a:lstStyle/>
          <a:p>
            <a:r>
              <a:rPr lang="en-GB" sz="900" i="1" dirty="0"/>
              <a:t>Design &amp; Technology curriculum content 2026-27</a:t>
            </a:r>
          </a:p>
        </p:txBody>
      </p:sp>
    </p:spTree>
    <p:extLst>
      <p:ext uri="{BB962C8B-B14F-4D97-AF65-F5344CB8AC3E}">
        <p14:creationId xmlns:p14="http://schemas.microsoft.com/office/powerpoint/2010/main" val="2745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DBAEC2-C63B-0EC3-31DC-B0727CB5CE41}"/>
              </a:ext>
            </a:extLst>
          </p:cNvPr>
          <p:cNvSpPr txBox="1"/>
          <p:nvPr/>
        </p:nvSpPr>
        <p:spPr>
          <a:xfrm>
            <a:off x="0" y="18288"/>
            <a:ext cx="3058886" cy="230832"/>
          </a:xfrm>
          <a:prstGeom prst="rect">
            <a:avLst/>
          </a:prstGeom>
          <a:noFill/>
        </p:spPr>
        <p:txBody>
          <a:bodyPr wrap="square" rtlCol="0">
            <a:spAutoFit/>
          </a:bodyPr>
          <a:lstStyle/>
          <a:p>
            <a:r>
              <a:rPr lang="en-GB" sz="900" i="1" dirty="0"/>
              <a:t>Design &amp; Technology curriculum content 2026-27</a:t>
            </a:r>
          </a:p>
        </p:txBody>
      </p:sp>
      <p:graphicFrame>
        <p:nvGraphicFramePr>
          <p:cNvPr id="3" name="Table 2">
            <a:extLst>
              <a:ext uri="{FF2B5EF4-FFF2-40B4-BE49-F238E27FC236}">
                <a16:creationId xmlns:a16="http://schemas.microsoft.com/office/drawing/2014/main" id="{EDC40A74-D1A5-D8BD-5D15-3FD04B649DBD}"/>
              </a:ext>
            </a:extLst>
          </p:cNvPr>
          <p:cNvGraphicFramePr>
            <a:graphicFrameLocks noGrp="1"/>
          </p:cNvGraphicFramePr>
          <p:nvPr>
            <p:extLst>
              <p:ext uri="{D42A27DB-BD31-4B8C-83A1-F6EECF244321}">
                <p14:modId xmlns:p14="http://schemas.microsoft.com/office/powerpoint/2010/main" val="3961762592"/>
              </p:ext>
            </p:extLst>
          </p:nvPr>
        </p:nvGraphicFramePr>
        <p:xfrm>
          <a:off x="347268" y="504931"/>
          <a:ext cx="8824164" cy="5848137"/>
        </p:xfrm>
        <a:graphic>
          <a:graphicData uri="http://schemas.openxmlformats.org/drawingml/2006/table">
            <a:tbl>
              <a:tblPr/>
              <a:tblGrid>
                <a:gridCol w="814225">
                  <a:extLst>
                    <a:ext uri="{9D8B030D-6E8A-4147-A177-3AD203B41FA5}">
                      <a16:colId xmlns:a16="http://schemas.microsoft.com/office/drawing/2014/main" val="1895896009"/>
                    </a:ext>
                  </a:extLst>
                </a:gridCol>
                <a:gridCol w="1964318">
                  <a:extLst>
                    <a:ext uri="{9D8B030D-6E8A-4147-A177-3AD203B41FA5}">
                      <a16:colId xmlns:a16="http://schemas.microsoft.com/office/drawing/2014/main" val="249166597"/>
                    </a:ext>
                  </a:extLst>
                </a:gridCol>
                <a:gridCol w="1821828">
                  <a:extLst>
                    <a:ext uri="{9D8B030D-6E8A-4147-A177-3AD203B41FA5}">
                      <a16:colId xmlns:a16="http://schemas.microsoft.com/office/drawing/2014/main" val="1429386256"/>
                    </a:ext>
                  </a:extLst>
                </a:gridCol>
                <a:gridCol w="1923607">
                  <a:extLst>
                    <a:ext uri="{9D8B030D-6E8A-4147-A177-3AD203B41FA5}">
                      <a16:colId xmlns:a16="http://schemas.microsoft.com/office/drawing/2014/main" val="662684022"/>
                    </a:ext>
                  </a:extLst>
                </a:gridCol>
                <a:gridCol w="2300186">
                  <a:extLst>
                    <a:ext uri="{9D8B030D-6E8A-4147-A177-3AD203B41FA5}">
                      <a16:colId xmlns:a16="http://schemas.microsoft.com/office/drawing/2014/main" val="2511510633"/>
                    </a:ext>
                  </a:extLst>
                </a:gridCol>
              </a:tblGrid>
              <a:tr h="382119">
                <a:tc>
                  <a:txBody>
                    <a:bodyPr/>
                    <a:lstStyle/>
                    <a:p>
                      <a:pPr algn="l" rtl="0" fontAlgn="base">
                        <a:lnSpc>
                          <a:spcPts val="975"/>
                        </a:lnSpc>
                        <a:buNone/>
                      </a:pPr>
                      <a:r>
                        <a:rPr lang="en-GB" sz="600" b="1" i="0">
                          <a:effectLst/>
                          <a:latin typeface="Calibri Light" panose="020F0302020204030204" pitchFamily="34" charset="0"/>
                        </a:rPr>
                        <a:t>Subject </a:t>
                      </a:r>
                      <a:r>
                        <a:rPr lang="en-GB" sz="600" b="0" i="0">
                          <a:effectLst/>
                          <a:latin typeface="Calibri Light" panose="020F0302020204030204" pitchFamily="34" charset="0"/>
                        </a:rPr>
                        <a:t>Curriculum Content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1</a:t>
                      </a:r>
                      <a:r>
                        <a:rPr lang="en-GB" sz="8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2</a:t>
                      </a:r>
                      <a:r>
                        <a:rPr lang="en-GB" sz="8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3</a:t>
                      </a:r>
                      <a:r>
                        <a:rPr lang="en-GB" sz="8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4</a:t>
                      </a:r>
                      <a:r>
                        <a:rPr lang="en-GB" sz="8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523616"/>
                  </a:ext>
                </a:extLst>
              </a:tr>
              <a:tr h="1822006">
                <a:tc>
                  <a:txBody>
                    <a:bodyPr/>
                    <a:lstStyle/>
                    <a:p>
                      <a:pPr algn="l" rtl="0" fontAlgn="base">
                        <a:lnSpc>
                          <a:spcPts val="975"/>
                        </a:lnSpc>
                        <a:buNone/>
                      </a:pPr>
                      <a:r>
                        <a:rPr lang="en-GB" sz="600" b="1" i="0">
                          <a:effectLst/>
                          <a:latin typeface="Calibri Light" panose="020F0302020204030204" pitchFamily="34" charset="0"/>
                        </a:rPr>
                        <a:t>Year 7</a:t>
                      </a: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Crazy Creature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Smart materials </a:t>
                      </a:r>
                      <a:endParaRPr lang="en-GB" sz="1400" b="0" i="0">
                        <a:effectLst/>
                      </a:endParaRPr>
                    </a:p>
                    <a:p>
                      <a:pPr algn="l" rtl="0" fontAlgn="base">
                        <a:lnSpc>
                          <a:spcPts val="975"/>
                        </a:lnSpc>
                        <a:buNone/>
                      </a:pPr>
                      <a:r>
                        <a:rPr lang="en-GB" sz="600" b="0" i="0">
                          <a:effectLst/>
                          <a:latin typeface="Calibri Light" panose="020F0302020204030204" pitchFamily="34" charset="0"/>
                        </a:rPr>
                        <a:t>Papers and boards </a:t>
                      </a:r>
                      <a:endParaRPr lang="en-GB" sz="1400" b="0" i="0">
                        <a:effectLst/>
                      </a:endParaRPr>
                    </a:p>
                    <a:p>
                      <a:pPr algn="l" rtl="0" fontAlgn="base">
                        <a:lnSpc>
                          <a:spcPts val="975"/>
                        </a:lnSpc>
                        <a:buNone/>
                      </a:pPr>
                      <a:r>
                        <a:rPr lang="en-GB" sz="600" b="0" i="0">
                          <a:effectLst/>
                          <a:latin typeface="Calibri Light" panose="020F0302020204030204" pitchFamily="34" charset="0"/>
                        </a:rPr>
                        <a:t>CAD/CAM </a:t>
                      </a:r>
                      <a:endParaRPr lang="en-GB" sz="1400" b="0" i="0">
                        <a:effectLst/>
                      </a:endParaRPr>
                    </a:p>
                    <a:p>
                      <a:pPr algn="l" rtl="0" fontAlgn="base">
                        <a:lnSpc>
                          <a:spcPts val="975"/>
                        </a:lnSpc>
                        <a:buNone/>
                      </a:pPr>
                      <a:r>
                        <a:rPr lang="en-GB" sz="600" b="0" i="0">
                          <a:effectLst/>
                          <a:latin typeface="Calibri Light" panose="020F0302020204030204" pitchFamily="34" charset="0"/>
                        </a:rPr>
                        <a:t>Packaging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Block programming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Algorithms </a:t>
                      </a:r>
                      <a:endParaRPr lang="en-GB" sz="1400" b="0" i="0">
                        <a:effectLst/>
                      </a:endParaRPr>
                    </a:p>
                    <a:p>
                      <a:pPr algn="l" rtl="0" fontAlgn="base">
                        <a:lnSpc>
                          <a:spcPts val="975"/>
                        </a:lnSpc>
                        <a:buNone/>
                      </a:pPr>
                      <a:r>
                        <a:rPr lang="en-GB" sz="600" b="0" i="0">
                          <a:effectLst/>
                          <a:latin typeface="Calibri Light" panose="020F0302020204030204" pitchFamily="34" charset="0"/>
                        </a:rPr>
                        <a:t>Pseudocode </a:t>
                      </a:r>
                      <a:endParaRPr lang="en-GB" sz="1400" b="0" i="0">
                        <a:effectLst/>
                      </a:endParaRPr>
                    </a:p>
                    <a:p>
                      <a:pPr algn="l" rtl="0" fontAlgn="base">
                        <a:lnSpc>
                          <a:spcPts val="975"/>
                        </a:lnSpc>
                        <a:buNone/>
                      </a:pPr>
                      <a:r>
                        <a:rPr lang="en-GB" sz="600" b="0" i="0">
                          <a:effectLst/>
                          <a:latin typeface="Calibri Light" panose="020F0302020204030204" pitchFamily="34" charset="0"/>
                        </a:rPr>
                        <a:t>Robotics </a:t>
                      </a:r>
                      <a:endParaRPr lang="en-GB" sz="1400" b="0" i="0">
                        <a:effectLst/>
                      </a:endParaRPr>
                    </a:p>
                    <a:p>
                      <a:pPr algn="l" rtl="0" fontAlgn="base">
                        <a:lnSpc>
                          <a:spcPts val="975"/>
                        </a:lnSpc>
                        <a:buNone/>
                      </a:pPr>
                      <a:r>
                        <a:rPr lang="en-GB" sz="600" b="0" i="0">
                          <a:effectLst/>
                          <a:latin typeface="Calibri Light" panose="020F0302020204030204" pitchFamily="34" charset="0"/>
                        </a:rPr>
                        <a:t>Programming </a:t>
                      </a:r>
                      <a:endParaRPr lang="en-GB" sz="1400" b="0" i="0">
                        <a:effectLst/>
                      </a:endParaRPr>
                    </a:p>
                    <a:p>
                      <a:pPr algn="l" rtl="0" fontAlgn="base">
                        <a:lnSpc>
                          <a:spcPts val="975"/>
                        </a:lnSpc>
                        <a:buNone/>
                      </a:pPr>
                      <a:r>
                        <a:rPr lang="en-GB" sz="600" b="0" i="0">
                          <a:effectLst/>
                          <a:latin typeface="Calibri Light" panose="020F0302020204030204" pitchFamily="34" charset="0"/>
                        </a:rPr>
                        <a:t>Testing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Design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Key rack and key ring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Natural timbers </a:t>
                      </a:r>
                      <a:endParaRPr lang="en-GB" sz="1400" b="0" i="0">
                        <a:effectLst/>
                      </a:endParaRPr>
                    </a:p>
                    <a:p>
                      <a:pPr algn="l" rtl="0" fontAlgn="base">
                        <a:lnSpc>
                          <a:spcPts val="975"/>
                        </a:lnSpc>
                        <a:buNone/>
                      </a:pPr>
                      <a:r>
                        <a:rPr lang="en-GB" sz="600" b="0" i="0">
                          <a:effectLst/>
                          <a:latin typeface="Calibri Light" panose="020F0302020204030204" pitchFamily="34" charset="0"/>
                        </a:rPr>
                        <a:t>Metals  </a:t>
                      </a:r>
                      <a:endParaRPr lang="en-GB" sz="1400" b="0" i="0">
                        <a:effectLst/>
                      </a:endParaRPr>
                    </a:p>
                    <a:p>
                      <a:pPr algn="l" rtl="0" fontAlgn="base">
                        <a:lnSpc>
                          <a:spcPts val="975"/>
                        </a:lnSpc>
                        <a:buNone/>
                      </a:pPr>
                      <a:r>
                        <a:rPr lang="en-GB" sz="600" b="0" i="0">
                          <a:effectLst/>
                          <a:latin typeface="Calibri Light" panose="020F0302020204030204" pitchFamily="34" charset="0"/>
                        </a:rPr>
                        <a:t>Casting </a:t>
                      </a:r>
                      <a:endParaRPr lang="en-GB" sz="1400" b="0" i="0">
                        <a:effectLst/>
                      </a:endParaRPr>
                    </a:p>
                    <a:p>
                      <a:pPr algn="l" rtl="0" fontAlgn="base">
                        <a:lnSpc>
                          <a:spcPts val="975"/>
                        </a:lnSpc>
                        <a:buNone/>
                      </a:pPr>
                      <a:r>
                        <a:rPr lang="en-GB" sz="600" b="0" i="0">
                          <a:effectLst/>
                          <a:latin typeface="Calibri Light" panose="020F0302020204030204" pitchFamily="34" charset="0"/>
                        </a:rPr>
                        <a:t>CAD//CAM </a:t>
                      </a:r>
                      <a:endParaRPr lang="en-GB" sz="1400" b="0" i="0">
                        <a:effectLst/>
                      </a:endParaRPr>
                    </a:p>
                    <a:p>
                      <a:pPr algn="l" rtl="0" fontAlgn="base">
                        <a:lnSpc>
                          <a:spcPts val="975"/>
                        </a:lnSpc>
                        <a:buNone/>
                      </a:pPr>
                      <a:r>
                        <a:rPr lang="en-GB" sz="600" b="0" i="0">
                          <a:effectLst/>
                          <a:latin typeface="Calibri Light" panose="020F0302020204030204" pitchFamily="34" charset="0"/>
                        </a:rPr>
                        <a:t>Workshop equipment </a:t>
                      </a:r>
                      <a:endParaRPr lang="en-GB" sz="1400" b="0" i="0">
                        <a:effectLst/>
                      </a:endParaRPr>
                    </a:p>
                    <a:p>
                      <a:pPr algn="l" rtl="0" fontAlgn="base">
                        <a:lnSpc>
                          <a:spcPts val="975"/>
                        </a:lnSpc>
                        <a:buNone/>
                      </a:pPr>
                      <a:r>
                        <a:rPr lang="en-GB" sz="600" b="1" i="0">
                          <a:effectLst/>
                          <a:latin typeface="Calibri Light" panose="020F0302020204030204" pitchFamily="34" charset="0"/>
                        </a:rPr>
                        <a:t>Assessment: </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Outcome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Pop up food cart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Orthographic projection and working drawings </a:t>
                      </a:r>
                      <a:endParaRPr lang="en-GB" sz="1400" b="0" i="0">
                        <a:effectLst/>
                      </a:endParaRPr>
                    </a:p>
                    <a:p>
                      <a:pPr algn="l" rtl="0" fontAlgn="base">
                        <a:lnSpc>
                          <a:spcPts val="975"/>
                        </a:lnSpc>
                        <a:buNone/>
                      </a:pPr>
                      <a:r>
                        <a:rPr lang="en-GB" sz="600" b="0" i="0">
                          <a:effectLst/>
                          <a:latin typeface="Calibri Light" panose="020F0302020204030204" pitchFamily="34" charset="0"/>
                        </a:rPr>
                        <a:t>Prototyping </a:t>
                      </a:r>
                      <a:endParaRPr lang="en-GB" sz="1400" b="0" i="0">
                        <a:effectLst/>
                      </a:endParaRPr>
                    </a:p>
                    <a:p>
                      <a:pPr algn="l" rtl="0" fontAlgn="base">
                        <a:lnSpc>
                          <a:spcPts val="975"/>
                        </a:lnSpc>
                        <a:buNone/>
                      </a:pPr>
                      <a:r>
                        <a:rPr lang="en-GB" sz="600" b="0" i="0">
                          <a:effectLst/>
                          <a:latin typeface="Calibri Light" panose="020F0302020204030204" pitchFamily="34" charset="0"/>
                        </a:rPr>
                        <a:t>The design cycle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Evaluation </a:t>
                      </a:r>
                      <a:endParaRPr lang="en-GB" sz="1400" b="0" i="0">
                        <a:effectLst/>
                      </a:endParaRPr>
                    </a:p>
                    <a:p>
                      <a:pPr algn="l" rtl="0" fontAlgn="base">
                        <a:lnSpc>
                          <a:spcPts val="975"/>
                        </a:lnSpc>
                        <a:buNone/>
                      </a:pPr>
                      <a:r>
                        <a:rPr lang="en-GB" sz="600" b="0" i="0">
                          <a:effectLst/>
                          <a:latin typeface="Calibri Light" panose="020F0302020204030204" pitchFamily="34" charset="0"/>
                        </a:rPr>
                        <a:t>Outcome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1685540"/>
                  </a:ext>
                </a:extLst>
              </a:tr>
              <a:tr h="1822006">
                <a:tc>
                  <a:txBody>
                    <a:bodyPr/>
                    <a:lstStyle/>
                    <a:p>
                      <a:pPr algn="l" rtl="0" fontAlgn="base">
                        <a:lnSpc>
                          <a:spcPts val="975"/>
                        </a:lnSpc>
                        <a:buNone/>
                      </a:pPr>
                      <a:r>
                        <a:rPr lang="en-GB" sz="600" b="1" i="0">
                          <a:effectLst/>
                          <a:latin typeface="Calibri Light" panose="020F0302020204030204" pitchFamily="34" charset="0"/>
                        </a:rPr>
                        <a:t>Year 8</a:t>
                      </a: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Junky Doll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Technical textiles </a:t>
                      </a:r>
                      <a:endParaRPr lang="en-GB" sz="1400" b="0" i="0">
                        <a:effectLst/>
                      </a:endParaRPr>
                    </a:p>
                    <a:p>
                      <a:pPr algn="l" rtl="0" fontAlgn="base">
                        <a:lnSpc>
                          <a:spcPts val="975"/>
                        </a:lnSpc>
                        <a:buNone/>
                      </a:pPr>
                      <a:r>
                        <a:rPr lang="en-GB" sz="600" b="0" i="0">
                          <a:effectLst/>
                          <a:latin typeface="Calibri Light" panose="020F0302020204030204" pitchFamily="34" charset="0"/>
                        </a:rPr>
                        <a:t>Design through morphing </a:t>
                      </a:r>
                      <a:endParaRPr lang="en-GB" sz="1400" b="0" i="0">
                        <a:effectLst/>
                      </a:endParaRPr>
                    </a:p>
                    <a:p>
                      <a:pPr algn="l" rtl="0" fontAlgn="base">
                        <a:lnSpc>
                          <a:spcPts val="975"/>
                        </a:lnSpc>
                        <a:buNone/>
                      </a:pPr>
                      <a:r>
                        <a:rPr lang="en-GB" sz="600" b="0" i="0">
                          <a:effectLst/>
                          <a:latin typeface="Calibri Light" panose="020F0302020204030204" pitchFamily="34" charset="0"/>
                        </a:rPr>
                        <a:t>Embroidery </a:t>
                      </a:r>
                      <a:endParaRPr lang="en-GB" sz="1400" b="0" i="0">
                        <a:effectLst/>
                      </a:endParaRPr>
                    </a:p>
                    <a:p>
                      <a:pPr algn="l" rtl="0" fontAlgn="base">
                        <a:lnSpc>
                          <a:spcPts val="975"/>
                        </a:lnSpc>
                        <a:buNone/>
                      </a:pPr>
                      <a:r>
                        <a:rPr lang="en-GB" sz="600" b="0" i="0">
                          <a:effectLst/>
                          <a:latin typeface="Calibri Light" panose="020F0302020204030204" pitchFamily="34" charset="0"/>
                        </a:rPr>
                        <a:t>Applique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Junky Doll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Technical textiles </a:t>
                      </a:r>
                      <a:endParaRPr lang="en-GB" sz="1400" b="0" i="0">
                        <a:effectLst/>
                      </a:endParaRPr>
                    </a:p>
                    <a:p>
                      <a:pPr algn="l" rtl="0" fontAlgn="base">
                        <a:lnSpc>
                          <a:spcPts val="975"/>
                        </a:lnSpc>
                        <a:buNone/>
                      </a:pPr>
                      <a:r>
                        <a:rPr lang="en-GB" sz="600" b="0" i="0">
                          <a:effectLst/>
                          <a:latin typeface="Calibri Light" panose="020F0302020204030204" pitchFamily="34" charset="0"/>
                        </a:rPr>
                        <a:t>Design through morphing </a:t>
                      </a:r>
                      <a:endParaRPr lang="en-GB" sz="1400" b="0" i="0">
                        <a:effectLst/>
                      </a:endParaRPr>
                    </a:p>
                    <a:p>
                      <a:pPr algn="l" rtl="0" fontAlgn="base">
                        <a:lnSpc>
                          <a:spcPts val="975"/>
                        </a:lnSpc>
                        <a:buNone/>
                      </a:pPr>
                      <a:r>
                        <a:rPr lang="en-GB" sz="600" b="0" i="0">
                          <a:effectLst/>
                          <a:latin typeface="Calibri Light" panose="020F0302020204030204" pitchFamily="34" charset="0"/>
                        </a:rPr>
                        <a:t>Embroidery </a:t>
                      </a:r>
                      <a:endParaRPr lang="en-GB" sz="1400" b="0" i="0">
                        <a:effectLst/>
                      </a:endParaRPr>
                    </a:p>
                    <a:p>
                      <a:pPr algn="l" rtl="0" fontAlgn="base">
                        <a:lnSpc>
                          <a:spcPts val="975"/>
                        </a:lnSpc>
                        <a:buNone/>
                      </a:pPr>
                      <a:r>
                        <a:rPr lang="en-GB" sz="600" b="0" i="0">
                          <a:effectLst/>
                          <a:latin typeface="Calibri Light" panose="020F0302020204030204" pitchFamily="34" charset="0"/>
                        </a:rPr>
                        <a:t>Applique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Outcome </a:t>
                      </a:r>
                      <a:endParaRPr lang="en-GB" sz="1400" b="0" i="0">
                        <a:effectLst/>
                      </a:endParaRPr>
                    </a:p>
                    <a:p>
                      <a:pPr algn="l" rtl="0" fontAlgn="base">
                        <a:lnSpc>
                          <a:spcPts val="975"/>
                        </a:lnSpc>
                        <a:buNone/>
                      </a:pPr>
                      <a:r>
                        <a:rPr lang="en-GB" sz="600" b="0" i="0">
                          <a:effectLst/>
                          <a:latin typeface="Calibri Light" panose="020F0302020204030204" pitchFamily="34" charset="0"/>
                        </a:rPr>
                        <a:t>Evaluation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Mechanisms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Motion </a:t>
                      </a:r>
                      <a:endParaRPr lang="en-GB" sz="1400" b="0" i="0">
                        <a:effectLst/>
                      </a:endParaRPr>
                    </a:p>
                    <a:p>
                      <a:pPr algn="l" rtl="0" fontAlgn="base">
                        <a:lnSpc>
                          <a:spcPts val="975"/>
                        </a:lnSpc>
                        <a:buNone/>
                      </a:pPr>
                      <a:r>
                        <a:rPr lang="en-GB" sz="600" b="0" i="0">
                          <a:effectLst/>
                          <a:latin typeface="Calibri Light" panose="020F0302020204030204" pitchFamily="34" charset="0"/>
                        </a:rPr>
                        <a:t>Levers </a:t>
                      </a:r>
                      <a:endParaRPr lang="en-GB" sz="1400" b="0" i="0">
                        <a:effectLst/>
                      </a:endParaRPr>
                    </a:p>
                    <a:p>
                      <a:pPr algn="l" rtl="0" fontAlgn="base">
                        <a:lnSpc>
                          <a:spcPts val="975"/>
                        </a:lnSpc>
                        <a:buNone/>
                      </a:pPr>
                      <a:r>
                        <a:rPr lang="en-GB" sz="600" b="0" i="0">
                          <a:effectLst/>
                          <a:latin typeface="Calibri Light" panose="020F0302020204030204" pitchFamily="34" charset="0"/>
                        </a:rPr>
                        <a:t>Linkages </a:t>
                      </a:r>
                      <a:endParaRPr lang="en-GB" sz="1400" b="0" i="0">
                        <a:effectLst/>
                      </a:endParaRPr>
                    </a:p>
                    <a:p>
                      <a:pPr algn="l" rtl="0" fontAlgn="base">
                        <a:lnSpc>
                          <a:spcPts val="975"/>
                        </a:lnSpc>
                        <a:buNone/>
                      </a:pPr>
                      <a:r>
                        <a:rPr lang="en-GB" sz="600" b="0" i="0">
                          <a:effectLst/>
                          <a:latin typeface="Calibri Light" panose="020F0302020204030204" pitchFamily="34" charset="0"/>
                        </a:rPr>
                        <a:t>Rotary systems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Money box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Manufactured boards </a:t>
                      </a:r>
                      <a:endParaRPr lang="en-GB" sz="1400" b="0" i="0">
                        <a:effectLst/>
                      </a:endParaRPr>
                    </a:p>
                    <a:p>
                      <a:pPr algn="l" rtl="0" fontAlgn="base">
                        <a:lnSpc>
                          <a:spcPts val="975"/>
                        </a:lnSpc>
                        <a:buNone/>
                      </a:pPr>
                      <a:r>
                        <a:rPr lang="en-GB" sz="600" b="0" i="0">
                          <a:effectLst/>
                          <a:latin typeface="Calibri Light" panose="020F0302020204030204" pitchFamily="34" charset="0"/>
                        </a:rPr>
                        <a:t>CAD/CAM  </a:t>
                      </a:r>
                      <a:endParaRPr lang="en-GB" sz="1400" b="0" i="0">
                        <a:effectLst/>
                      </a:endParaRPr>
                    </a:p>
                    <a:p>
                      <a:pPr algn="l" rtl="0" fontAlgn="base">
                        <a:lnSpc>
                          <a:spcPts val="975"/>
                        </a:lnSpc>
                        <a:buNone/>
                      </a:pPr>
                      <a:r>
                        <a:rPr lang="en-GB" sz="600" b="0" i="0">
                          <a:effectLst/>
                          <a:latin typeface="Calibri Light" panose="020F0302020204030204" pitchFamily="34" charset="0"/>
                        </a:rPr>
                        <a:t>Addition  </a:t>
                      </a:r>
                      <a:endParaRPr lang="en-GB" sz="1400" b="0" i="0">
                        <a:effectLst/>
                      </a:endParaRPr>
                    </a:p>
                    <a:p>
                      <a:pPr algn="l" rtl="0" fontAlgn="base">
                        <a:lnSpc>
                          <a:spcPts val="975"/>
                        </a:lnSpc>
                        <a:buNone/>
                      </a:pPr>
                      <a:r>
                        <a:rPr lang="en-GB" sz="600" b="0" i="0">
                          <a:effectLst/>
                          <a:latin typeface="Calibri Light" panose="020F0302020204030204" pitchFamily="34" charset="0"/>
                        </a:rPr>
                        <a:t>Wastage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CAD design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3810056"/>
                  </a:ext>
                </a:extLst>
              </a:tr>
              <a:tr h="1822006">
                <a:tc>
                  <a:txBody>
                    <a:bodyPr/>
                    <a:lstStyle/>
                    <a:p>
                      <a:pPr algn="l" rtl="0" fontAlgn="base">
                        <a:lnSpc>
                          <a:spcPts val="975"/>
                        </a:lnSpc>
                        <a:buNone/>
                      </a:pPr>
                      <a:r>
                        <a:rPr lang="en-GB" sz="600" b="1" i="0">
                          <a:effectLst/>
                          <a:latin typeface="Calibri Light" panose="020F0302020204030204" pitchFamily="34" charset="0"/>
                        </a:rPr>
                        <a:t>Year 9</a:t>
                      </a: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Accessories box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Isometric sketching </a:t>
                      </a:r>
                      <a:endParaRPr lang="en-GB" sz="1400" b="0" i="0">
                        <a:effectLst/>
                      </a:endParaRPr>
                    </a:p>
                    <a:p>
                      <a:pPr algn="l" rtl="0" fontAlgn="base">
                        <a:lnSpc>
                          <a:spcPts val="975"/>
                        </a:lnSpc>
                        <a:buNone/>
                      </a:pPr>
                      <a:r>
                        <a:rPr lang="en-GB" sz="600" b="0" i="0">
                          <a:effectLst/>
                          <a:latin typeface="Calibri Light" panose="020F0302020204030204" pitchFamily="34" charset="0"/>
                        </a:rPr>
                        <a:t>Biomimicry </a:t>
                      </a:r>
                      <a:endParaRPr lang="en-GB" sz="1400" b="0" i="0">
                        <a:effectLst/>
                      </a:endParaRPr>
                    </a:p>
                    <a:p>
                      <a:pPr algn="l" rtl="0" fontAlgn="base">
                        <a:lnSpc>
                          <a:spcPts val="975"/>
                        </a:lnSpc>
                        <a:buNone/>
                      </a:pPr>
                      <a:r>
                        <a:rPr lang="en-GB" sz="600" b="0" i="0">
                          <a:effectLst/>
                          <a:latin typeface="Calibri Light" panose="020F0302020204030204" pitchFamily="34" charset="0"/>
                        </a:rPr>
                        <a:t>Ergonomics/ Anthropometrics </a:t>
                      </a:r>
                      <a:endParaRPr lang="en-GB" sz="1400" b="0" i="0">
                        <a:effectLst/>
                      </a:endParaRPr>
                    </a:p>
                    <a:p>
                      <a:pPr algn="l" rtl="0" fontAlgn="base">
                        <a:lnSpc>
                          <a:spcPts val="975"/>
                        </a:lnSpc>
                        <a:buNone/>
                      </a:pPr>
                      <a:r>
                        <a:rPr lang="en-GB" sz="600" b="0" i="0">
                          <a:effectLst/>
                          <a:latin typeface="Calibri Light" panose="020F0302020204030204" pitchFamily="34" charset="0"/>
                        </a:rPr>
                        <a:t>Alessi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Accessories box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Isometric sketching </a:t>
                      </a:r>
                      <a:endParaRPr lang="en-GB" sz="1400" b="0" i="0">
                        <a:effectLst/>
                      </a:endParaRPr>
                    </a:p>
                    <a:p>
                      <a:pPr algn="l" rtl="0" fontAlgn="base">
                        <a:lnSpc>
                          <a:spcPts val="975"/>
                        </a:lnSpc>
                        <a:buNone/>
                      </a:pPr>
                      <a:r>
                        <a:rPr lang="en-GB" sz="600" b="0" i="0">
                          <a:effectLst/>
                          <a:latin typeface="Calibri Light" panose="020F0302020204030204" pitchFamily="34" charset="0"/>
                        </a:rPr>
                        <a:t>Biomimicry </a:t>
                      </a:r>
                      <a:endParaRPr lang="en-GB" sz="1400" b="0" i="0">
                        <a:effectLst/>
                      </a:endParaRPr>
                    </a:p>
                    <a:p>
                      <a:pPr algn="l" rtl="0" fontAlgn="base">
                        <a:lnSpc>
                          <a:spcPts val="975"/>
                        </a:lnSpc>
                        <a:buNone/>
                      </a:pPr>
                      <a:r>
                        <a:rPr lang="en-GB" sz="600" b="0" i="0">
                          <a:effectLst/>
                          <a:latin typeface="Calibri Light" panose="020F0302020204030204" pitchFamily="34" charset="0"/>
                        </a:rPr>
                        <a:t>Ergonomics/ Anthropometrics </a:t>
                      </a:r>
                      <a:endParaRPr lang="en-GB" sz="1400" b="0" i="0">
                        <a:effectLst/>
                      </a:endParaRPr>
                    </a:p>
                    <a:p>
                      <a:pPr algn="l" rtl="0" fontAlgn="base">
                        <a:lnSpc>
                          <a:spcPts val="975"/>
                        </a:lnSpc>
                        <a:buNone/>
                      </a:pPr>
                      <a:r>
                        <a:rPr lang="en-GB" sz="600" b="0" i="0">
                          <a:effectLst/>
                          <a:latin typeface="Calibri Light" panose="020F0302020204030204" pitchFamily="34" charset="0"/>
                        </a:rPr>
                        <a:t>Alessi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Applied Knowledge  </a:t>
                      </a:r>
                      <a:endParaRPr lang="en-GB" sz="1400" b="0" i="0">
                        <a:effectLst/>
                      </a:endParaRPr>
                    </a:p>
                    <a:p>
                      <a:pPr algn="l" rtl="0" fontAlgn="base">
                        <a:lnSpc>
                          <a:spcPts val="975"/>
                        </a:lnSpc>
                        <a:buNone/>
                      </a:pPr>
                      <a:r>
                        <a:rPr lang="en-GB" sz="600" b="0" i="0">
                          <a:effectLst/>
                          <a:latin typeface="Calibri Light" panose="020F0302020204030204" pitchFamily="34" charset="0"/>
                        </a:rPr>
                        <a:t>Outcome </a:t>
                      </a:r>
                      <a:endParaRPr lang="en-GB" sz="1400" b="0" i="0">
                        <a:effectLst/>
                      </a:endParaRPr>
                    </a:p>
                    <a:p>
                      <a:pPr algn="l" rtl="0" fontAlgn="base">
                        <a:lnSpc>
                          <a:spcPts val="975"/>
                        </a:lnSpc>
                        <a:buNone/>
                      </a:pPr>
                      <a:r>
                        <a:rPr lang="en-GB" sz="600" b="0" i="0">
                          <a:effectLst/>
                          <a:latin typeface="Calibri Light" panose="020F0302020204030204" pitchFamily="34" charset="0"/>
                        </a:rPr>
                        <a:t>Evaluation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a:effectLst/>
                          <a:latin typeface="Calibri Light" panose="020F0302020204030204" pitchFamily="34" charset="0"/>
                        </a:rPr>
                        <a:t>Topics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Electronics </a:t>
                      </a:r>
                      <a:endParaRPr lang="en-GB" sz="1400" b="0" i="0">
                        <a:effectLst/>
                      </a:endParaRPr>
                    </a:p>
                    <a:p>
                      <a:pPr algn="l" rtl="0" fontAlgn="base">
                        <a:lnSpc>
                          <a:spcPts val="975"/>
                        </a:lnSpc>
                        <a:buNone/>
                      </a:pPr>
                      <a:r>
                        <a:rPr lang="en-GB" sz="600" b="1" i="0">
                          <a:effectLst/>
                          <a:latin typeface="Calibri Light" panose="020F0302020204030204" pitchFamily="34" charset="0"/>
                        </a:rPr>
                        <a:t>Key concepts</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Inputs, processes and outputs </a:t>
                      </a:r>
                      <a:endParaRPr lang="en-GB" sz="1400" b="0" i="0">
                        <a:effectLst/>
                      </a:endParaRPr>
                    </a:p>
                    <a:p>
                      <a:pPr algn="l" rtl="0" fontAlgn="base">
                        <a:lnSpc>
                          <a:spcPts val="975"/>
                        </a:lnSpc>
                        <a:buNone/>
                      </a:pPr>
                      <a:r>
                        <a:rPr lang="en-GB" sz="600" b="0" i="0">
                          <a:effectLst/>
                          <a:latin typeface="Calibri Light" panose="020F0302020204030204" pitchFamily="34" charset="0"/>
                        </a:rPr>
                        <a:t>Soldering </a:t>
                      </a:r>
                      <a:endParaRPr lang="en-GB" sz="1400" b="0" i="0">
                        <a:effectLst/>
                      </a:endParaRPr>
                    </a:p>
                    <a:p>
                      <a:pPr algn="l" rtl="0" fontAlgn="base">
                        <a:lnSpc>
                          <a:spcPts val="975"/>
                        </a:lnSpc>
                        <a:buNone/>
                      </a:pPr>
                      <a:r>
                        <a:rPr lang="en-GB" sz="600" b="0" i="0">
                          <a:effectLst/>
                          <a:latin typeface="Calibri Light" panose="020F0302020204030204" pitchFamily="34" charset="0"/>
                        </a:rPr>
                        <a:t>Testing </a:t>
                      </a:r>
                      <a:endParaRPr lang="en-GB" sz="1400" b="0" i="0">
                        <a:effectLst/>
                      </a:endParaRPr>
                    </a:p>
                    <a:p>
                      <a:pPr algn="l" rtl="0" fontAlgn="base">
                        <a:lnSpc>
                          <a:spcPts val="975"/>
                        </a:lnSpc>
                        <a:buNone/>
                      </a:pPr>
                      <a:r>
                        <a:rPr lang="en-GB" sz="600" b="0" i="0">
                          <a:effectLst/>
                          <a:latin typeface="Calibri Light" panose="020F0302020204030204" pitchFamily="34" charset="0"/>
                        </a:rPr>
                        <a:t>Circuits </a:t>
                      </a:r>
                      <a:endParaRPr lang="en-GB" sz="1400" b="0" i="0">
                        <a:effectLst/>
                      </a:endParaRPr>
                    </a:p>
                    <a:p>
                      <a:pPr algn="l" rtl="0" fontAlgn="base">
                        <a:lnSpc>
                          <a:spcPts val="975"/>
                        </a:lnSpc>
                        <a:buNone/>
                      </a:pPr>
                      <a:r>
                        <a:rPr lang="en-GB" sz="600" b="1" i="0">
                          <a:effectLst/>
                          <a:latin typeface="Calibri Light" panose="020F0302020204030204" pitchFamily="34" charset="0"/>
                        </a:rPr>
                        <a:t>Assessment:</a:t>
                      </a:r>
                      <a:r>
                        <a:rPr lang="en-GB" sz="600" b="0" i="0">
                          <a:effectLst/>
                          <a:latin typeface="Calibri Light" panose="020F0302020204030204" pitchFamily="34" charset="0"/>
                        </a:rPr>
                        <a:t> </a:t>
                      </a:r>
                      <a:endParaRPr lang="en-GB" sz="1400" b="0" i="0">
                        <a:effectLst/>
                      </a:endParaRPr>
                    </a:p>
                    <a:p>
                      <a:pPr algn="l" rtl="0" fontAlgn="base">
                        <a:lnSpc>
                          <a:spcPts val="975"/>
                        </a:lnSpc>
                        <a:buNone/>
                      </a:pPr>
                      <a:r>
                        <a:rPr lang="en-GB" sz="600" b="0" i="0">
                          <a:effectLst/>
                          <a:latin typeface="Calibri Light" panose="020F0302020204030204" pitchFamily="34" charset="0"/>
                        </a:rPr>
                        <a:t>Core Questions </a:t>
                      </a:r>
                      <a:endParaRPr lang="en-GB" sz="1400" b="0" i="0">
                        <a:effectLst/>
                      </a:endParaRPr>
                    </a:p>
                    <a:p>
                      <a:pPr algn="l" rtl="0" fontAlgn="base">
                        <a:lnSpc>
                          <a:spcPts val="975"/>
                        </a:lnSpc>
                        <a:buNone/>
                      </a:pPr>
                      <a:r>
                        <a:rPr lang="en-GB" sz="600" b="0" i="0">
                          <a:effectLst/>
                          <a:latin typeface="Calibri Light" panose="020F0302020204030204" pitchFamily="34" charset="0"/>
                        </a:rPr>
                        <a:t> </a:t>
                      </a:r>
                      <a:endParaRPr lang="en-GB" sz="1400" b="0" i="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600" b="1" i="0" dirty="0">
                          <a:effectLst/>
                          <a:latin typeface="Calibri Light" panose="020F0302020204030204" pitchFamily="34" charset="0"/>
                        </a:rPr>
                        <a:t>Topics</a:t>
                      </a:r>
                      <a:r>
                        <a:rPr lang="en-GB" sz="600" b="0" i="0" dirty="0">
                          <a:effectLst/>
                          <a:latin typeface="Calibri Light" panose="020F0302020204030204" pitchFamily="34" charset="0"/>
                        </a:rPr>
                        <a:t>: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Retro design </a:t>
                      </a:r>
                      <a:endParaRPr lang="en-GB" sz="1400" b="0" i="0" dirty="0">
                        <a:effectLst/>
                      </a:endParaRPr>
                    </a:p>
                    <a:p>
                      <a:pPr algn="l" rtl="0" fontAlgn="base">
                        <a:lnSpc>
                          <a:spcPts val="975"/>
                        </a:lnSpc>
                        <a:buNone/>
                      </a:pPr>
                      <a:r>
                        <a:rPr lang="en-GB" sz="600" b="1" i="0" dirty="0">
                          <a:effectLst/>
                          <a:latin typeface="Calibri Light" panose="020F0302020204030204" pitchFamily="34" charset="0"/>
                        </a:rPr>
                        <a:t>Key concepts</a:t>
                      </a:r>
                      <a:r>
                        <a:rPr lang="en-GB" sz="600" b="0" i="0" dirty="0">
                          <a:effectLst/>
                          <a:latin typeface="Calibri Light" panose="020F0302020204030204" pitchFamily="34" charset="0"/>
                        </a:rPr>
                        <a:t>: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Designing through influence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Specifications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Evaluations </a:t>
                      </a:r>
                      <a:endParaRPr lang="en-GB" sz="1400" b="0" i="0" dirty="0">
                        <a:effectLst/>
                      </a:endParaRPr>
                    </a:p>
                    <a:p>
                      <a:pPr algn="l" rtl="0" fontAlgn="base">
                        <a:lnSpc>
                          <a:spcPts val="975"/>
                        </a:lnSpc>
                        <a:buNone/>
                      </a:pPr>
                      <a:r>
                        <a:rPr lang="en-GB" sz="600" b="1" i="0" dirty="0">
                          <a:effectLst/>
                          <a:latin typeface="Calibri Light" panose="020F0302020204030204" pitchFamily="34" charset="0"/>
                        </a:rPr>
                        <a:t>Assessment:</a:t>
                      </a:r>
                      <a:r>
                        <a:rPr lang="en-GB" sz="600" b="0" i="0" dirty="0">
                          <a:effectLst/>
                          <a:latin typeface="Calibri Light" panose="020F0302020204030204" pitchFamily="34" charset="0"/>
                        </a:rPr>
                        <a:t>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Core Questions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Applied Knowledge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Design </a:t>
                      </a:r>
                      <a:endParaRPr lang="en-GB" sz="1400" b="0" i="0" dirty="0">
                        <a:effectLst/>
                      </a:endParaRPr>
                    </a:p>
                    <a:p>
                      <a:pPr algn="l" rtl="0" fontAlgn="base">
                        <a:lnSpc>
                          <a:spcPts val="975"/>
                        </a:lnSpc>
                        <a:buNone/>
                      </a:pPr>
                      <a:r>
                        <a:rPr lang="en-GB" sz="600" b="0" i="0" dirty="0">
                          <a:effectLst/>
                          <a:latin typeface="Calibri Light" panose="020F0302020204030204" pitchFamily="34" charset="0"/>
                        </a:rPr>
                        <a:t>Evaluation </a:t>
                      </a:r>
                      <a:endParaRPr lang="en-GB" sz="1400" b="0" i="0" dirty="0">
                        <a:effectLst/>
                      </a:endParaRPr>
                    </a:p>
                  </a:txBody>
                  <a:tcPr marL="70001" marR="70001" marT="35000" marB="35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6093004"/>
                  </a:ext>
                </a:extLst>
              </a:tr>
            </a:tbl>
          </a:graphicData>
        </a:graphic>
      </p:graphicFrame>
    </p:spTree>
    <p:extLst>
      <p:ext uri="{BB962C8B-B14F-4D97-AF65-F5344CB8AC3E}">
        <p14:creationId xmlns:p14="http://schemas.microsoft.com/office/powerpoint/2010/main" val="1339863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64FAF92-5058-1380-B352-13FD8C7D215C}"/>
              </a:ext>
            </a:extLst>
          </p:cNvPr>
          <p:cNvGraphicFramePr>
            <a:graphicFrameLocks noGrp="1"/>
          </p:cNvGraphicFramePr>
          <p:nvPr>
            <p:extLst>
              <p:ext uri="{D42A27DB-BD31-4B8C-83A1-F6EECF244321}">
                <p14:modId xmlns:p14="http://schemas.microsoft.com/office/powerpoint/2010/main" val="1932643123"/>
              </p:ext>
            </p:extLst>
          </p:nvPr>
        </p:nvGraphicFramePr>
        <p:xfrm>
          <a:off x="366846" y="740984"/>
          <a:ext cx="8868595" cy="5696392"/>
        </p:xfrm>
        <a:graphic>
          <a:graphicData uri="http://schemas.openxmlformats.org/drawingml/2006/table">
            <a:tbl>
              <a:tblPr/>
              <a:tblGrid>
                <a:gridCol w="821874">
                  <a:extLst>
                    <a:ext uri="{9D8B030D-6E8A-4147-A177-3AD203B41FA5}">
                      <a16:colId xmlns:a16="http://schemas.microsoft.com/office/drawing/2014/main" val="1601990767"/>
                    </a:ext>
                  </a:extLst>
                </a:gridCol>
                <a:gridCol w="1194585">
                  <a:extLst>
                    <a:ext uri="{9D8B030D-6E8A-4147-A177-3AD203B41FA5}">
                      <a16:colId xmlns:a16="http://schemas.microsoft.com/office/drawing/2014/main" val="2843971572"/>
                    </a:ext>
                  </a:extLst>
                </a:gridCol>
                <a:gridCol w="1242368">
                  <a:extLst>
                    <a:ext uri="{9D8B030D-6E8A-4147-A177-3AD203B41FA5}">
                      <a16:colId xmlns:a16="http://schemas.microsoft.com/office/drawing/2014/main" val="3706516827"/>
                    </a:ext>
                  </a:extLst>
                </a:gridCol>
                <a:gridCol w="1710645">
                  <a:extLst>
                    <a:ext uri="{9D8B030D-6E8A-4147-A177-3AD203B41FA5}">
                      <a16:colId xmlns:a16="http://schemas.microsoft.com/office/drawing/2014/main" val="4169069955"/>
                    </a:ext>
                  </a:extLst>
                </a:gridCol>
                <a:gridCol w="1691531">
                  <a:extLst>
                    <a:ext uri="{9D8B030D-6E8A-4147-A177-3AD203B41FA5}">
                      <a16:colId xmlns:a16="http://schemas.microsoft.com/office/drawing/2014/main" val="3617873744"/>
                    </a:ext>
                  </a:extLst>
                </a:gridCol>
                <a:gridCol w="2207592">
                  <a:extLst>
                    <a:ext uri="{9D8B030D-6E8A-4147-A177-3AD203B41FA5}">
                      <a16:colId xmlns:a16="http://schemas.microsoft.com/office/drawing/2014/main" val="1260044284"/>
                    </a:ext>
                  </a:extLst>
                </a:gridCol>
              </a:tblGrid>
              <a:tr h="557464">
                <a:tc>
                  <a:txBody>
                    <a:bodyPr/>
                    <a:lstStyle/>
                    <a:p>
                      <a:pPr algn="ctr" rtl="0" fontAlgn="base">
                        <a:lnSpc>
                          <a:spcPts val="1350"/>
                        </a:lnSpc>
                        <a:buNone/>
                      </a:pPr>
                      <a:endParaRPr lang="en-GB" sz="1500" b="0" i="0" dirty="0">
                        <a:effectLst/>
                      </a:endParaRPr>
                    </a:p>
                  </a:txBody>
                  <a:tcPr marL="74832" marR="74832" marT="37416" marB="37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rtl="0" fontAlgn="base">
                        <a:lnSpc>
                          <a:spcPts val="900"/>
                        </a:lnSpc>
                        <a:buNone/>
                      </a:pPr>
                      <a:endParaRPr lang="en-GB" sz="1500" b="1" i="0" dirty="0">
                        <a:effectLst/>
                      </a:endParaRPr>
                    </a:p>
                    <a:p>
                      <a:pPr algn="ctr" rtl="0" fontAlgn="base">
                        <a:lnSpc>
                          <a:spcPts val="900"/>
                        </a:lnSpc>
                        <a:buNone/>
                      </a:pPr>
                      <a:r>
                        <a:rPr lang="en-GB" sz="1500" b="1" i="0" dirty="0">
                          <a:effectLst/>
                        </a:rPr>
                        <a:t>Autumn</a:t>
                      </a:r>
                    </a:p>
                  </a:txBody>
                  <a:tcPr marL="74832" marR="74832" marT="37416" marB="37416">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gridSpan="2">
                  <a:txBody>
                    <a:bodyPr/>
                    <a:lstStyle/>
                    <a:p>
                      <a:pPr algn="ctr" rtl="0" fontAlgn="base">
                        <a:lnSpc>
                          <a:spcPts val="900"/>
                        </a:lnSpc>
                        <a:buNone/>
                      </a:pPr>
                      <a:endParaRPr lang="en-GB" sz="1500" b="1" i="0" dirty="0">
                        <a:effectLst/>
                      </a:endParaRPr>
                    </a:p>
                    <a:p>
                      <a:pPr algn="ctr" rtl="0" fontAlgn="base">
                        <a:lnSpc>
                          <a:spcPts val="900"/>
                        </a:lnSpc>
                        <a:buNone/>
                      </a:pPr>
                      <a:r>
                        <a:rPr lang="en-GB" sz="1500" b="1" i="0" dirty="0">
                          <a:effectLst/>
                        </a:rPr>
                        <a:t>Spring</a:t>
                      </a:r>
                    </a:p>
                    <a:p>
                      <a:pPr algn="ctr" rtl="0" fontAlgn="base">
                        <a:lnSpc>
                          <a:spcPts val="900"/>
                        </a:lnSpc>
                        <a:buNone/>
                      </a:pPr>
                      <a:endParaRPr lang="en-GB" sz="1500" b="1" i="0" dirty="0">
                        <a:effectLst/>
                      </a:endParaRPr>
                    </a:p>
                  </a:txBody>
                  <a:tcPr marL="74832" marR="74832" marT="37416" marB="374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a:txBody>
                    <a:bodyPr/>
                    <a:lstStyle/>
                    <a:p>
                      <a:pPr algn="ctr" rtl="0" fontAlgn="base">
                        <a:lnSpc>
                          <a:spcPts val="900"/>
                        </a:lnSpc>
                        <a:buNone/>
                      </a:pPr>
                      <a:r>
                        <a:rPr lang="en-GB" sz="1500" b="1" i="0" dirty="0">
                          <a:effectLst/>
                        </a:rPr>
                        <a:t> </a:t>
                      </a:r>
                    </a:p>
                    <a:p>
                      <a:pPr algn="ctr" rtl="0" fontAlgn="base">
                        <a:lnSpc>
                          <a:spcPts val="900"/>
                        </a:lnSpc>
                        <a:buNone/>
                      </a:pPr>
                      <a:r>
                        <a:rPr lang="en-GB" sz="1500" b="1" i="0" dirty="0">
                          <a:effectLst/>
                        </a:rPr>
                        <a:t>Summer</a:t>
                      </a:r>
                    </a:p>
                  </a:txBody>
                  <a:tcPr marL="74832" marR="74832" marT="37416" marB="374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2860888"/>
                  </a:ext>
                </a:extLst>
              </a:tr>
              <a:tr h="1870750">
                <a:tc>
                  <a:txBody>
                    <a:bodyPr/>
                    <a:lstStyle/>
                    <a:p>
                      <a:pPr algn="ctr" rtl="0" fontAlgn="base">
                        <a:lnSpc>
                          <a:spcPts val="1350"/>
                        </a:lnSpc>
                        <a:buNone/>
                      </a:pPr>
                      <a:r>
                        <a:rPr lang="en-GB" sz="900" b="1" i="0" dirty="0">
                          <a:effectLst/>
                          <a:latin typeface="Calibri" panose="020F0502020204030204" pitchFamily="34" charset="0"/>
                        </a:rPr>
                        <a:t>Year 10</a:t>
                      </a:r>
                      <a:r>
                        <a:rPr lang="en-GB" sz="900" b="0" i="0" dirty="0">
                          <a:effectLst/>
                          <a:latin typeface="Calibri" panose="020F0502020204030204" pitchFamily="34" charset="0"/>
                        </a:rPr>
                        <a:t> </a:t>
                      </a:r>
                      <a:endParaRPr lang="en-GB" sz="1500" b="0" i="0" dirty="0">
                        <a:effectLst/>
                      </a:endParaRPr>
                    </a:p>
                  </a:txBody>
                  <a:tcPr marL="74832" marR="74832" marT="37416" marB="37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l" rtl="0" fontAlgn="base">
                        <a:lnSpc>
                          <a:spcPts val="900"/>
                        </a:lnSpc>
                        <a:buNone/>
                      </a:pPr>
                      <a:r>
                        <a:rPr lang="en-GB" sz="600" b="1" i="0" dirty="0">
                          <a:effectLst/>
                          <a:latin typeface="Calibri" panose="020F0502020204030204" pitchFamily="34" charset="0"/>
                        </a:rPr>
                        <a:t>Topic</a:t>
                      </a:r>
                      <a:r>
                        <a:rPr lang="en-GB" sz="600" b="0" i="0" dirty="0">
                          <a:effectLst/>
                          <a:latin typeface="Calibri" panose="020F0502020204030204" pitchFamily="34" charset="0"/>
                        </a:rPr>
                        <a:t>: </a:t>
                      </a:r>
                      <a:r>
                        <a:rPr lang="en-GB" sz="600" b="1" i="0" u="sng" dirty="0">
                          <a:effectLst/>
                          <a:latin typeface="Calibri" panose="020F0502020204030204" pitchFamily="34" charset="0"/>
                        </a:rPr>
                        <a:t>Child’s chair</a:t>
                      </a:r>
                      <a:r>
                        <a:rPr lang="en-GB" sz="600" b="0" i="0" dirty="0">
                          <a:effectLst/>
                          <a:latin typeface="Calibri" panose="020F0502020204030204" pitchFamily="34" charset="0"/>
                        </a:rPr>
                        <a:t> </a:t>
                      </a:r>
                      <a:endParaRPr lang="en-GB" sz="1500" b="0" i="0" dirty="0">
                        <a:effectLst/>
                      </a:endParaRPr>
                    </a:p>
                    <a:p>
                      <a:pPr algn="l" rtl="0" fontAlgn="base">
                        <a:lnSpc>
                          <a:spcPts val="900"/>
                        </a:lnSpc>
                        <a:buNone/>
                      </a:pPr>
                      <a:r>
                        <a:rPr lang="en-GB" sz="600" b="1" i="0" dirty="0">
                          <a:effectLst/>
                          <a:latin typeface="Calibri" panose="020F0502020204030204" pitchFamily="34" charset="0"/>
                        </a:rPr>
                        <a:t>Key concepts</a:t>
                      </a:r>
                      <a:r>
                        <a:rPr lang="en-GB" sz="600" b="0" i="0" dirty="0">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Design and manufacture a child’s chair​  </a:t>
                      </a:r>
                      <a:endParaRPr lang="en-GB" sz="1500" b="0" i="0" dirty="0">
                        <a:effectLst/>
                      </a:endParaRPr>
                    </a:p>
                    <a:p>
                      <a:pPr algn="l" rtl="0" fontAlgn="base">
                        <a:lnSpc>
                          <a:spcPts val="900"/>
                        </a:lnSpc>
                        <a:buNone/>
                      </a:pPr>
                      <a:r>
                        <a:rPr lang="en-GB" sz="600" b="1" i="0" dirty="0">
                          <a:solidFill>
                            <a:srgbClr val="000000"/>
                          </a:solidFill>
                          <a:effectLst/>
                          <a:latin typeface="Calibri" panose="020F0502020204030204" pitchFamily="34" charset="0"/>
                        </a:rPr>
                        <a:t>Research:</a:t>
                      </a:r>
                      <a:r>
                        <a:rPr lang="en-GB" sz="600" b="0" i="0" dirty="0">
                          <a:solidFill>
                            <a:srgbClr val="000000"/>
                          </a:solidFill>
                          <a:effectLst/>
                          <a:latin typeface="Calibri" panose="020F0502020204030204" pitchFamily="34" charset="0"/>
                        </a:rPr>
                        <a:t> Client research, materials research</a:t>
                      </a:r>
                      <a:r>
                        <a:rPr lang="en-US" sz="600" b="0" i="0" dirty="0">
                          <a:solidFill>
                            <a:srgbClr val="000000"/>
                          </a:solidFill>
                          <a:effectLst/>
                          <a:latin typeface="Calibri" panose="020F0502020204030204" pitchFamily="34" charset="0"/>
                        </a:rPr>
                        <a:t>​</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1" i="0" dirty="0">
                          <a:solidFill>
                            <a:srgbClr val="000000"/>
                          </a:solidFill>
                          <a:effectLst/>
                          <a:latin typeface="Calibri" panose="020F0502020204030204" pitchFamily="34" charset="0"/>
                        </a:rPr>
                        <a:t>Design:</a:t>
                      </a:r>
                      <a:r>
                        <a:rPr lang="en-GB" sz="600" b="0" i="0" dirty="0">
                          <a:solidFill>
                            <a:srgbClr val="000000"/>
                          </a:solidFill>
                          <a:effectLst/>
                          <a:latin typeface="Calibri" panose="020F0502020204030204" pitchFamily="34" charset="0"/>
                        </a:rPr>
                        <a:t> Create 3 isometric designs and annotate, develop through modelling and evaluate.  Use of 2D Design for engraving back pattern.</a:t>
                      </a:r>
                      <a:r>
                        <a:rPr lang="en-US" sz="600" b="0" i="0" dirty="0">
                          <a:solidFill>
                            <a:srgbClr val="000000"/>
                          </a:solidFill>
                          <a:effectLst/>
                          <a:latin typeface="Calibri" panose="020F0502020204030204" pitchFamily="34" charset="0"/>
                        </a:rPr>
                        <a:t>​</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1" i="0" dirty="0">
                          <a:solidFill>
                            <a:srgbClr val="000000"/>
                          </a:solidFill>
                          <a:effectLst/>
                          <a:latin typeface="Calibri" panose="020F0502020204030204" pitchFamily="34" charset="0"/>
                        </a:rPr>
                        <a:t>Planning:</a:t>
                      </a:r>
                      <a:r>
                        <a:rPr lang="en-GB" sz="600" b="0" i="0" dirty="0">
                          <a:solidFill>
                            <a:srgbClr val="000000"/>
                          </a:solidFill>
                          <a:effectLst/>
                          <a:latin typeface="Calibri" panose="020F0502020204030204" pitchFamily="34" charset="0"/>
                        </a:rPr>
                        <a:t> Create a manufacturing plan of how they made their design.</a:t>
                      </a:r>
                      <a:r>
                        <a:rPr lang="en-US" sz="600" b="0" i="0" dirty="0">
                          <a:solidFill>
                            <a:srgbClr val="000000"/>
                          </a:solidFill>
                          <a:effectLst/>
                          <a:latin typeface="Calibri" panose="020F0502020204030204" pitchFamily="34" charset="0"/>
                        </a:rPr>
                        <a:t>​</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1" i="0" dirty="0">
                          <a:solidFill>
                            <a:srgbClr val="000000"/>
                          </a:solidFill>
                          <a:effectLst/>
                          <a:latin typeface="Calibri" panose="020F0502020204030204" pitchFamily="34" charset="0"/>
                        </a:rPr>
                        <a:t>SPECIFICATION KNOWLEDGE:</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Font typeface="Arial" panose="020B0604020202020204" pitchFamily="34" charset="0"/>
                        <a:buChar char="•"/>
                      </a:pPr>
                      <a:r>
                        <a:rPr lang="en-GB" sz="600" b="0" i="0" dirty="0">
                          <a:effectLst/>
                          <a:latin typeface="Calibri" panose="020F0502020204030204" pitchFamily="34" charset="0"/>
                        </a:rPr>
                        <a:t>Core materials: timbers, metals, polymers, textiles, papers and boards and electronics </a:t>
                      </a:r>
                    </a:p>
                    <a:p>
                      <a:pPr algn="l" rtl="0" fontAlgn="base">
                        <a:lnSpc>
                          <a:spcPts val="900"/>
                        </a:lnSpc>
                        <a:buNone/>
                      </a:pPr>
                      <a:r>
                        <a:rPr lang="en-GB" sz="600" b="0" i="0" dirty="0">
                          <a:effectLst/>
                          <a:latin typeface="Calibri" panose="020F0502020204030204" pitchFamily="34" charset="0"/>
                        </a:rPr>
                        <a:t> </a:t>
                      </a:r>
                      <a:endParaRPr lang="en-GB" sz="1500" b="0" i="0" dirty="0">
                        <a:effectLst/>
                      </a:endParaRPr>
                    </a:p>
                  </a:txBody>
                  <a:tcPr marL="74832" marR="74832" marT="37416" marB="37416">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gridSpan="2">
                  <a:txBody>
                    <a:bodyPr/>
                    <a:lstStyle/>
                    <a:p>
                      <a:pPr algn="l" rtl="0" fontAlgn="base">
                        <a:lnSpc>
                          <a:spcPts val="900"/>
                        </a:lnSpc>
                        <a:buNone/>
                      </a:pPr>
                      <a:r>
                        <a:rPr lang="en-GB" sz="600" b="1" i="0">
                          <a:effectLst/>
                          <a:latin typeface="Calibri" panose="020F0502020204030204" pitchFamily="34" charset="0"/>
                        </a:rPr>
                        <a:t>Topic</a:t>
                      </a:r>
                      <a:r>
                        <a:rPr lang="en-GB" sz="600" b="0" i="0">
                          <a:effectLst/>
                          <a:latin typeface="Calibri" panose="020F0502020204030204" pitchFamily="34" charset="0"/>
                        </a:rPr>
                        <a:t>: </a:t>
                      </a:r>
                      <a:r>
                        <a:rPr lang="en-GB" sz="600" b="1" i="0" u="sng">
                          <a:effectLst/>
                          <a:latin typeface="Calibri" panose="020F0502020204030204" pitchFamily="34" charset="0"/>
                        </a:rPr>
                        <a:t>Bendy wood clocks</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1" i="0">
                          <a:effectLst/>
                          <a:latin typeface="Calibri" panose="020F0502020204030204" pitchFamily="34" charset="0"/>
                        </a:rPr>
                        <a:t>Key concepts</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CLOCK PROJECT</a:t>
                      </a: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To use laminated plywood as inspiration for a clock design</a:t>
                      </a:r>
                      <a:r>
                        <a:rPr lang="en-US" sz="600" b="0" i="0">
                          <a:solidFill>
                            <a:srgbClr val="000000"/>
                          </a:solidFill>
                          <a:effectLst/>
                          <a:latin typeface="Calibri" panose="020F0502020204030204" pitchFamily="34" charset="0"/>
                        </a:rPr>
                        <a:t>​</a:t>
                      </a: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Ideas:</a:t>
                      </a:r>
                      <a:r>
                        <a:rPr lang="en-GB" sz="600" b="0" i="0">
                          <a:solidFill>
                            <a:srgbClr val="000000"/>
                          </a:solidFill>
                          <a:effectLst/>
                          <a:latin typeface="Calibri" panose="020F0502020204030204" pitchFamily="34" charset="0"/>
                        </a:rPr>
                        <a:t> Design 2 clocks based on the designer/ company researched. </a:t>
                      </a:r>
                      <a:r>
                        <a:rPr lang="en-US" sz="600" b="0" i="0">
                          <a:solidFill>
                            <a:srgbClr val="000000"/>
                          </a:solidFill>
                          <a:effectLst/>
                          <a:latin typeface="Calibri" panose="020F0502020204030204" pitchFamily="34" charset="0"/>
                        </a:rPr>
                        <a:t>​</a:t>
                      </a: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Iterative design</a:t>
                      </a:r>
                      <a:r>
                        <a:rPr lang="en-GB" sz="600" b="0" i="0">
                          <a:solidFill>
                            <a:srgbClr val="000000"/>
                          </a:solidFill>
                          <a:effectLst/>
                          <a:latin typeface="Calibri" panose="020F0502020204030204" pitchFamily="34" charset="0"/>
                        </a:rPr>
                        <a:t>:  mix of sketching, modelling, AutoCAD stemming from create 3 ideas.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Practical:</a:t>
                      </a:r>
                      <a:r>
                        <a:rPr lang="en-GB" sz="600" b="0" i="0">
                          <a:solidFill>
                            <a:srgbClr val="000000"/>
                          </a:solidFill>
                          <a:effectLst/>
                          <a:latin typeface="Calibri" panose="020F0502020204030204" pitchFamily="34" charset="0"/>
                        </a:rPr>
                        <a:t> Use appropriate tools and equipment to manufacture.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SPECIFICATION KNOWLEDGE:</a:t>
                      </a: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Font typeface="Arial" panose="020B0604020202020204" pitchFamily="34" charset="0"/>
                        <a:buChar char="•"/>
                      </a:pPr>
                      <a:r>
                        <a:rPr lang="en-US" sz="600" b="0" i="0">
                          <a:solidFill>
                            <a:srgbClr val="000000"/>
                          </a:solidFill>
                          <a:effectLst/>
                          <a:latin typeface="Calibri" panose="020F0502020204030204" pitchFamily="34" charset="0"/>
                        </a:rPr>
                        <a:t>Core: New and emerging Technologies, mechanisms and technical textiles</a:t>
                      </a:r>
                      <a:r>
                        <a:rPr lang="en-GB" sz="600" b="0" i="0">
                          <a:solidFill>
                            <a:srgbClr val="000000"/>
                          </a:solidFill>
                          <a:effectLst/>
                          <a:latin typeface="Calibri" panose="020F0502020204030204" pitchFamily="34" charset="0"/>
                        </a:rPr>
                        <a:t> </a:t>
                      </a:r>
                      <a:endParaRPr lang="en-GB" sz="600" b="0" i="0">
                        <a:effectLst/>
                        <a:latin typeface="Calibri" panose="020F0502020204030204" pitchFamily="34" charset="0"/>
                      </a:endParaRPr>
                    </a:p>
                    <a:p>
                      <a:pPr algn="l" rtl="0" fontAlgn="base">
                        <a:lnSpc>
                          <a:spcPts val="900"/>
                        </a:lnSpc>
                        <a:buNone/>
                      </a:pP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0" i="0">
                          <a:effectLst/>
                          <a:latin typeface="Calibri" panose="020F0502020204030204" pitchFamily="34" charset="0"/>
                        </a:rPr>
                        <a:t> </a:t>
                      </a:r>
                      <a:endParaRPr lang="en-GB" sz="1500" b="0" i="0">
                        <a:effectLst/>
                      </a:endParaRPr>
                    </a:p>
                  </a:txBody>
                  <a:tcPr marL="74832" marR="74832" marT="37416" marB="374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a:txBody>
                    <a:bodyPr/>
                    <a:lstStyle/>
                    <a:p>
                      <a:pPr algn="l" rtl="0" fontAlgn="base">
                        <a:lnSpc>
                          <a:spcPts val="900"/>
                        </a:lnSpc>
                        <a:buNone/>
                      </a:pPr>
                      <a:r>
                        <a:rPr lang="en-GB" sz="600" b="1" i="0">
                          <a:effectLst/>
                          <a:latin typeface="Calibri" panose="020F0502020204030204" pitchFamily="34" charset="0"/>
                        </a:rPr>
                        <a:t>Topic</a:t>
                      </a:r>
                      <a:r>
                        <a:rPr lang="en-GB" sz="600" b="0" i="0">
                          <a:effectLst/>
                          <a:latin typeface="Calibri" panose="020F0502020204030204" pitchFamily="34" charset="0"/>
                        </a:rPr>
                        <a:t>: </a:t>
                      </a:r>
                      <a:r>
                        <a:rPr lang="en-GB" sz="600" b="1" i="0" u="sng">
                          <a:effectLst/>
                          <a:latin typeface="Calibri" panose="020F0502020204030204" pitchFamily="34" charset="0"/>
                        </a:rPr>
                        <a:t>Bluetooth speakers</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1" i="0">
                          <a:effectLst/>
                          <a:latin typeface="Calibri" panose="020F0502020204030204" pitchFamily="34" charset="0"/>
                        </a:rPr>
                        <a:t>Key concepts</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Research:</a:t>
                      </a:r>
                      <a:r>
                        <a:rPr lang="en-GB" sz="600" b="0" i="0">
                          <a:solidFill>
                            <a:srgbClr val="000000"/>
                          </a:solidFill>
                          <a:effectLst/>
                          <a:latin typeface="Calibri" panose="020F0502020204030204" pitchFamily="34" charset="0"/>
                        </a:rPr>
                        <a:t> Look for inspiration​ based on designers/ design eras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Specification:</a:t>
                      </a:r>
                      <a:r>
                        <a:rPr lang="en-GB" sz="600" b="0" i="0">
                          <a:solidFill>
                            <a:srgbClr val="000000"/>
                          </a:solidFill>
                          <a:effectLst/>
                          <a:latin typeface="Calibri" panose="020F0502020204030204" pitchFamily="34" charset="0"/>
                        </a:rPr>
                        <a:t> Write a detailed and justified product specification.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Developing a design:</a:t>
                      </a:r>
                      <a:r>
                        <a:rPr lang="en-GB" sz="600" b="0" i="0">
                          <a:solidFill>
                            <a:srgbClr val="000000"/>
                          </a:solidFill>
                          <a:effectLst/>
                          <a:latin typeface="Calibri" panose="020F0502020204030204" pitchFamily="34" charset="0"/>
                        </a:rPr>
                        <a:t> Using a variety of techniques including CAD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NEA:</a:t>
                      </a:r>
                      <a:r>
                        <a:rPr lang="en-GB" sz="600" b="0" i="0">
                          <a:solidFill>
                            <a:srgbClr val="000000"/>
                          </a:solidFill>
                          <a:effectLst/>
                          <a:latin typeface="Calibri" panose="020F0502020204030204" pitchFamily="34" charset="0"/>
                        </a:rPr>
                        <a:t> Briefs released on June 1st. Exploration of the given design contexts. Students to be completing research​ for the first section of the NEA.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a:t>
                      </a:r>
                      <a:r>
                        <a:rPr lang="en-GB" sz="600" b="1" i="0">
                          <a:solidFill>
                            <a:srgbClr val="000000"/>
                          </a:solidFill>
                          <a:effectLst/>
                          <a:latin typeface="Calibri" panose="020F0502020204030204" pitchFamily="34" charset="0"/>
                        </a:rPr>
                        <a:t>SPECIFICATION KNOWLEDGE:</a:t>
                      </a: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Font typeface="Arial" panose="020B0604020202020204" pitchFamily="34" charset="0"/>
                        <a:buChar char="•"/>
                      </a:pPr>
                      <a:r>
                        <a:rPr lang="en-GB" sz="600" b="0" i="0">
                          <a:effectLst/>
                          <a:latin typeface="Calibri" panose="020F0502020204030204" pitchFamily="34" charset="0"/>
                        </a:rPr>
                        <a:t>Working with timbers – specialist knowledge </a:t>
                      </a:r>
                    </a:p>
                    <a:p>
                      <a:pPr algn="l" rtl="0" fontAlgn="base">
                        <a:lnSpc>
                          <a:spcPts val="900"/>
                        </a:lnSpc>
                        <a:buNone/>
                      </a:pPr>
                      <a:r>
                        <a:rPr lang="en-GB" sz="600" b="0" i="0">
                          <a:effectLst/>
                          <a:latin typeface="Calibri" panose="020F0502020204030204" pitchFamily="34" charset="0"/>
                        </a:rPr>
                        <a:t> </a:t>
                      </a:r>
                      <a:endParaRPr lang="en-GB" sz="1500" b="0" i="0">
                        <a:effectLst/>
                      </a:endParaRPr>
                    </a:p>
                  </a:txBody>
                  <a:tcPr marL="74832" marR="74832" marT="37416" marB="374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5382783"/>
                  </a:ext>
                </a:extLst>
              </a:tr>
              <a:tr h="3268178">
                <a:tc>
                  <a:txBody>
                    <a:bodyPr/>
                    <a:lstStyle/>
                    <a:p>
                      <a:pPr algn="ctr" rtl="0" fontAlgn="base">
                        <a:lnSpc>
                          <a:spcPts val="1350"/>
                        </a:lnSpc>
                        <a:buNone/>
                      </a:pPr>
                      <a:r>
                        <a:rPr lang="en-GB" sz="900" b="1" i="0" dirty="0">
                          <a:effectLst/>
                          <a:latin typeface="Calibri" panose="020F0502020204030204" pitchFamily="34" charset="0"/>
                        </a:rPr>
                        <a:t>Year 11</a:t>
                      </a:r>
                      <a:r>
                        <a:rPr lang="en-GB" sz="900" b="0" i="0" dirty="0">
                          <a:effectLst/>
                          <a:latin typeface="Calibri" panose="020F0502020204030204" pitchFamily="34" charset="0"/>
                        </a:rPr>
                        <a:t> </a:t>
                      </a:r>
                      <a:endParaRPr lang="en-GB" sz="1500" b="0" i="0" dirty="0">
                        <a:effectLst/>
                      </a:endParaRPr>
                    </a:p>
                  </a:txBody>
                  <a:tcPr marL="74832" marR="74832" marT="37416" marB="374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base">
                        <a:lnSpc>
                          <a:spcPts val="900"/>
                        </a:lnSpc>
                        <a:buNone/>
                      </a:pPr>
                      <a:r>
                        <a:rPr lang="en-GB" sz="600" b="1" i="0">
                          <a:effectLst/>
                          <a:latin typeface="Calibri" panose="020F0502020204030204" pitchFamily="34" charset="0"/>
                        </a:rPr>
                        <a:t>Topic</a:t>
                      </a:r>
                      <a:r>
                        <a:rPr lang="en-GB" sz="600" b="0" i="0">
                          <a:effectLst/>
                          <a:latin typeface="Calibri" panose="020F0502020204030204" pitchFamily="34" charset="0"/>
                        </a:rPr>
                        <a:t>:</a:t>
                      </a:r>
                      <a:r>
                        <a:rPr lang="en-GB" sz="600" b="1" i="0" u="sng">
                          <a:effectLst/>
                          <a:latin typeface="Calibri" panose="020F0502020204030204" pitchFamily="34" charset="0"/>
                        </a:rPr>
                        <a:t> NEA</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1" i="0">
                          <a:effectLst/>
                          <a:latin typeface="Calibri" panose="020F0502020204030204" pitchFamily="34" charset="0"/>
                        </a:rPr>
                        <a:t>Key concepts</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US" sz="600" b="0" i="0">
                          <a:solidFill>
                            <a:srgbClr val="000000"/>
                          </a:solidFill>
                          <a:effectLst/>
                          <a:latin typeface="Calibri" panose="020F0502020204030204" pitchFamily="34" charset="0"/>
                        </a:rPr>
                        <a:t>Students finalise design briefs and design specifications.</a:t>
                      </a: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US" sz="600" b="0" i="0">
                          <a:solidFill>
                            <a:srgbClr val="000000"/>
                          </a:solidFill>
                          <a:effectLst/>
                          <a:latin typeface="Calibri" panose="020F0502020204030204" pitchFamily="34" charset="0"/>
                        </a:rPr>
                        <a:t>Students complete initial design ideas and begin to develop solutions to their defined problem. This is through design, modelling and CAD. </a:t>
                      </a: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GB" sz="600" b="1" i="0">
                          <a:solidFill>
                            <a:srgbClr val="000000"/>
                          </a:solidFill>
                          <a:effectLst/>
                          <a:latin typeface="Calibri" panose="020F0502020204030204" pitchFamily="34" charset="0"/>
                        </a:rPr>
                        <a:t>SPECIFICATION KNOWLEDGE:</a:t>
                      </a:r>
                      <a:r>
                        <a:rPr lang="en-GB" sz="600" b="0" i="0">
                          <a:solidFill>
                            <a:srgbClr val="000000"/>
                          </a:solidFill>
                          <a:effectLst/>
                          <a:latin typeface="Calibri" panose="020F0502020204030204" pitchFamily="34" charset="0"/>
                        </a:rPr>
                        <a:t>  </a:t>
                      </a:r>
                      <a:endParaRPr lang="en-GB" sz="1500" b="0" i="0">
                        <a:effectLst/>
                      </a:endParaRPr>
                    </a:p>
                    <a:p>
                      <a:pPr algn="ctr" rtl="0" fontAlgn="base">
                        <a:lnSpc>
                          <a:spcPts val="900"/>
                        </a:lnSpc>
                        <a:buNone/>
                      </a:pP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None/>
                      </a:pPr>
                      <a:r>
                        <a:rPr lang="en-US" sz="600" b="0" i="0">
                          <a:solidFill>
                            <a:srgbClr val="000000"/>
                          </a:solidFill>
                          <a:effectLst/>
                          <a:latin typeface="Calibri" panose="020F0502020204030204" pitchFamily="34" charset="0"/>
                        </a:rPr>
                        <a:t>Designing principles</a:t>
                      </a:r>
                      <a:r>
                        <a:rPr lang="en-GB" sz="600" b="0" i="0">
                          <a:solidFill>
                            <a:srgbClr val="000000"/>
                          </a:solidFill>
                          <a:effectLst/>
                          <a:latin typeface="Calibri" panose="020F0502020204030204" pitchFamily="34" charset="0"/>
                        </a:rPr>
                        <a:t> </a:t>
                      </a:r>
                      <a:endParaRPr lang="en-GB" sz="1500" b="0" i="0">
                        <a:effectLst/>
                      </a:endParaRPr>
                    </a:p>
                    <a:p>
                      <a:pPr algn="l" rtl="0" fontAlgn="base">
                        <a:lnSpc>
                          <a:spcPts val="900"/>
                        </a:lnSpc>
                        <a:buFont typeface="Arial" panose="020B0604020202020204" pitchFamily="34" charset="0"/>
                        <a:buChar char="•"/>
                      </a:pPr>
                      <a:r>
                        <a:rPr lang="en-US" sz="600" b="0" i="0">
                          <a:solidFill>
                            <a:srgbClr val="000000"/>
                          </a:solidFill>
                          <a:effectLst/>
                          <a:latin typeface="Calibri" panose="020F0502020204030204" pitchFamily="34" charset="0"/>
                        </a:rPr>
                        <a:t> Research and investigations</a:t>
                      </a:r>
                      <a:r>
                        <a:rPr lang="en-GB" sz="600" b="0" i="0">
                          <a:solidFill>
                            <a:srgbClr val="000000"/>
                          </a:solidFill>
                          <a:effectLst/>
                          <a:latin typeface="Calibri" panose="020F0502020204030204" pitchFamily="34" charset="0"/>
                        </a:rPr>
                        <a:t> </a:t>
                      </a:r>
                      <a:endParaRPr lang="en-GB" sz="600" b="0" i="0">
                        <a:effectLst/>
                        <a:latin typeface="Calibri" panose="020F0502020204030204" pitchFamily="34" charset="0"/>
                      </a:endParaRPr>
                    </a:p>
                    <a:p>
                      <a:pPr algn="l" rtl="0" fontAlgn="base">
                        <a:lnSpc>
                          <a:spcPts val="900"/>
                        </a:lnSpc>
                        <a:buFont typeface="Arial" panose="020B0604020202020204" pitchFamily="34" charset="0"/>
                        <a:buChar char="•"/>
                      </a:pPr>
                      <a:r>
                        <a:rPr lang="en-US" sz="600" b="0" i="0">
                          <a:solidFill>
                            <a:srgbClr val="000000"/>
                          </a:solidFill>
                          <a:effectLst/>
                          <a:latin typeface="Calibri" panose="020F0502020204030204" pitchFamily="34" charset="0"/>
                        </a:rPr>
                        <a:t>Brief and specifications</a:t>
                      </a:r>
                      <a:r>
                        <a:rPr lang="en-GB" sz="600" b="0" i="0">
                          <a:solidFill>
                            <a:srgbClr val="000000"/>
                          </a:solidFill>
                          <a:effectLst/>
                          <a:latin typeface="Calibri" panose="020F0502020204030204" pitchFamily="34" charset="0"/>
                        </a:rPr>
                        <a:t> </a:t>
                      </a:r>
                      <a:endParaRPr lang="en-GB" sz="600" b="0" i="0">
                        <a:effectLst/>
                        <a:latin typeface="Calibri" panose="020F0502020204030204" pitchFamily="34" charset="0"/>
                      </a:endParaRPr>
                    </a:p>
                    <a:p>
                      <a:pPr algn="l" rtl="0" fontAlgn="base">
                        <a:lnSpc>
                          <a:spcPts val="900"/>
                        </a:lnSpc>
                        <a:buFont typeface="Arial" panose="020B0604020202020204" pitchFamily="34" charset="0"/>
                        <a:buChar char="•"/>
                      </a:pPr>
                      <a:r>
                        <a:rPr lang="en-GB" sz="600" b="0" i="0">
                          <a:effectLst/>
                          <a:latin typeface="Calibri" panose="020F0502020204030204" pitchFamily="34" charset="0"/>
                        </a:rPr>
                        <a:t>Exploring and developing ideas </a:t>
                      </a:r>
                    </a:p>
                    <a:p>
                      <a:pPr algn="l" rtl="0" fontAlgn="base">
                        <a:lnSpc>
                          <a:spcPts val="900"/>
                        </a:lnSpc>
                        <a:buFont typeface="Arial" panose="020B0604020202020204" pitchFamily="34" charset="0"/>
                        <a:buChar char="•"/>
                      </a:pPr>
                      <a:r>
                        <a:rPr lang="en-GB" sz="600" b="0" i="0">
                          <a:effectLst/>
                          <a:latin typeface="Calibri" panose="020F0502020204030204" pitchFamily="34" charset="0"/>
                        </a:rPr>
                        <a:t>The work of others </a:t>
                      </a:r>
                    </a:p>
                    <a:p>
                      <a:pPr algn="l" rtl="0" fontAlgn="base">
                        <a:lnSpc>
                          <a:spcPts val="900"/>
                        </a:lnSpc>
                        <a:buFont typeface="Arial" panose="020B0604020202020204" pitchFamily="34" charset="0"/>
                        <a:buChar char="•"/>
                      </a:pPr>
                      <a:r>
                        <a:rPr lang="en-GB" sz="600" b="0" i="0">
                          <a:effectLst/>
                          <a:latin typeface="Calibri" panose="020F0502020204030204" pitchFamily="34" charset="0"/>
                        </a:rPr>
                        <a:t>Ecological, environmental and social issues </a:t>
                      </a:r>
                    </a:p>
                  </a:txBody>
                  <a:tcPr marL="74832" marR="74832" marT="37416" marB="37416">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900"/>
                        </a:lnSpc>
                        <a:buNone/>
                      </a:pPr>
                      <a:r>
                        <a:rPr lang="en-GB" sz="600" b="1" i="0" dirty="0">
                          <a:effectLst/>
                          <a:latin typeface="Calibri" panose="020F0502020204030204" pitchFamily="34" charset="0"/>
                        </a:rPr>
                        <a:t>Topic</a:t>
                      </a:r>
                      <a:r>
                        <a:rPr lang="en-GB" sz="600" b="0" i="0" dirty="0">
                          <a:effectLst/>
                          <a:latin typeface="Calibri" panose="020F0502020204030204" pitchFamily="34" charset="0"/>
                        </a:rPr>
                        <a:t>:</a:t>
                      </a:r>
                      <a:r>
                        <a:rPr lang="en-GB" sz="600" b="1" i="0" u="sng" dirty="0">
                          <a:effectLst/>
                          <a:latin typeface="Calibri" panose="020F0502020204030204" pitchFamily="34" charset="0"/>
                        </a:rPr>
                        <a:t> NEA</a:t>
                      </a:r>
                      <a:r>
                        <a:rPr lang="en-GB" sz="600" b="0" i="0" dirty="0">
                          <a:effectLst/>
                          <a:latin typeface="Calibri" panose="020F0502020204030204" pitchFamily="34" charset="0"/>
                        </a:rPr>
                        <a:t> </a:t>
                      </a:r>
                      <a:endParaRPr lang="en-GB" sz="1500" b="0" i="0" dirty="0">
                        <a:effectLst/>
                      </a:endParaRPr>
                    </a:p>
                    <a:p>
                      <a:pPr algn="l" rtl="0" fontAlgn="base">
                        <a:lnSpc>
                          <a:spcPts val="900"/>
                        </a:lnSpc>
                        <a:buNone/>
                      </a:pPr>
                      <a:r>
                        <a:rPr lang="en-GB" sz="600" b="1" i="0" dirty="0">
                          <a:effectLst/>
                          <a:latin typeface="Calibri" panose="020F0502020204030204" pitchFamily="34" charset="0"/>
                        </a:rPr>
                        <a:t>Key concepts</a:t>
                      </a:r>
                      <a:r>
                        <a:rPr lang="en-GB" sz="600" b="0" i="0" dirty="0">
                          <a:effectLst/>
                          <a:latin typeface="Calibri" panose="020F0502020204030204" pitchFamily="34" charset="0"/>
                        </a:rPr>
                        <a:t>: </a:t>
                      </a:r>
                      <a:endParaRPr lang="en-GB" sz="1500" b="0" i="0" dirty="0">
                        <a:effectLst/>
                      </a:endParaRPr>
                    </a:p>
                    <a:p>
                      <a:pPr algn="l" rtl="0" fontAlgn="base">
                        <a:lnSpc>
                          <a:spcPts val="900"/>
                        </a:lnSpc>
                        <a:buNone/>
                      </a:pPr>
                      <a:r>
                        <a:rPr lang="en-US" sz="600" b="0" i="0" dirty="0">
                          <a:solidFill>
                            <a:srgbClr val="000000"/>
                          </a:solidFill>
                          <a:effectLst/>
                          <a:latin typeface="Calibri" panose="020F0502020204030204" pitchFamily="34" charset="0"/>
                        </a:rPr>
                        <a:t>Students develop design idea into a final developed concept. They include detailed annotation, explanation and working drawings for their intended design. </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US" sz="600" b="0" i="0" dirty="0">
                          <a:solidFill>
                            <a:srgbClr val="000000"/>
                          </a:solidFill>
                          <a:effectLst/>
                          <a:latin typeface="Calibri" panose="020F0502020204030204" pitchFamily="34" charset="0"/>
                        </a:rPr>
                        <a:t>Manufacture of final design</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1" i="0" dirty="0">
                          <a:solidFill>
                            <a:srgbClr val="000000"/>
                          </a:solidFill>
                          <a:effectLst/>
                          <a:latin typeface="Calibri" panose="020F0502020204030204" pitchFamily="34" charset="0"/>
                        </a:rPr>
                        <a:t>SPECIFICATION KNOWLEDGE:</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effectLst/>
                          <a:latin typeface="Calibri" panose="020F0502020204030204" pitchFamily="34" charset="0"/>
                        </a:rPr>
                        <a:t> </a:t>
                      </a:r>
                      <a:endParaRPr lang="en-GB" sz="1500" b="0" i="0" dirty="0">
                        <a:effectLst/>
                      </a:endParaRPr>
                    </a:p>
                    <a:p>
                      <a:pPr algn="l" rtl="0" fontAlgn="base">
                        <a:lnSpc>
                          <a:spcPts val="900"/>
                        </a:lnSpc>
                        <a:buNone/>
                      </a:pPr>
                      <a:r>
                        <a:rPr lang="en-GB" sz="600" b="0" i="0" dirty="0">
                          <a:effectLst/>
                          <a:latin typeface="Calibri" panose="020F0502020204030204" pitchFamily="34" charset="0"/>
                        </a:rPr>
                        <a:t>Designing Principles </a:t>
                      </a:r>
                      <a:endParaRPr lang="en-GB" sz="1500" b="0" i="0" dirty="0">
                        <a:effectLst/>
                      </a:endParaRPr>
                    </a:p>
                    <a:p>
                      <a:pPr algn="l" rtl="0" fontAlgn="base">
                        <a:lnSpc>
                          <a:spcPts val="900"/>
                        </a:lnSpc>
                        <a:buFont typeface="Arial" panose="020B0604020202020204" pitchFamily="34" charset="0"/>
                        <a:buChar char="•"/>
                      </a:pPr>
                      <a:r>
                        <a:rPr lang="en-GB" sz="600" b="0" i="0" dirty="0">
                          <a:effectLst/>
                          <a:latin typeface="Calibri" panose="020F0502020204030204" pitchFamily="34" charset="0"/>
                        </a:rPr>
                        <a:t>Communicating ideas  </a:t>
                      </a:r>
                    </a:p>
                    <a:p>
                      <a:pPr algn="l" rtl="0" fontAlgn="base">
                        <a:lnSpc>
                          <a:spcPts val="900"/>
                        </a:lnSpc>
                        <a:buFont typeface="Arial" panose="020B0604020202020204" pitchFamily="34" charset="0"/>
                        <a:buChar char="•"/>
                      </a:pPr>
                      <a:r>
                        <a:rPr lang="en-GB" sz="600" b="0" i="0" dirty="0">
                          <a:effectLst/>
                          <a:latin typeface="Calibri" panose="020F0502020204030204" pitchFamily="34" charset="0"/>
                        </a:rPr>
                        <a:t>Computer based design </a:t>
                      </a:r>
                    </a:p>
                    <a:p>
                      <a:pPr algn="l" rtl="0" fontAlgn="base">
                        <a:lnSpc>
                          <a:spcPts val="900"/>
                        </a:lnSpc>
                        <a:buFont typeface="Arial" panose="020B0604020202020204" pitchFamily="34" charset="0"/>
                        <a:buChar char="•"/>
                      </a:pPr>
                      <a:r>
                        <a:rPr lang="en-GB" sz="600" b="0" i="0" dirty="0">
                          <a:effectLst/>
                          <a:latin typeface="Calibri" panose="020F0502020204030204" pitchFamily="34" charset="0"/>
                        </a:rPr>
                        <a:t>Development of designs </a:t>
                      </a:r>
                    </a:p>
                    <a:p>
                      <a:pPr algn="l" rtl="0" fontAlgn="base">
                        <a:lnSpc>
                          <a:spcPts val="900"/>
                        </a:lnSpc>
                        <a:buFont typeface="Arial" panose="020B0604020202020204" pitchFamily="34" charset="0"/>
                        <a:buChar char="•"/>
                      </a:pPr>
                      <a:r>
                        <a:rPr lang="en-GB" sz="600" b="0" i="0" dirty="0">
                          <a:effectLst/>
                          <a:latin typeface="Calibri" panose="020F0502020204030204" pitchFamily="34" charset="0"/>
                        </a:rPr>
                        <a:t>Working drawings </a:t>
                      </a:r>
                    </a:p>
                  </a:txBody>
                  <a:tcPr marL="74832" marR="74832" marT="37416" marB="374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900"/>
                        </a:lnSpc>
                        <a:buNone/>
                      </a:pPr>
                      <a:r>
                        <a:rPr lang="en-GB" sz="600" b="1" i="0">
                          <a:effectLst/>
                          <a:latin typeface="Calibri" panose="020F0502020204030204" pitchFamily="34" charset="0"/>
                        </a:rPr>
                        <a:t>Topic</a:t>
                      </a:r>
                      <a:r>
                        <a:rPr lang="en-GB" sz="600" b="0" i="0">
                          <a:effectLst/>
                          <a:latin typeface="Calibri" panose="020F0502020204030204" pitchFamily="34" charset="0"/>
                        </a:rPr>
                        <a:t>: </a:t>
                      </a:r>
                      <a:r>
                        <a:rPr lang="en-GB" sz="600" b="1" i="0" u="sng">
                          <a:effectLst/>
                          <a:latin typeface="Calibri" panose="020F0502020204030204" pitchFamily="34" charset="0"/>
                        </a:rPr>
                        <a:t>NEA and exam preparation</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1" i="0">
                          <a:effectLst/>
                          <a:latin typeface="Calibri" panose="020F0502020204030204" pitchFamily="34" charset="0"/>
                        </a:rPr>
                        <a:t>Key concepts</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Manufacture of final product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Production diary and costs </a:t>
                      </a:r>
                      <a:endParaRPr lang="en-GB" sz="1500" b="0" i="0">
                        <a:effectLst/>
                      </a:endParaRPr>
                    </a:p>
                    <a:p>
                      <a:pPr algn="l" rtl="0" fontAlgn="base">
                        <a:lnSpc>
                          <a:spcPts val="900"/>
                        </a:lnSpc>
                        <a:buNone/>
                      </a:pPr>
                      <a:r>
                        <a:rPr lang="en-GB" sz="600" b="0" i="0">
                          <a:effectLst/>
                          <a:latin typeface="Segoe UI" panose="020B0502040204020203" pitchFamily="34" charset="0"/>
                        </a:rPr>
                        <a:t>Exam technique and practice </a:t>
                      </a:r>
                      <a:endParaRPr lang="en-GB" sz="1500" b="0" i="0">
                        <a:effectLst/>
                      </a:endParaRPr>
                    </a:p>
                    <a:p>
                      <a:pPr algn="l" rtl="0" fontAlgn="base">
                        <a:lnSpc>
                          <a:spcPts val="975"/>
                        </a:lnSpc>
                        <a:buNone/>
                      </a:pPr>
                      <a:r>
                        <a:rPr lang="en-GB" sz="700" b="0" i="0">
                          <a:solidFill>
                            <a:srgbClr val="000000"/>
                          </a:solidFill>
                          <a:effectLst/>
                          <a:latin typeface="Calibri" panose="020F0502020204030204" pitchFamily="34" charset="0"/>
                        </a:rPr>
                        <a:t> </a:t>
                      </a:r>
                      <a:r>
                        <a:rPr lang="en-GB" sz="700" b="1" i="0">
                          <a:solidFill>
                            <a:srgbClr val="000000"/>
                          </a:solidFill>
                          <a:effectLst/>
                          <a:latin typeface="Calibri" panose="020F0502020204030204" pitchFamily="34" charset="0"/>
                        </a:rPr>
                        <a:t>SPECIFICATION KNOWLEDGE:</a:t>
                      </a:r>
                      <a:r>
                        <a:rPr lang="en-GB" sz="700" b="0" i="0">
                          <a:solidFill>
                            <a:srgbClr val="000000"/>
                          </a:solidFill>
                          <a:effectLst/>
                          <a:latin typeface="Calibri" panose="020F0502020204030204" pitchFamily="34" charset="0"/>
                        </a:rPr>
                        <a:t>  </a:t>
                      </a:r>
                      <a:endParaRPr lang="en-GB" sz="1500" b="0" i="0">
                        <a:effectLst/>
                      </a:endParaRPr>
                    </a:p>
                    <a:p>
                      <a:pPr algn="l" rtl="0" fontAlgn="base">
                        <a:lnSpc>
                          <a:spcPts val="975"/>
                        </a:lnSpc>
                        <a:buNone/>
                      </a:pPr>
                      <a:r>
                        <a:rPr lang="en-GB" sz="700" b="0" i="0">
                          <a:effectLst/>
                          <a:latin typeface="Calibri" panose="020F0502020204030204" pitchFamily="34" charset="0"/>
                        </a:rPr>
                        <a:t>Designing Principles </a:t>
                      </a:r>
                      <a:endParaRPr lang="en-GB" sz="1500" b="0" i="0">
                        <a:effectLst/>
                      </a:endParaRPr>
                    </a:p>
                    <a:p>
                      <a:pPr algn="l" rtl="0" fontAlgn="base">
                        <a:lnSpc>
                          <a:spcPts val="975"/>
                        </a:lnSpc>
                        <a:buFont typeface="Arial" panose="020B0604020202020204" pitchFamily="34" charset="0"/>
                        <a:buChar char="•"/>
                      </a:pPr>
                      <a:r>
                        <a:rPr lang="en-GB" sz="700" b="0" i="0">
                          <a:effectLst/>
                          <a:latin typeface="Calibri" panose="020F0502020204030204" pitchFamily="34" charset="0"/>
                        </a:rPr>
                        <a:t>Prototype development </a:t>
                      </a:r>
                    </a:p>
                  </a:txBody>
                  <a:tcPr marL="74832" marR="74832" marT="37416" marB="374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900"/>
                        </a:lnSpc>
                        <a:buNone/>
                      </a:pPr>
                      <a:r>
                        <a:rPr lang="en-GB" sz="600" b="1" i="0">
                          <a:effectLst/>
                          <a:latin typeface="Calibri" panose="020F0502020204030204" pitchFamily="34" charset="0"/>
                        </a:rPr>
                        <a:t>Topic</a:t>
                      </a:r>
                      <a:r>
                        <a:rPr lang="en-GB" sz="600" b="0" i="0">
                          <a:effectLst/>
                          <a:latin typeface="Calibri" panose="020F0502020204030204" pitchFamily="34" charset="0"/>
                        </a:rPr>
                        <a:t>: </a:t>
                      </a:r>
                      <a:r>
                        <a:rPr lang="en-GB" sz="600" b="1" i="0" u="sng">
                          <a:effectLst/>
                          <a:latin typeface="Calibri" panose="020F0502020204030204" pitchFamily="34" charset="0"/>
                        </a:rPr>
                        <a:t>NEA and exam preparation</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1" i="0">
                          <a:effectLst/>
                          <a:latin typeface="Calibri" panose="020F0502020204030204" pitchFamily="34" charset="0"/>
                        </a:rPr>
                        <a:t>Key concepts</a:t>
                      </a:r>
                      <a:r>
                        <a:rPr lang="en-GB" sz="600" b="0" i="0">
                          <a:effectLst/>
                          <a:latin typeface="Calibri" panose="020F0502020204030204" pitchFamily="34" charset="0"/>
                        </a:rPr>
                        <a: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Manufacture of final product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Production diary and costs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Evaluation of finished product.  </a:t>
                      </a:r>
                      <a:endParaRPr lang="en-GB" sz="1500" b="0" i="0">
                        <a:effectLst/>
                      </a:endParaRPr>
                    </a:p>
                    <a:p>
                      <a:pPr algn="l" rtl="0" fontAlgn="base">
                        <a:lnSpc>
                          <a:spcPts val="900"/>
                        </a:lnSpc>
                        <a:buNone/>
                      </a:pPr>
                      <a:r>
                        <a:rPr lang="en-GB" sz="600" b="0" i="0">
                          <a:solidFill>
                            <a:srgbClr val="000000"/>
                          </a:solidFill>
                          <a:effectLst/>
                          <a:latin typeface="Calibri" panose="020F0502020204030204" pitchFamily="34" charset="0"/>
                        </a:rPr>
                        <a:t>All portfolio work complete and submitted.   </a:t>
                      </a:r>
                      <a:endParaRPr lang="en-GB" sz="1500" b="0" i="0">
                        <a:effectLst/>
                      </a:endParaRPr>
                    </a:p>
                    <a:p>
                      <a:pPr algn="l" rtl="0" fontAlgn="base">
                        <a:lnSpc>
                          <a:spcPts val="900"/>
                        </a:lnSpc>
                        <a:buNone/>
                      </a:pPr>
                      <a:r>
                        <a:rPr lang="en-GB" sz="600" b="0" i="0">
                          <a:effectLst/>
                          <a:latin typeface="Calibri" panose="020F0502020204030204" pitchFamily="34" charset="0"/>
                        </a:rPr>
                        <a:t>Exam technique and practice </a:t>
                      </a:r>
                      <a:endParaRPr lang="en-GB" sz="1500" b="0" i="0">
                        <a:effectLst/>
                      </a:endParaRPr>
                    </a:p>
                    <a:p>
                      <a:pPr algn="l" rtl="0" fontAlgn="base">
                        <a:lnSpc>
                          <a:spcPts val="975"/>
                        </a:lnSpc>
                        <a:buNone/>
                      </a:pPr>
                      <a:r>
                        <a:rPr lang="en-GB" sz="700" b="0" i="0">
                          <a:effectLst/>
                          <a:latin typeface="Calibri" panose="020F0502020204030204" pitchFamily="34" charset="0"/>
                        </a:rPr>
                        <a:t> </a:t>
                      </a:r>
                      <a:endParaRPr lang="en-GB" sz="1500" b="0" i="0">
                        <a:effectLst/>
                      </a:endParaRPr>
                    </a:p>
                    <a:p>
                      <a:pPr algn="l" rtl="0" fontAlgn="base">
                        <a:lnSpc>
                          <a:spcPts val="975"/>
                        </a:lnSpc>
                        <a:buNone/>
                      </a:pPr>
                      <a:r>
                        <a:rPr lang="en-GB" sz="700" b="1" i="0">
                          <a:solidFill>
                            <a:srgbClr val="000000"/>
                          </a:solidFill>
                          <a:effectLst/>
                          <a:latin typeface="Calibri" panose="020F0502020204030204" pitchFamily="34" charset="0"/>
                        </a:rPr>
                        <a:t>SPECIFICATION KNOWLEDGE:</a:t>
                      </a:r>
                      <a:r>
                        <a:rPr lang="en-GB" sz="700" b="0" i="0">
                          <a:solidFill>
                            <a:srgbClr val="000000"/>
                          </a:solidFill>
                          <a:effectLst/>
                          <a:latin typeface="Calibri" panose="020F0502020204030204" pitchFamily="34" charset="0"/>
                        </a:rPr>
                        <a:t>  </a:t>
                      </a:r>
                      <a:endParaRPr lang="en-GB" sz="1500" b="0" i="0">
                        <a:effectLst/>
                      </a:endParaRPr>
                    </a:p>
                    <a:p>
                      <a:pPr algn="l" rtl="0" fontAlgn="base">
                        <a:lnSpc>
                          <a:spcPts val="975"/>
                        </a:lnSpc>
                        <a:buNone/>
                      </a:pPr>
                      <a:r>
                        <a:rPr lang="en-GB" sz="700" b="0" i="0">
                          <a:solidFill>
                            <a:srgbClr val="000000"/>
                          </a:solidFill>
                          <a:effectLst/>
                          <a:latin typeface="Calibri" panose="020F0502020204030204" pitchFamily="34" charset="0"/>
                        </a:rPr>
                        <a:t> </a:t>
                      </a:r>
                      <a:endParaRPr lang="en-GB" sz="1500" b="0" i="0">
                        <a:effectLst/>
                      </a:endParaRPr>
                    </a:p>
                    <a:p>
                      <a:pPr algn="l" rtl="0" fontAlgn="base">
                        <a:lnSpc>
                          <a:spcPts val="975"/>
                        </a:lnSpc>
                        <a:buFont typeface="Arial" panose="020B0604020202020204" pitchFamily="34" charset="0"/>
                        <a:buChar char="•"/>
                      </a:pPr>
                      <a:r>
                        <a:rPr lang="en-GB" sz="700" b="0" i="0">
                          <a:effectLst/>
                          <a:latin typeface="Calibri" panose="020F0502020204030204" pitchFamily="34" charset="0"/>
                        </a:rPr>
                        <a:t>Exam revision </a:t>
                      </a:r>
                    </a:p>
                  </a:txBody>
                  <a:tcPr marL="74832" marR="74832" marT="37416" marB="374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lnSpc>
                          <a:spcPts val="900"/>
                        </a:lnSpc>
                        <a:buNone/>
                      </a:pPr>
                      <a:r>
                        <a:rPr lang="en-GB" sz="600" b="1" i="0" dirty="0">
                          <a:effectLst/>
                          <a:latin typeface="Calibri" panose="020F0502020204030204" pitchFamily="34" charset="0"/>
                        </a:rPr>
                        <a:t>Topic</a:t>
                      </a:r>
                      <a:r>
                        <a:rPr lang="en-GB" sz="600" b="0" i="0" dirty="0">
                          <a:effectLst/>
                          <a:latin typeface="Calibri" panose="020F0502020204030204" pitchFamily="34" charset="0"/>
                        </a:rPr>
                        <a:t>:  </a:t>
                      </a:r>
                      <a:r>
                        <a:rPr lang="en-GB" sz="600" b="1" i="0" u="sng" dirty="0">
                          <a:effectLst/>
                          <a:latin typeface="Calibri" panose="020F0502020204030204" pitchFamily="34" charset="0"/>
                        </a:rPr>
                        <a:t>Exam preparation</a:t>
                      </a:r>
                      <a:r>
                        <a:rPr lang="en-GB" sz="600" b="0" i="0" dirty="0">
                          <a:effectLst/>
                          <a:latin typeface="Calibri" panose="020F0502020204030204" pitchFamily="34" charset="0"/>
                        </a:rPr>
                        <a:t> </a:t>
                      </a:r>
                      <a:endParaRPr lang="en-GB" sz="1500" b="0" i="0" dirty="0">
                        <a:effectLst/>
                      </a:endParaRPr>
                    </a:p>
                    <a:p>
                      <a:pPr algn="l" rtl="0" fontAlgn="base">
                        <a:lnSpc>
                          <a:spcPts val="900"/>
                        </a:lnSpc>
                        <a:buNone/>
                      </a:pPr>
                      <a:r>
                        <a:rPr lang="en-GB" sz="600" b="1" i="0" dirty="0">
                          <a:effectLst/>
                          <a:latin typeface="Calibri" panose="020F0502020204030204" pitchFamily="34" charset="0"/>
                        </a:rPr>
                        <a:t>Key concepts</a:t>
                      </a:r>
                      <a:r>
                        <a:rPr lang="en-GB" sz="600" b="0" i="0" dirty="0">
                          <a:effectLst/>
                          <a:latin typeface="Calibri" panose="020F0502020204030204" pitchFamily="34" charset="0"/>
                        </a:rPr>
                        <a:t>: </a:t>
                      </a:r>
                      <a:endParaRPr lang="en-GB" sz="1500" b="0" i="0" dirty="0">
                        <a:effectLst/>
                      </a:endParaRPr>
                    </a:p>
                    <a:p>
                      <a:pPr algn="l" rtl="0" fontAlgn="base">
                        <a:lnSpc>
                          <a:spcPts val="900"/>
                        </a:lnSpc>
                        <a:buNone/>
                      </a:pPr>
                      <a:r>
                        <a:rPr lang="en-US" sz="600" b="0" i="0" dirty="0">
                          <a:solidFill>
                            <a:srgbClr val="000000"/>
                          </a:solidFill>
                          <a:effectLst/>
                          <a:latin typeface="Calibri" panose="020F0502020204030204" pitchFamily="34" charset="0"/>
                        </a:rPr>
                        <a:t>Revision of knowledge concepts in reparation for the GCSE examination.</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US" sz="600" b="0" i="0" dirty="0">
                          <a:solidFill>
                            <a:srgbClr val="000000"/>
                          </a:solidFill>
                          <a:effectLst/>
                          <a:latin typeface="Calibri" panose="020F0502020204030204" pitchFamily="34" charset="0"/>
                        </a:rPr>
                        <a:t>All core units revisited.</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US" sz="600" b="0" i="0" dirty="0">
                          <a:solidFill>
                            <a:srgbClr val="000000"/>
                          </a:solidFill>
                          <a:effectLst/>
                          <a:latin typeface="Calibri" panose="020F0502020204030204" pitchFamily="34" charset="0"/>
                        </a:rPr>
                        <a:t> All </a:t>
                      </a:r>
                      <a:r>
                        <a:rPr lang="en-US" sz="600" b="0" i="0" dirty="0" err="1">
                          <a:solidFill>
                            <a:srgbClr val="000000"/>
                          </a:solidFill>
                          <a:effectLst/>
                          <a:latin typeface="Calibri" panose="020F0502020204030204" pitchFamily="34" charset="0"/>
                        </a:rPr>
                        <a:t>specialised</a:t>
                      </a:r>
                      <a:r>
                        <a:rPr lang="en-US" sz="600" b="0" i="0" dirty="0">
                          <a:solidFill>
                            <a:srgbClr val="000000"/>
                          </a:solidFill>
                          <a:effectLst/>
                          <a:latin typeface="Calibri" panose="020F0502020204030204" pitchFamily="34" charset="0"/>
                        </a:rPr>
                        <a:t> knowledge revisited</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US" sz="600" b="0" i="0" dirty="0">
                          <a:solidFill>
                            <a:srgbClr val="000000"/>
                          </a:solidFill>
                          <a:effectLst/>
                          <a:latin typeface="Calibri" panose="020F0502020204030204" pitchFamily="34" charset="0"/>
                        </a:rPr>
                        <a:t>Exam technique and practice papers.</a:t>
                      </a:r>
                      <a:r>
                        <a:rPr lang="en-GB" sz="600" b="0" i="0" dirty="0">
                          <a:solidFill>
                            <a:srgbClr val="000000"/>
                          </a:solidFill>
                          <a:effectLst/>
                          <a:latin typeface="Calibri" panose="020F0502020204030204" pitchFamily="34" charset="0"/>
                        </a:rPr>
                        <a:t> </a:t>
                      </a:r>
                      <a:endParaRPr lang="en-GB" sz="1500" b="0" i="0" dirty="0">
                        <a:effectLst/>
                      </a:endParaRPr>
                    </a:p>
                    <a:p>
                      <a:pPr algn="l" rtl="0" fontAlgn="base">
                        <a:lnSpc>
                          <a:spcPts val="900"/>
                        </a:lnSpc>
                        <a:buNone/>
                      </a:pPr>
                      <a:r>
                        <a:rPr lang="en-GB" sz="600" b="0" i="0" dirty="0">
                          <a:effectLst/>
                          <a:latin typeface="Calibri" panose="020F0502020204030204" pitchFamily="34" charset="0"/>
                        </a:rPr>
                        <a:t> </a:t>
                      </a:r>
                      <a:endParaRPr lang="en-GB" sz="1500" b="0" i="0" dirty="0">
                        <a:effectLst/>
                      </a:endParaRPr>
                    </a:p>
                  </a:txBody>
                  <a:tcPr marL="74832" marR="74832" marT="37416" marB="37416">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8243089"/>
                  </a:ext>
                </a:extLst>
              </a:tr>
            </a:tbl>
          </a:graphicData>
        </a:graphic>
      </p:graphicFrame>
      <p:sp>
        <p:nvSpPr>
          <p:cNvPr id="3" name="TextBox 2">
            <a:extLst>
              <a:ext uri="{FF2B5EF4-FFF2-40B4-BE49-F238E27FC236}">
                <a16:creationId xmlns:a16="http://schemas.microsoft.com/office/drawing/2014/main" id="{1A0779E8-A196-33B6-88A4-C1F8A078378A}"/>
              </a:ext>
            </a:extLst>
          </p:cNvPr>
          <p:cNvSpPr txBox="1"/>
          <p:nvPr/>
        </p:nvSpPr>
        <p:spPr>
          <a:xfrm>
            <a:off x="76200" y="0"/>
            <a:ext cx="3058886" cy="230832"/>
          </a:xfrm>
          <a:prstGeom prst="rect">
            <a:avLst/>
          </a:prstGeom>
          <a:noFill/>
        </p:spPr>
        <p:txBody>
          <a:bodyPr wrap="square" rtlCol="0">
            <a:spAutoFit/>
          </a:bodyPr>
          <a:lstStyle/>
          <a:p>
            <a:r>
              <a:rPr lang="en-GB" sz="900" i="1" dirty="0"/>
              <a:t>Design &amp; Technology curriculum content 2026-27</a:t>
            </a:r>
          </a:p>
        </p:txBody>
      </p:sp>
    </p:spTree>
    <p:extLst>
      <p:ext uri="{BB962C8B-B14F-4D97-AF65-F5344CB8AC3E}">
        <p14:creationId xmlns:p14="http://schemas.microsoft.com/office/powerpoint/2010/main" val="20505686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1E9CE77458F94BA4CC11B03E53BDD6" ma:contentTypeVersion="18" ma:contentTypeDescription="Create a new document." ma:contentTypeScope="" ma:versionID="be5db54e2a1193a67409014e922f763e">
  <xsd:schema xmlns:xsd="http://www.w3.org/2001/XMLSchema" xmlns:xs="http://www.w3.org/2001/XMLSchema" xmlns:p="http://schemas.microsoft.com/office/2006/metadata/properties" xmlns:ns2="fb9ac88b-5def-4f6d-a059-a9d6f01661cf" xmlns:ns3="71a7b3a6-a40f-45b0-a687-70a6c8b00391" targetNamespace="http://schemas.microsoft.com/office/2006/metadata/properties" ma:root="true" ma:fieldsID="1653bce3049ebe7be1f028b7a77d2b4d" ns2:_="" ns3:_="">
    <xsd:import namespace="fb9ac88b-5def-4f6d-a059-a9d6f01661cf"/>
    <xsd:import namespace="71a7b3a6-a40f-45b0-a687-70a6c8b003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9ac88b-5def-4f6d-a059-a9d6f01661cf"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a311d59c-f403-470f-bd69-5ee0ac112f3a}" ma:internalName="TaxCatchAll" ma:showField="CatchAllData" ma:web="fb9ac88b-5def-4f6d-a059-a9d6f01661c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1a7b3a6-a40f-45b0-a687-70a6c8b003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1b44b0f-3cc1-4479-a0d9-573b4196a6aa"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b9ac88b-5def-4f6d-a059-a9d6f01661cf" xsi:nil="true"/>
    <lcf76f155ced4ddcb4097134ff3c332f xmlns="71a7b3a6-a40f-45b0-a687-70a6c8b0039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E9BADC-A22D-4F8C-A14A-116389737C46}"/>
</file>

<file path=customXml/itemProps2.xml><?xml version="1.0" encoding="utf-8"?>
<ds:datastoreItem xmlns:ds="http://schemas.openxmlformats.org/officeDocument/2006/customXml" ds:itemID="{F4C4C426-4CDA-465F-83D4-999C2DA79E26}">
  <ds:schemaRefs>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http://www.w3.org/XML/1998/namespace"/>
    <ds:schemaRef ds:uri="http://schemas.openxmlformats.org/package/2006/metadata/core-properties"/>
    <ds:schemaRef ds:uri="da0083d9-74f1-4018-aa03-33b08f947320"/>
    <ds:schemaRef ds:uri="fb9ac88b-5def-4f6d-a059-a9d6f01661cf"/>
    <ds:schemaRef ds:uri="http://purl.org/dc/elements/1.1/"/>
  </ds:schemaRefs>
</ds:datastoreItem>
</file>

<file path=customXml/itemProps3.xml><?xml version="1.0" encoding="utf-8"?>
<ds:datastoreItem xmlns:ds="http://schemas.openxmlformats.org/officeDocument/2006/customXml" ds:itemID="{E13789BA-FEB8-4C46-A879-60B443BB4E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64</TotalTime>
  <Words>1722</Words>
  <Application>Microsoft Office PowerPoint</Application>
  <PresentationFormat>A4 Paper (210x297 mm)</PresentationFormat>
  <Paragraphs>289</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Aptos</vt:lpstr>
      <vt:lpstr>Aptos Display</vt:lpstr>
      <vt:lpstr>Arial</vt:lpstr>
      <vt:lpstr>Calibri</vt:lpstr>
      <vt:lpstr>Calibri Light</vt:lpstr>
      <vt:lpstr>Segoe UI</vt:lpstr>
      <vt:lpstr>Office Theme</vt:lpstr>
      <vt:lpstr>PowerPoint Presentation</vt:lpstr>
      <vt:lpstr>PowerPoint Presentation</vt:lpstr>
      <vt:lpstr>PowerPoint Presentation</vt:lpstr>
    </vt:vector>
  </TitlesOfParts>
  <Company>Sapientia Education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 Bentley</dc:creator>
  <cp:lastModifiedBy>L Bentley</cp:lastModifiedBy>
  <cp:revision>9</cp:revision>
  <dcterms:created xsi:type="dcterms:W3CDTF">2026-05-10T14:19:31Z</dcterms:created>
  <dcterms:modified xsi:type="dcterms:W3CDTF">2026-07-02T12:54:51Z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0x010100751E9CE77458F94BA4CC11B03E53BDD6</vt:lpwstr>
  </property>
  <property fmtid="{D5CDD505-2E9C-101B-9397-08002B2CF9AE}" pid="3" name="MediaServiceImageTags">
    <vt:lpwstr/>
  </property>
</Properties>
</file>