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56" r:id="rId5"/>
    <p:sldId id="257" r:id="rId6"/>
    <p:sldId id="258" r:id="rId7"/>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BCBAA3-FE31-40CD-936F-4FD964A8EB24}" v="2" dt="2026-07-02T12:55:36.1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158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01202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244385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02871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44816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974886A-B952-471C-9FFF-2AB61E1A0507}" type="datetimeFigureOut">
              <a:rPr lang="en-GB" smtClean="0"/>
              <a:t>02/07/2026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200967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857625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74886A-B952-471C-9FFF-2AB61E1A0507}" type="datetimeFigureOut">
              <a:rPr lang="en-GB" smtClean="0"/>
              <a:t>02/07/2026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535461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4886A-B952-471C-9FFF-2AB61E1A0507}" type="datetimeFigureOut">
              <a:rPr lang="en-GB" smtClean="0"/>
              <a:t>02/07/2026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206418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74886A-B952-471C-9FFF-2AB61E1A0507}" type="datetimeFigureOut">
              <a:rPr lang="en-GB" smtClean="0"/>
              <a:t>02/07/2026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1268584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360796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974886A-B952-471C-9FFF-2AB61E1A0507}" type="datetimeFigureOut">
              <a:rPr lang="en-GB" smtClean="0"/>
              <a:t>02/07/2026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F26EB86-8F5D-4477-B2FC-AD1DA428A6A2}" type="slidenum">
              <a:rPr lang="en-GB" smtClean="0"/>
              <a:t>‹#›</a:t>
            </a:fld>
            <a:endParaRPr lang="en-GB"/>
          </a:p>
        </p:txBody>
      </p:sp>
    </p:spTree>
    <p:extLst>
      <p:ext uri="{BB962C8B-B14F-4D97-AF65-F5344CB8AC3E}">
        <p14:creationId xmlns:p14="http://schemas.microsoft.com/office/powerpoint/2010/main" val="481688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74886A-B952-471C-9FFF-2AB61E1A0507}" type="datetimeFigureOut">
              <a:rPr lang="en-GB" smtClean="0"/>
              <a:t>02/07/2026</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26EB86-8F5D-4477-B2FC-AD1DA428A6A2}" type="slidenum">
              <a:rPr lang="en-GB" smtClean="0"/>
              <a:t>‹#›</a:t>
            </a:fld>
            <a:endParaRPr lang="en-GB"/>
          </a:p>
        </p:txBody>
      </p:sp>
    </p:spTree>
    <p:extLst>
      <p:ext uri="{BB962C8B-B14F-4D97-AF65-F5344CB8AC3E}">
        <p14:creationId xmlns:p14="http://schemas.microsoft.com/office/powerpoint/2010/main" val="16863347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E185E8C-5987-60B6-6C8C-CD8AC75DCB31}"/>
              </a:ext>
            </a:extLst>
          </p:cNvPr>
          <p:cNvGraphicFramePr>
            <a:graphicFrameLocks noGrp="1"/>
          </p:cNvGraphicFramePr>
          <p:nvPr>
            <p:extLst>
              <p:ext uri="{D42A27DB-BD31-4B8C-83A1-F6EECF244321}">
                <p14:modId xmlns:p14="http://schemas.microsoft.com/office/powerpoint/2010/main" val="3269971480"/>
              </p:ext>
            </p:extLst>
          </p:nvPr>
        </p:nvGraphicFramePr>
        <p:xfrm>
          <a:off x="172560" y="246221"/>
          <a:ext cx="9260175" cy="6450583"/>
        </p:xfrm>
        <a:graphic>
          <a:graphicData uri="http://schemas.openxmlformats.org/drawingml/2006/table">
            <a:tbl>
              <a:tblPr firstRow="1" bandRow="1">
                <a:tableStyleId>{5C22544A-7EE6-4342-B048-85BDC9FD1C3A}</a:tableStyleId>
              </a:tblPr>
              <a:tblGrid>
                <a:gridCol w="4165296">
                  <a:extLst>
                    <a:ext uri="{9D8B030D-6E8A-4147-A177-3AD203B41FA5}">
                      <a16:colId xmlns:a16="http://schemas.microsoft.com/office/drawing/2014/main" val="973484391"/>
                    </a:ext>
                  </a:extLst>
                </a:gridCol>
                <a:gridCol w="5094879">
                  <a:extLst>
                    <a:ext uri="{9D8B030D-6E8A-4147-A177-3AD203B41FA5}">
                      <a16:colId xmlns:a16="http://schemas.microsoft.com/office/drawing/2014/main" val="3912726732"/>
                    </a:ext>
                  </a:extLst>
                </a:gridCol>
              </a:tblGrid>
              <a:tr h="245930">
                <a:tc gridSpan="2">
                  <a:txBody>
                    <a:bodyPr/>
                    <a:lstStyle/>
                    <a:p>
                      <a:pPr algn="ctr">
                        <a:lnSpc>
                          <a:spcPct val="107000"/>
                        </a:lnSpc>
                        <a:spcAft>
                          <a:spcPts val="800"/>
                        </a:spcAft>
                        <a:buNone/>
                      </a:pPr>
                      <a:r>
                        <a:rPr lang="en-GB" sz="900" kern="1200" dirty="0">
                          <a:effectLst/>
                        </a:rPr>
                        <a:t>Art &amp; design</a:t>
                      </a: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a:p>
                  </a:txBody>
                  <a:tcPr/>
                </a:tc>
                <a:extLst>
                  <a:ext uri="{0D108BD9-81ED-4DB2-BD59-A6C34878D82A}">
                    <a16:rowId xmlns:a16="http://schemas.microsoft.com/office/drawing/2014/main" val="675839518"/>
                  </a:ext>
                </a:extLst>
              </a:tr>
              <a:tr h="185839">
                <a:tc gridSpan="2">
                  <a:txBody>
                    <a:bodyPr/>
                    <a:lstStyle/>
                    <a:p>
                      <a:pPr>
                        <a:lnSpc>
                          <a:spcPct val="107000"/>
                        </a:lnSpc>
                        <a:spcAft>
                          <a:spcPts val="800"/>
                        </a:spcAft>
                        <a:buNone/>
                      </a:pPr>
                      <a:r>
                        <a:rPr lang="en-GB" sz="900" b="1" kern="1200" dirty="0">
                          <a:effectLst/>
                        </a:rPr>
                        <a:t>Curriculum core purpose. Intent</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937528791"/>
                  </a:ext>
                </a:extLst>
              </a:tr>
              <a:tr h="1100064">
                <a:tc gridSpan="2">
                  <a:txBody>
                    <a:bodyPr/>
                    <a:lstStyle/>
                    <a:p>
                      <a:pPr>
                        <a:lnSpc>
                          <a:spcPct val="107000"/>
                        </a:lnSpc>
                        <a:spcAft>
                          <a:spcPts val="0"/>
                        </a:spcAft>
                        <a:buNone/>
                      </a:pPr>
                      <a:r>
                        <a:rPr lang="en-GB" sz="900" kern="1200" dirty="0">
                          <a:solidFill>
                            <a:schemeClr val="dk1"/>
                          </a:solidFill>
                          <a:effectLst/>
                          <a:latin typeface="+mn-lt"/>
                          <a:ea typeface="+mn-ea"/>
                          <a:cs typeface="+mn-cs"/>
                        </a:rPr>
                        <a:t>Our vision for Art and design is of a creative, rigorous subject. We teach technical knowledge as well as practical skills  using a range of materials and techniques, which will allow students to have a broad experience of traditional art and 3D art techniques. </a:t>
                      </a:r>
                      <a:endParaRPr lang="en-GB" sz="900" kern="0" dirty="0">
                        <a:effectLst/>
                      </a:endParaRPr>
                    </a:p>
                    <a:p>
                      <a:pPr>
                        <a:lnSpc>
                          <a:spcPct val="107000"/>
                        </a:lnSpc>
                        <a:spcAft>
                          <a:spcPts val="0"/>
                        </a:spcAft>
                        <a:buNone/>
                      </a:pPr>
                      <a:r>
                        <a:rPr lang="en-GB" sz="900" kern="0" dirty="0">
                          <a:effectLst/>
                        </a:rPr>
                        <a:t>By the end of KS3, students will be able to:</a:t>
                      </a:r>
                      <a:endParaRPr lang="en-GB" sz="9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900" kern="0" dirty="0">
                          <a:effectLst/>
                        </a:rPr>
                        <a:t>Plan, prepare, and present a range of outcomes confidently.</a:t>
                      </a:r>
                      <a:endParaRPr lang="en-GB" sz="900" kern="100" dirty="0">
                        <a:effectLst/>
                      </a:endParaRPr>
                    </a:p>
                    <a:p>
                      <a:pPr marL="342900" lvl="0" indent="-342900">
                        <a:lnSpc>
                          <a:spcPct val="107000"/>
                        </a:lnSpc>
                        <a:spcAft>
                          <a:spcPts val="0"/>
                        </a:spcAft>
                        <a:buFont typeface="Arial" panose="020B0604020202020204" pitchFamily="34" charset="0"/>
                        <a:buChar char="•"/>
                        <a:tabLst>
                          <a:tab pos="457200" algn="l"/>
                        </a:tabLst>
                      </a:pPr>
                      <a:r>
                        <a:rPr lang="en-GB" sz="900" kern="0" dirty="0">
                          <a:effectLst/>
                        </a:rPr>
                        <a:t>Apply technical knowledge of art through annotation and artist studies. </a:t>
                      </a:r>
                    </a:p>
                    <a:p>
                      <a:pPr marL="342900" lvl="0" indent="-342900">
                        <a:lnSpc>
                          <a:spcPct val="107000"/>
                        </a:lnSpc>
                        <a:spcAft>
                          <a:spcPts val="0"/>
                        </a:spcAft>
                        <a:buFont typeface="Arial" panose="020B0604020202020204" pitchFamily="34" charset="0"/>
                        <a:buChar char="•"/>
                        <a:tabLst>
                          <a:tab pos="457200" algn="l"/>
                        </a:tabLst>
                      </a:pPr>
                      <a:r>
                        <a:rPr lang="en-GB" sz="900" kern="0" dirty="0">
                          <a:effectLst/>
                        </a:rPr>
                        <a:t> To refine work, improving on taught techniques to produce a range of outcomes. </a:t>
                      </a:r>
                    </a:p>
                    <a:p>
                      <a:pPr marL="342900" lvl="0" indent="-342900">
                        <a:lnSpc>
                          <a:spcPct val="107000"/>
                        </a:lnSpc>
                        <a:spcAft>
                          <a:spcPts val="0"/>
                        </a:spcAft>
                        <a:buFont typeface="Arial" panose="020B0604020202020204" pitchFamily="34" charset="0"/>
                        <a:buChar char="•"/>
                        <a:tabLst>
                          <a:tab pos="457200" algn="l"/>
                        </a:tabLst>
                      </a:pPr>
                      <a:r>
                        <a:rPr lang="en-GB" sz="900" kern="0" dirty="0">
                          <a:effectLst/>
                        </a:rPr>
                        <a:t> To show development of ideas using a range of mediums and </a:t>
                      </a:r>
                      <a:r>
                        <a:rPr lang="en-GB" sz="900" kern="100" dirty="0">
                          <a:effectLst/>
                          <a:latin typeface="Calibri" panose="020F0502020204030204" pitchFamily="34" charset="0"/>
                          <a:ea typeface="Calibri" panose="020F0502020204030204" pitchFamily="34" charset="0"/>
                          <a:cs typeface="Times New Roman" panose="02020603050405020304" pitchFamily="18" charset="0"/>
                        </a:rPr>
                        <a:t>experiments. </a:t>
                      </a:r>
                      <a:endParaRPr lang="en-GB" sz="900" kern="0" dirty="0">
                        <a:effectLst/>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689685684"/>
                  </a:ext>
                </a:extLst>
              </a:tr>
              <a:tr h="185839">
                <a:tc gridSpan="2">
                  <a:txBody>
                    <a:bodyPr/>
                    <a:lstStyle/>
                    <a:p>
                      <a:pPr>
                        <a:lnSpc>
                          <a:spcPct val="107000"/>
                        </a:lnSpc>
                        <a:spcAft>
                          <a:spcPts val="800"/>
                        </a:spcAft>
                        <a:buNone/>
                      </a:pPr>
                      <a:r>
                        <a:rPr lang="en-GB" sz="900" b="1" kern="1200" dirty="0">
                          <a:effectLst/>
                        </a:rPr>
                        <a:t>Community</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2952082500"/>
                  </a:ext>
                </a:extLst>
              </a:tr>
              <a:tr h="336537">
                <a:tc gridSpan="2">
                  <a:txBody>
                    <a:bodyPr/>
                    <a:lstStyle/>
                    <a:p>
                      <a:pPr>
                        <a:lnSpc>
                          <a:spcPct val="107000"/>
                        </a:lnSpc>
                        <a:spcAft>
                          <a:spcPts val="800"/>
                        </a:spcAft>
                        <a:buNone/>
                      </a:pPr>
                      <a:r>
                        <a:rPr lang="en-GB" sz="900" kern="1200" dirty="0">
                          <a:solidFill>
                            <a:schemeClr val="dk1"/>
                          </a:solidFill>
                          <a:effectLst/>
                          <a:latin typeface="+mn-lt"/>
                          <a:ea typeface="+mn-ea"/>
                          <a:cs typeface="+mn-cs"/>
                        </a:rPr>
                        <a:t>Art allows students to participate actively in group discussions, develop active listening skills and work together to discuss the work of other artists – including their peers. Students study a diverse range of artists from different backgrounds and cultures in which to apply to their own artwork. </a:t>
                      </a:r>
                      <a:endParaRPr lang="en-GB"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719962762"/>
                  </a:ext>
                </a:extLst>
              </a:tr>
              <a:tr h="185839">
                <a:tc gridSpan="2">
                  <a:txBody>
                    <a:bodyPr/>
                    <a:lstStyle/>
                    <a:p>
                      <a:pPr>
                        <a:lnSpc>
                          <a:spcPct val="107000"/>
                        </a:lnSpc>
                        <a:spcAft>
                          <a:spcPts val="800"/>
                        </a:spcAft>
                        <a:buNone/>
                      </a:pPr>
                      <a:r>
                        <a:rPr lang="en-GB" sz="900" b="1" kern="1200" dirty="0">
                          <a:effectLst/>
                        </a:rPr>
                        <a:t>Ambition</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4287659637"/>
                  </a:ext>
                </a:extLst>
              </a:tr>
              <a:tr h="353249">
                <a:tc gridSpan="2">
                  <a:txBody>
                    <a:bodyPr/>
                    <a:lstStyle/>
                    <a:p>
                      <a:pPr>
                        <a:lnSpc>
                          <a:spcPct val="107000"/>
                        </a:lnSpc>
                        <a:spcAft>
                          <a:spcPts val="800"/>
                        </a:spcAft>
                        <a:buNone/>
                      </a:pPr>
                      <a:r>
                        <a:rPr lang="en-GB" sz="900" kern="1200" dirty="0">
                          <a:solidFill>
                            <a:schemeClr val="dk1"/>
                          </a:solidFill>
                          <a:effectLst/>
                          <a:latin typeface="+mn-lt"/>
                          <a:ea typeface="+mn-ea"/>
                          <a:cs typeface="+mn-cs"/>
                        </a:rPr>
                        <a:t>Art allows students to become risk-takers in trying out new things without the fear of failure. Art students are encouraged to refine work, allowing progression of taught techniques, which are then presented to a high standard. </a:t>
                      </a:r>
                      <a:endParaRPr lang="en-GB"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754743314"/>
                  </a:ext>
                </a:extLst>
              </a:tr>
              <a:tr h="185839">
                <a:tc gridSpan="2">
                  <a:txBody>
                    <a:bodyPr/>
                    <a:lstStyle/>
                    <a:p>
                      <a:pPr>
                        <a:lnSpc>
                          <a:spcPct val="107000"/>
                        </a:lnSpc>
                        <a:spcAft>
                          <a:spcPts val="800"/>
                        </a:spcAft>
                        <a:buNone/>
                      </a:pPr>
                      <a:r>
                        <a:rPr lang="en-GB" sz="900" b="1" kern="1200" dirty="0">
                          <a:effectLst/>
                        </a:rPr>
                        <a:t>Respect</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lang="en-GB"/>
                    </a:p>
                  </a:txBody>
                  <a:tcPr/>
                </a:tc>
                <a:extLst>
                  <a:ext uri="{0D108BD9-81ED-4DB2-BD59-A6C34878D82A}">
                    <a16:rowId xmlns:a16="http://schemas.microsoft.com/office/drawing/2014/main" val="1252081578"/>
                  </a:ext>
                </a:extLst>
              </a:tr>
              <a:tr h="648088">
                <a:tc gridSpan="2">
                  <a:txBody>
                    <a:bodyPr/>
                    <a:lstStyle/>
                    <a:p>
                      <a:r>
                        <a:rPr lang="en-GB" sz="900" kern="1200" dirty="0">
                          <a:solidFill>
                            <a:schemeClr val="dk1"/>
                          </a:solidFill>
                          <a:effectLst/>
                          <a:latin typeface="+mn-lt"/>
                          <a:ea typeface="+mn-ea"/>
                          <a:cs typeface="+mn-cs"/>
                        </a:rPr>
                        <a:t>Respect is evident in Art through clear classroom routines that value every student’s contribution. We create a safe and supportive environment where mistakes are viewed as learning opportunities and effort is celebrated. </a:t>
                      </a:r>
                    </a:p>
                    <a:p>
                      <a:r>
                        <a:rPr lang="en-GB" sz="900" kern="1200" dirty="0">
                          <a:solidFill>
                            <a:schemeClr val="dk1"/>
                          </a:solidFill>
                          <a:effectLst/>
                          <a:latin typeface="+mn-lt"/>
                          <a:ea typeface="+mn-ea"/>
                          <a:cs typeface="+mn-cs"/>
                        </a:rPr>
                        <a:t>Students are encouraged to listen to others and learn from others, challenge ideas constructively, and work together respectfully. Students are encouraged to view the classroom as a safe space where they can share ideas and as questions freely and without fear. </a:t>
                      </a: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3537909982"/>
                  </a:ext>
                </a:extLst>
              </a:tr>
              <a:tr h="185323">
                <a:tc gridSpan="2">
                  <a:txBody>
                    <a:bodyPr/>
                    <a:lstStyle/>
                    <a:p>
                      <a:r>
                        <a:rPr lang="en-GB" sz="900" b="1" kern="1200" dirty="0">
                          <a:solidFill>
                            <a:schemeClr val="dk1"/>
                          </a:solidFill>
                          <a:effectLst/>
                          <a:latin typeface="+mn-lt"/>
                          <a:ea typeface="+mn-ea"/>
                          <a:cs typeface="+mn-cs"/>
                        </a:rPr>
                        <a:t>Careers in the curriculum</a:t>
                      </a: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75000"/>
                      </a:schemeClr>
                    </a:solidFill>
                  </a:tcPr>
                </a:tc>
                <a:tc hMerge="1">
                  <a:txBody>
                    <a:bodyPr/>
                    <a:lstStyle/>
                    <a:p>
                      <a:endParaRPr lang="en-GB"/>
                    </a:p>
                  </a:txBody>
                  <a:tcPr/>
                </a:tc>
                <a:extLst>
                  <a:ext uri="{0D108BD9-81ED-4DB2-BD59-A6C34878D82A}">
                    <a16:rowId xmlns:a16="http://schemas.microsoft.com/office/drawing/2014/main" val="2416381384"/>
                  </a:ext>
                </a:extLst>
              </a:tr>
              <a:tr h="21945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kern="100" dirty="0">
                          <a:effectLst/>
                          <a:latin typeface="Calibri" panose="020F0502020204030204" pitchFamily="34" charset="0"/>
                          <a:ea typeface="Calibri" panose="020F0502020204030204" pitchFamily="34" charset="0"/>
                          <a:cs typeface="Times New Roman" panose="02020603050405020304" pitchFamily="18" charset="0"/>
                        </a:rPr>
                        <a:t>Creative arts careers are advertised outside room 4. All posters for careers in creative arts including apprenticeships are advertised within classrooms. </a:t>
                      </a:r>
                      <a:endParaRPr lang="en-GB" sz="900" kern="1200" dirty="0">
                        <a:solidFill>
                          <a:schemeClr val="dk1"/>
                        </a:solidFill>
                        <a:effectLst/>
                        <a:latin typeface="+mn-lt"/>
                        <a:ea typeface="+mn-ea"/>
                        <a:cs typeface="+mn-cs"/>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GB"/>
                    </a:p>
                  </a:txBody>
                  <a:tcPr/>
                </a:tc>
                <a:extLst>
                  <a:ext uri="{0D108BD9-81ED-4DB2-BD59-A6C34878D82A}">
                    <a16:rowId xmlns:a16="http://schemas.microsoft.com/office/drawing/2014/main" val="2548561257"/>
                  </a:ext>
                </a:extLst>
              </a:tr>
              <a:tr h="185839">
                <a:tc>
                  <a:txBody>
                    <a:bodyPr/>
                    <a:lstStyle/>
                    <a:p>
                      <a:pPr>
                        <a:lnSpc>
                          <a:spcPct val="107000"/>
                        </a:lnSpc>
                        <a:spcAft>
                          <a:spcPts val="800"/>
                        </a:spcAft>
                        <a:buNone/>
                      </a:pPr>
                      <a:r>
                        <a:rPr lang="en-GB" sz="900" b="1" kern="1200" dirty="0">
                          <a:effectLst/>
                        </a:rPr>
                        <a:t>Content-Knowledge and Skills.</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tc>
                  <a:txBody>
                    <a:bodyPr/>
                    <a:lstStyle/>
                    <a:p>
                      <a:pPr>
                        <a:lnSpc>
                          <a:spcPct val="107000"/>
                        </a:lnSpc>
                        <a:spcAft>
                          <a:spcPts val="800"/>
                        </a:spcAft>
                        <a:buNone/>
                      </a:pPr>
                      <a:r>
                        <a:rPr lang="en-GB" sz="900" b="1" kern="1200" dirty="0">
                          <a:effectLst/>
                        </a:rPr>
                        <a:t>Subject specific pedagogy</a:t>
                      </a:r>
                      <a:endParaRPr lang="en-GB" sz="9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1284896815"/>
                  </a:ext>
                </a:extLst>
              </a:tr>
              <a:tr h="2432741">
                <a:tc>
                  <a:txBody>
                    <a:bodyPr/>
                    <a:lstStyle/>
                    <a:p>
                      <a:r>
                        <a:rPr lang="en-GB" sz="900" kern="1200" dirty="0">
                          <a:solidFill>
                            <a:schemeClr val="dk1"/>
                          </a:solidFill>
                          <a:effectLst/>
                          <a:latin typeface="+mn-lt"/>
                          <a:ea typeface="+mn-ea"/>
                          <a:cs typeface="+mn-cs"/>
                        </a:rPr>
                        <a:t>Throughout KS3  students will: </a:t>
                      </a:r>
                    </a:p>
                    <a:p>
                      <a:r>
                        <a:rPr lang="en-GB" sz="900" kern="1200" dirty="0">
                          <a:solidFill>
                            <a:schemeClr val="dk1"/>
                          </a:solidFill>
                          <a:effectLst/>
                          <a:latin typeface="+mn-lt"/>
                          <a:ea typeface="+mn-ea"/>
                          <a:cs typeface="+mn-cs"/>
                        </a:rPr>
                        <a:t> </a:t>
                      </a:r>
                    </a:p>
                    <a:p>
                      <a:pPr marL="171450" lvl="0" indent="-171450">
                        <a:buFont typeface="Arial" panose="020B0604020202020204" pitchFamily="34" charset="0"/>
                        <a:buChar char="•"/>
                      </a:pPr>
                      <a:r>
                        <a:rPr lang="en-GB" sz="900" kern="1200" dirty="0">
                          <a:solidFill>
                            <a:schemeClr val="dk1"/>
                          </a:solidFill>
                          <a:effectLst/>
                          <a:latin typeface="+mn-lt"/>
                          <a:ea typeface="+mn-ea"/>
                          <a:cs typeface="+mn-cs"/>
                        </a:rPr>
                        <a:t>Research the work of different artists, analysing their work, developing ideas by exploring the formal elements of art.</a:t>
                      </a:r>
                    </a:p>
                    <a:p>
                      <a:pPr marL="171450" lvl="0" indent="-171450">
                        <a:buFont typeface="Arial" panose="020B0604020202020204" pitchFamily="34" charset="0"/>
                        <a:buChar char="•"/>
                      </a:pPr>
                      <a:r>
                        <a:rPr lang="en-GB" sz="900" kern="1200" dirty="0">
                          <a:solidFill>
                            <a:schemeClr val="dk1"/>
                          </a:solidFill>
                          <a:effectLst/>
                          <a:latin typeface="+mn-lt"/>
                          <a:ea typeface="+mn-ea"/>
                          <a:cs typeface="+mn-cs"/>
                        </a:rPr>
                        <a:t>Experimenting with different materials and processes including mixed media, painting, observational drawing, 3D construction, clay work, pen and ink composition, etching, polygraph, cardboard relief. </a:t>
                      </a:r>
                    </a:p>
                    <a:p>
                      <a:pPr marL="171450" lvl="0" indent="-171450">
                        <a:buFont typeface="Arial" panose="020B0604020202020204" pitchFamily="34" charset="0"/>
                        <a:buChar char="•"/>
                      </a:pPr>
                      <a:r>
                        <a:rPr lang="en-GB" sz="900" kern="1200" dirty="0">
                          <a:solidFill>
                            <a:schemeClr val="dk1"/>
                          </a:solidFill>
                          <a:effectLst/>
                          <a:latin typeface="+mn-lt"/>
                          <a:ea typeface="+mn-ea"/>
                          <a:cs typeface="+mn-cs"/>
                        </a:rPr>
                        <a:t>Students will be able to demonstrate artistic ability by recording ideas and intentions related to the art topic and theme. </a:t>
                      </a:r>
                    </a:p>
                    <a:p>
                      <a:pPr marL="171450" lvl="0" indent="-171450">
                        <a:buFont typeface="Arial" panose="020B0604020202020204" pitchFamily="34" charset="0"/>
                        <a:buChar char="•"/>
                      </a:pPr>
                      <a:r>
                        <a:rPr lang="en-GB" sz="900" kern="1200" dirty="0">
                          <a:solidFill>
                            <a:schemeClr val="dk1"/>
                          </a:solidFill>
                          <a:effectLst/>
                          <a:latin typeface="+mn-lt"/>
                          <a:ea typeface="+mn-ea"/>
                          <a:cs typeface="+mn-cs"/>
                        </a:rPr>
                        <a:t>Students will finish, present, analyse and evaluate final outcomes. </a:t>
                      </a:r>
                    </a:p>
                    <a:p>
                      <a:pPr>
                        <a:lnSpc>
                          <a:spcPct val="107000"/>
                        </a:lnSpc>
                        <a:spcAft>
                          <a:spcPts val="0"/>
                        </a:spcAft>
                        <a:buNone/>
                      </a:pPr>
                      <a:endParaRPr lang="en-GB"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800" b="1" kern="1200" dirty="0">
                          <a:solidFill>
                            <a:schemeClr val="dk1"/>
                          </a:solidFill>
                          <a:effectLst/>
                          <a:latin typeface="+mn-lt"/>
                          <a:ea typeface="+mn-ea"/>
                          <a:cs typeface="+mn-cs"/>
                        </a:rPr>
                        <a:t>IMPLEMENTATION: </a:t>
                      </a:r>
                      <a:r>
                        <a:rPr lang="en-GB" sz="800" kern="1200" dirty="0">
                          <a:solidFill>
                            <a:schemeClr val="dk1"/>
                          </a:solidFill>
                          <a:effectLst/>
                          <a:latin typeface="+mn-lt"/>
                          <a:ea typeface="+mn-ea"/>
                          <a:cs typeface="+mn-cs"/>
                        </a:rPr>
                        <a:t>A well sequenced and logical curriculum that builds knowledge and skills over time. Assessment centred around the KS3 curriculum principles of development, refine, record and present. Students will cover the different topics of art throughout the year, building on their skills through refinement and development. Students will have 2 assessment points throughout the year.</a:t>
                      </a:r>
                    </a:p>
                    <a:p>
                      <a:r>
                        <a:rPr lang="en-GB" sz="800" b="1" kern="1200" dirty="0">
                          <a:solidFill>
                            <a:schemeClr val="dk1"/>
                          </a:solidFill>
                          <a:effectLst/>
                          <a:latin typeface="+mn-lt"/>
                          <a:ea typeface="+mn-ea"/>
                          <a:cs typeface="+mn-cs"/>
                        </a:rPr>
                        <a:t>KS2 FOUNDATIONS:</a:t>
                      </a:r>
                      <a:r>
                        <a:rPr lang="en-GB" sz="800" kern="1200" dirty="0">
                          <a:solidFill>
                            <a:schemeClr val="dk1"/>
                          </a:solidFill>
                          <a:effectLst/>
                          <a:latin typeface="+mn-lt"/>
                          <a:ea typeface="+mn-ea"/>
                          <a:cs typeface="+mn-cs"/>
                        </a:rPr>
                        <a:t> Students prior knowledge of the Art curriculum will be vast depending on the primary school attended.  Students will complete a baseline test in the autumn term to assess their current artistic ability.</a:t>
                      </a:r>
                      <a:r>
                        <a:rPr lang="en-GB" sz="800" i="1" kern="1200" dirty="0">
                          <a:solidFill>
                            <a:schemeClr val="dk1"/>
                          </a:solidFill>
                          <a:effectLst/>
                          <a:latin typeface="+mn-lt"/>
                          <a:ea typeface="+mn-ea"/>
                          <a:cs typeface="+mn-cs"/>
                        </a:rPr>
                        <a:t> </a:t>
                      </a:r>
                      <a:r>
                        <a:rPr lang="en-GB" sz="800" kern="1200" dirty="0">
                          <a:solidFill>
                            <a:schemeClr val="dk1"/>
                          </a:solidFill>
                          <a:effectLst/>
                          <a:latin typeface="+mn-lt"/>
                          <a:ea typeface="+mn-ea"/>
                          <a:cs typeface="+mn-cs"/>
                        </a:rPr>
                        <a:t> </a:t>
                      </a:r>
                    </a:p>
                    <a:p>
                      <a:r>
                        <a:rPr lang="en-GB" sz="800" b="1" kern="1200" dirty="0">
                          <a:solidFill>
                            <a:schemeClr val="dk1"/>
                          </a:solidFill>
                          <a:effectLst/>
                          <a:latin typeface="+mn-lt"/>
                          <a:ea typeface="+mn-ea"/>
                          <a:cs typeface="+mn-cs"/>
                        </a:rPr>
                        <a:t>ASSESSMENT KS3:</a:t>
                      </a:r>
                      <a:r>
                        <a:rPr lang="en-GB" sz="800" kern="1200" dirty="0">
                          <a:solidFill>
                            <a:schemeClr val="dk1"/>
                          </a:solidFill>
                          <a:effectLst/>
                          <a:latin typeface="+mn-lt"/>
                          <a:ea typeface="+mn-ea"/>
                          <a:cs typeface="+mn-cs"/>
                        </a:rPr>
                        <a:t> KS3 students complete 2 assessments.  Assessments will consist of core questions alongside holistic marking of sketchbooks which will include a final outcome. Development, refinement and annotations will be assessed throughout the year. </a:t>
                      </a:r>
                    </a:p>
                    <a:p>
                      <a:pPr rtl="0" fontAlgn="base"/>
                      <a:r>
                        <a:rPr lang="en-GB" sz="800" b="1" i="0" kern="1200" dirty="0">
                          <a:solidFill>
                            <a:schemeClr val="dk1"/>
                          </a:solidFill>
                          <a:effectLst/>
                          <a:latin typeface="+mn-lt"/>
                          <a:ea typeface="+mn-ea"/>
                          <a:cs typeface="+mn-cs"/>
                        </a:rPr>
                        <a:t>ASSESSMENT KS4:</a:t>
                      </a:r>
                      <a:r>
                        <a:rPr lang="en-GB" sz="800" b="0" i="0" kern="1200" dirty="0">
                          <a:solidFill>
                            <a:schemeClr val="dk1"/>
                          </a:solidFill>
                          <a:effectLst/>
                          <a:latin typeface="+mn-lt"/>
                          <a:ea typeface="+mn-ea"/>
                          <a:cs typeface="+mn-cs"/>
                        </a:rPr>
                        <a:t> Students will complete several projects throughout year 10 assessment using GCSE grading termly. Students will follow the AQA Art and Design specification. There are no written exams. Students are asked to produce 2 portfolios of work, the second of which will lead to a 10-hour exam where students are to create a final piece.  </a:t>
                      </a:r>
                    </a:p>
                    <a:p>
                      <a:pPr rtl="0" fontAlgn="base"/>
                      <a:r>
                        <a:rPr lang="en-GB" sz="800" b="1" i="0" kern="1200" dirty="0">
                          <a:solidFill>
                            <a:schemeClr val="dk1"/>
                          </a:solidFill>
                          <a:effectLst/>
                          <a:latin typeface="+mn-lt"/>
                          <a:ea typeface="+mn-ea"/>
                          <a:cs typeface="+mn-cs"/>
                        </a:rPr>
                        <a:t>LESSON STRUCTURE KS3:</a:t>
                      </a:r>
                      <a:r>
                        <a:rPr lang="en-GB" sz="800" b="0" i="0" kern="1200" dirty="0">
                          <a:solidFill>
                            <a:schemeClr val="dk1"/>
                          </a:solidFill>
                          <a:effectLst/>
                          <a:latin typeface="+mn-lt"/>
                          <a:ea typeface="+mn-ea"/>
                          <a:cs typeface="+mn-cs"/>
                        </a:rPr>
                        <a:t> Students will follow a structured Art program, having 1 lesson per fortnight.  </a:t>
                      </a:r>
                    </a:p>
                    <a:p>
                      <a:pPr rtl="0" fontAlgn="base"/>
                      <a:r>
                        <a:rPr lang="en-GB" sz="800" b="1" i="0" kern="1200" dirty="0">
                          <a:solidFill>
                            <a:schemeClr val="dk1"/>
                          </a:solidFill>
                          <a:effectLst/>
                          <a:latin typeface="+mn-lt"/>
                          <a:ea typeface="+mn-ea"/>
                          <a:cs typeface="+mn-cs"/>
                        </a:rPr>
                        <a:t>LESSON STRUCTURE KS4:</a:t>
                      </a:r>
                      <a:r>
                        <a:rPr lang="en-GB" sz="800" b="0" i="0" kern="1200" dirty="0">
                          <a:solidFill>
                            <a:schemeClr val="dk1"/>
                          </a:solidFill>
                          <a:effectLst/>
                          <a:latin typeface="+mn-lt"/>
                          <a:ea typeface="+mn-ea"/>
                          <a:cs typeface="+mn-cs"/>
                        </a:rPr>
                        <a:t> Students will complete a structured Art program which helps develop the knowledge and skills needed to complete the GCSE. Students will have 3 lessons per fortnight at 100 minutes</a:t>
                      </a:r>
                      <a:r>
                        <a:rPr lang="en-GB" sz="800" b="0" i="1" kern="1200" dirty="0">
                          <a:solidFill>
                            <a:schemeClr val="dk1"/>
                          </a:solidFill>
                          <a:effectLst/>
                          <a:latin typeface="+mn-lt"/>
                          <a:ea typeface="+mn-ea"/>
                          <a:cs typeface="+mn-cs"/>
                        </a:rPr>
                        <a:t>.</a:t>
                      </a:r>
                      <a:r>
                        <a:rPr lang="en-GB" sz="800" b="0" i="0" kern="1200" dirty="0">
                          <a:solidFill>
                            <a:schemeClr val="dk1"/>
                          </a:solidFill>
                          <a:effectLst/>
                          <a:latin typeface="+mn-lt"/>
                          <a:ea typeface="+mn-ea"/>
                          <a:cs typeface="+mn-cs"/>
                        </a:rPr>
                        <a:t> </a:t>
                      </a:r>
                    </a:p>
                    <a:p>
                      <a:r>
                        <a:rPr lang="en-GB" sz="800" b="1" kern="1200" dirty="0">
                          <a:solidFill>
                            <a:schemeClr val="dk1"/>
                          </a:solidFill>
                          <a:effectLst/>
                          <a:latin typeface="+mn-lt"/>
                          <a:ea typeface="+mn-ea"/>
                          <a:cs typeface="+mn-cs"/>
                        </a:rPr>
                        <a:t>CLEAAPS RISK ASSESSMENTS:</a:t>
                      </a:r>
                      <a:r>
                        <a:rPr lang="en-GB" sz="800" kern="1200" dirty="0">
                          <a:solidFill>
                            <a:schemeClr val="dk1"/>
                          </a:solidFill>
                          <a:effectLst/>
                          <a:latin typeface="+mn-lt"/>
                          <a:ea typeface="+mn-ea"/>
                          <a:cs typeface="+mn-cs"/>
                        </a:rPr>
                        <a:t> 003, 004, 007, 009, 011, 032, 068, 088, 090, 091, 094, 097, 102, 103, 106, 108, 144, 145, 151, 152, 153, 155, 157, 161, 162, 163, 168, 170</a:t>
                      </a:r>
                      <a:endParaRPr lang="en-GB" sz="9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7384" marR="27384" marT="13692" marB="136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3826209"/>
                  </a:ext>
                </a:extLst>
              </a:tr>
            </a:tbl>
          </a:graphicData>
        </a:graphic>
      </p:graphicFrame>
      <p:sp>
        <p:nvSpPr>
          <p:cNvPr id="5" name="TextBox 4">
            <a:extLst>
              <a:ext uri="{FF2B5EF4-FFF2-40B4-BE49-F238E27FC236}">
                <a16:creationId xmlns:a16="http://schemas.microsoft.com/office/drawing/2014/main" id="{E7E64CF6-044C-895B-07B7-F7DADECBAC97}"/>
              </a:ext>
            </a:extLst>
          </p:cNvPr>
          <p:cNvSpPr txBox="1"/>
          <p:nvPr/>
        </p:nvSpPr>
        <p:spPr>
          <a:xfrm>
            <a:off x="1589453" y="-1387676"/>
            <a:ext cx="2117690" cy="188193"/>
          </a:xfrm>
          <a:prstGeom prst="rect">
            <a:avLst/>
          </a:prstGeom>
          <a:noFill/>
        </p:spPr>
        <p:txBody>
          <a:bodyPr wrap="square" rtlCol="0">
            <a:spAutoFit/>
          </a:bodyPr>
          <a:lstStyle/>
          <a:p>
            <a:r>
              <a:rPr lang="en-GB" sz="623" i="1" dirty="0"/>
              <a:t>Art &amp; Design curriculum content 2026-27</a:t>
            </a:r>
          </a:p>
        </p:txBody>
      </p:sp>
      <p:sp>
        <p:nvSpPr>
          <p:cNvPr id="6" name="TextBox 5">
            <a:extLst>
              <a:ext uri="{FF2B5EF4-FFF2-40B4-BE49-F238E27FC236}">
                <a16:creationId xmlns:a16="http://schemas.microsoft.com/office/drawing/2014/main" id="{6244FEC2-4D0C-A45B-CCE5-3DA20353E9AB}"/>
              </a:ext>
            </a:extLst>
          </p:cNvPr>
          <p:cNvSpPr txBox="1"/>
          <p:nvPr/>
        </p:nvSpPr>
        <p:spPr>
          <a:xfrm>
            <a:off x="172560" y="0"/>
            <a:ext cx="4951476" cy="246221"/>
          </a:xfrm>
          <a:prstGeom prst="rect">
            <a:avLst/>
          </a:prstGeom>
          <a:noFill/>
        </p:spPr>
        <p:txBody>
          <a:bodyPr wrap="square">
            <a:spAutoFit/>
          </a:bodyPr>
          <a:lstStyle/>
          <a:p>
            <a:r>
              <a:rPr lang="en-GB" sz="1000" b="0" i="1" dirty="0">
                <a:solidFill>
                  <a:srgbClr val="000000"/>
                </a:solidFill>
                <a:effectLst/>
                <a:latin typeface="Calibri" panose="020F0502020204030204" pitchFamily="34" charset="0"/>
              </a:rPr>
              <a:t>Art &amp; Design Curriculum Content 2026-27 </a:t>
            </a:r>
            <a:endParaRPr lang="en-GB" sz="1000" i="1" dirty="0"/>
          </a:p>
        </p:txBody>
      </p:sp>
    </p:spTree>
    <p:extLst>
      <p:ext uri="{BB962C8B-B14F-4D97-AF65-F5344CB8AC3E}">
        <p14:creationId xmlns:p14="http://schemas.microsoft.com/office/powerpoint/2010/main" val="27459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153E5EE-480C-6AFE-1F64-00C409F3C0E6}"/>
              </a:ext>
            </a:extLst>
          </p:cNvPr>
          <p:cNvSpPr txBox="1"/>
          <p:nvPr/>
        </p:nvSpPr>
        <p:spPr>
          <a:xfrm>
            <a:off x="172560" y="0"/>
            <a:ext cx="4951476" cy="246221"/>
          </a:xfrm>
          <a:prstGeom prst="rect">
            <a:avLst/>
          </a:prstGeom>
          <a:noFill/>
        </p:spPr>
        <p:txBody>
          <a:bodyPr wrap="square">
            <a:spAutoFit/>
          </a:bodyPr>
          <a:lstStyle/>
          <a:p>
            <a:r>
              <a:rPr lang="en-GB" sz="1000" b="0" i="1" dirty="0">
                <a:solidFill>
                  <a:srgbClr val="000000"/>
                </a:solidFill>
                <a:effectLst/>
                <a:latin typeface="Calibri" panose="020F0502020204030204" pitchFamily="34" charset="0"/>
              </a:rPr>
              <a:t>Art &amp; Design Curriculum Content 2026-27 </a:t>
            </a:r>
            <a:endParaRPr lang="en-GB" sz="1000" i="1" dirty="0"/>
          </a:p>
        </p:txBody>
      </p:sp>
      <p:graphicFrame>
        <p:nvGraphicFramePr>
          <p:cNvPr id="3" name="Table 2">
            <a:extLst>
              <a:ext uri="{FF2B5EF4-FFF2-40B4-BE49-F238E27FC236}">
                <a16:creationId xmlns:a16="http://schemas.microsoft.com/office/drawing/2014/main" id="{3739A1EA-BA2D-D83E-799A-424B2C9ACEA8}"/>
              </a:ext>
            </a:extLst>
          </p:cNvPr>
          <p:cNvGraphicFramePr>
            <a:graphicFrameLocks noGrp="1"/>
          </p:cNvGraphicFramePr>
          <p:nvPr>
            <p:extLst>
              <p:ext uri="{D42A27DB-BD31-4B8C-83A1-F6EECF244321}">
                <p14:modId xmlns:p14="http://schemas.microsoft.com/office/powerpoint/2010/main" val="4212379581"/>
              </p:ext>
            </p:extLst>
          </p:nvPr>
        </p:nvGraphicFramePr>
        <p:xfrm>
          <a:off x="330474" y="493480"/>
          <a:ext cx="8740374" cy="5843313"/>
        </p:xfrm>
        <a:graphic>
          <a:graphicData uri="http://schemas.openxmlformats.org/drawingml/2006/table">
            <a:tbl>
              <a:tblPr/>
              <a:tblGrid>
                <a:gridCol w="806493">
                  <a:extLst>
                    <a:ext uri="{9D8B030D-6E8A-4147-A177-3AD203B41FA5}">
                      <a16:colId xmlns:a16="http://schemas.microsoft.com/office/drawing/2014/main" val="2270366067"/>
                    </a:ext>
                  </a:extLst>
                </a:gridCol>
                <a:gridCol w="1945666">
                  <a:extLst>
                    <a:ext uri="{9D8B030D-6E8A-4147-A177-3AD203B41FA5}">
                      <a16:colId xmlns:a16="http://schemas.microsoft.com/office/drawing/2014/main" val="416165318"/>
                    </a:ext>
                  </a:extLst>
                </a:gridCol>
                <a:gridCol w="1804530">
                  <a:extLst>
                    <a:ext uri="{9D8B030D-6E8A-4147-A177-3AD203B41FA5}">
                      <a16:colId xmlns:a16="http://schemas.microsoft.com/office/drawing/2014/main" val="1518327909"/>
                    </a:ext>
                  </a:extLst>
                </a:gridCol>
                <a:gridCol w="1905341">
                  <a:extLst>
                    <a:ext uri="{9D8B030D-6E8A-4147-A177-3AD203B41FA5}">
                      <a16:colId xmlns:a16="http://schemas.microsoft.com/office/drawing/2014/main" val="1355080677"/>
                    </a:ext>
                  </a:extLst>
                </a:gridCol>
                <a:gridCol w="2278344">
                  <a:extLst>
                    <a:ext uri="{9D8B030D-6E8A-4147-A177-3AD203B41FA5}">
                      <a16:colId xmlns:a16="http://schemas.microsoft.com/office/drawing/2014/main" val="3334902235"/>
                    </a:ext>
                  </a:extLst>
                </a:gridCol>
              </a:tblGrid>
              <a:tr h="501840">
                <a:tc>
                  <a:txBody>
                    <a:bodyPr/>
                    <a:lstStyle/>
                    <a:p>
                      <a:pPr algn="l" rtl="0" fontAlgn="base">
                        <a:lnSpc>
                          <a:spcPts val="975"/>
                        </a:lnSpc>
                        <a:buNone/>
                      </a:pPr>
                      <a:r>
                        <a:rPr lang="en-GB" sz="700" b="1" i="0">
                          <a:effectLst/>
                          <a:latin typeface="Calibri Light" panose="020F0302020204030204" pitchFamily="34" charset="0"/>
                        </a:rPr>
                        <a:t>Subject </a:t>
                      </a:r>
                      <a:r>
                        <a:rPr lang="en-GB" sz="700" b="0" i="0">
                          <a:effectLst/>
                          <a:latin typeface="Calibri Light" panose="020F0302020204030204" pitchFamily="34" charset="0"/>
                        </a:rPr>
                        <a:t>Curriculum Content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dirty="0">
                          <a:effectLst/>
                          <a:latin typeface="Calibri Light" panose="020F0302020204030204" pitchFamily="34" charset="0"/>
                        </a:rPr>
                        <a:t>Cycle 1</a:t>
                      </a:r>
                      <a:r>
                        <a:rPr lang="en-GB" sz="800" b="0" i="0" dirty="0">
                          <a:effectLst/>
                          <a:latin typeface="Calibri Light" panose="020F0302020204030204" pitchFamily="34" charset="0"/>
                        </a:rPr>
                        <a:t> </a:t>
                      </a:r>
                      <a:endParaRPr lang="en-GB" sz="1500" b="0" i="0" dirty="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2</a:t>
                      </a:r>
                      <a:r>
                        <a:rPr lang="en-GB" sz="8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3</a:t>
                      </a:r>
                      <a:r>
                        <a:rPr lang="en-GB" sz="8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1275"/>
                        </a:lnSpc>
                        <a:buNone/>
                      </a:pPr>
                      <a:r>
                        <a:rPr lang="en-GB" sz="800" b="1" i="0">
                          <a:effectLst/>
                          <a:latin typeface="Calibri Light" panose="020F0302020204030204" pitchFamily="34" charset="0"/>
                        </a:rPr>
                        <a:t>Cycle 4</a:t>
                      </a:r>
                      <a:r>
                        <a:rPr lang="en-GB" sz="8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854884"/>
                  </a:ext>
                </a:extLst>
              </a:tr>
              <a:tr h="1780491">
                <a:tc>
                  <a:txBody>
                    <a:bodyPr/>
                    <a:lstStyle/>
                    <a:p>
                      <a:pPr algn="l" rtl="0" fontAlgn="base">
                        <a:lnSpc>
                          <a:spcPts val="975"/>
                        </a:lnSpc>
                        <a:buNone/>
                      </a:pPr>
                      <a:r>
                        <a:rPr lang="en-GB" sz="700" b="1" i="0">
                          <a:effectLst/>
                          <a:latin typeface="Calibri Light" panose="020F0302020204030204" pitchFamily="34" charset="0"/>
                        </a:rPr>
                        <a:t>Year 7</a:t>
                      </a: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Formal elements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7 formal elements </a:t>
                      </a:r>
                      <a:endParaRPr lang="en-GB" sz="1500" b="0" i="0">
                        <a:effectLst/>
                      </a:endParaRPr>
                    </a:p>
                    <a:p>
                      <a:pPr algn="l" rtl="0" fontAlgn="base">
                        <a:lnSpc>
                          <a:spcPts val="975"/>
                        </a:lnSpc>
                        <a:buNone/>
                      </a:pPr>
                      <a:r>
                        <a:rPr lang="en-GB" sz="700" b="0" i="0">
                          <a:effectLst/>
                          <a:latin typeface="Calibri Light" panose="020F0302020204030204" pitchFamily="34" charset="0"/>
                        </a:rPr>
                        <a:t>Hot and cold studies </a:t>
                      </a:r>
                      <a:endParaRPr lang="en-GB" sz="1500" b="0" i="0">
                        <a:effectLst/>
                      </a:endParaRPr>
                    </a:p>
                    <a:p>
                      <a:pPr algn="l" rtl="0" fontAlgn="base">
                        <a:lnSpc>
                          <a:spcPts val="975"/>
                        </a:lnSpc>
                        <a:buNone/>
                      </a:pPr>
                      <a:r>
                        <a:rPr lang="en-GB" sz="700" b="0" i="0">
                          <a:effectLst/>
                          <a:latin typeface="Calibri Light" panose="020F0302020204030204" pitchFamily="34" charset="0"/>
                        </a:rPr>
                        <a:t>David Hockney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Formal elements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Colour theory </a:t>
                      </a:r>
                      <a:endParaRPr lang="en-GB" sz="1500" b="0" i="0">
                        <a:effectLst/>
                      </a:endParaRPr>
                    </a:p>
                    <a:p>
                      <a:pPr algn="l" rtl="0" fontAlgn="base">
                        <a:lnSpc>
                          <a:spcPts val="975"/>
                        </a:lnSpc>
                        <a:buNone/>
                      </a:pPr>
                      <a:r>
                        <a:rPr lang="en-GB" sz="700" b="0" i="0">
                          <a:effectLst/>
                          <a:latin typeface="Calibri Light" panose="020F0302020204030204" pitchFamily="34" charset="0"/>
                        </a:rPr>
                        <a:t>Zarrah Hussain </a:t>
                      </a:r>
                      <a:endParaRPr lang="en-GB" sz="1500" b="0" i="0">
                        <a:effectLst/>
                      </a:endParaRPr>
                    </a:p>
                    <a:p>
                      <a:pPr algn="l" rtl="0" fontAlgn="base">
                        <a:lnSpc>
                          <a:spcPts val="975"/>
                        </a:lnSpc>
                        <a:buNone/>
                      </a:pPr>
                      <a:r>
                        <a:rPr lang="en-GB" sz="700" b="0" i="0">
                          <a:effectLst/>
                          <a:latin typeface="Calibri Light" panose="020F0302020204030204" pitchFamily="34" charset="0"/>
                        </a:rPr>
                        <a:t>Islamic art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Applied Knowledge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Character design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Tim Burton </a:t>
                      </a:r>
                      <a:endParaRPr lang="en-GB" sz="1500" b="0" i="0">
                        <a:effectLst/>
                      </a:endParaRPr>
                    </a:p>
                    <a:p>
                      <a:pPr algn="l" rtl="0" fontAlgn="base">
                        <a:lnSpc>
                          <a:spcPts val="975"/>
                        </a:lnSpc>
                        <a:buNone/>
                      </a:pPr>
                      <a:r>
                        <a:rPr lang="en-GB" sz="700" b="0" i="0">
                          <a:effectLst/>
                          <a:latin typeface="Calibri Light" panose="020F0302020204030204" pitchFamily="34" charset="0"/>
                        </a:rPr>
                        <a:t>Introducing ink </a:t>
                      </a:r>
                      <a:endParaRPr lang="en-GB" sz="1500" b="0" i="0">
                        <a:effectLst/>
                      </a:endParaRPr>
                    </a:p>
                    <a:p>
                      <a:pPr algn="l" rtl="0" fontAlgn="base">
                        <a:lnSpc>
                          <a:spcPts val="975"/>
                        </a:lnSpc>
                        <a:buNone/>
                      </a:pPr>
                      <a:r>
                        <a:rPr lang="en-GB" sz="700" b="0" i="0">
                          <a:effectLst/>
                          <a:latin typeface="Calibri Light" panose="020F0302020204030204" pitchFamily="34" charset="0"/>
                        </a:rPr>
                        <a:t>Caricatures </a:t>
                      </a:r>
                      <a:endParaRPr lang="en-GB" sz="1500" b="0" i="0">
                        <a:effectLst/>
                      </a:endParaRPr>
                    </a:p>
                    <a:p>
                      <a:pPr algn="l" rtl="0" fontAlgn="base">
                        <a:lnSpc>
                          <a:spcPts val="975"/>
                        </a:lnSpc>
                        <a:buNone/>
                      </a:pPr>
                      <a:r>
                        <a:rPr lang="en-GB" sz="700" b="1" i="0">
                          <a:effectLst/>
                          <a:latin typeface="Calibri Light" panose="020F0302020204030204" pitchFamily="34" charset="0"/>
                        </a:rPr>
                        <a:t>Assessment: </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Character design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Manga </a:t>
                      </a:r>
                      <a:endParaRPr lang="en-GB" sz="1500" b="0" i="0">
                        <a:effectLst/>
                      </a:endParaRPr>
                    </a:p>
                    <a:p>
                      <a:pPr algn="l" rtl="0" fontAlgn="base">
                        <a:lnSpc>
                          <a:spcPts val="975"/>
                        </a:lnSpc>
                        <a:buNone/>
                      </a:pPr>
                      <a:r>
                        <a:rPr lang="en-GB" sz="700" b="0" i="0">
                          <a:effectLst/>
                          <a:latin typeface="Calibri Light" panose="020F0302020204030204" pitchFamily="34" charset="0"/>
                        </a:rPr>
                        <a:t>Composition </a:t>
                      </a:r>
                      <a:endParaRPr lang="en-GB" sz="1500" b="0" i="0">
                        <a:effectLst/>
                      </a:endParaRPr>
                    </a:p>
                    <a:p>
                      <a:pPr algn="l" rtl="0" fontAlgn="base">
                        <a:lnSpc>
                          <a:spcPts val="975"/>
                        </a:lnSpc>
                        <a:buNone/>
                      </a:pPr>
                      <a:r>
                        <a:rPr lang="en-GB" sz="700" b="0" i="0">
                          <a:effectLst/>
                          <a:latin typeface="Calibri Light" panose="020F0302020204030204" pitchFamily="34" charset="0"/>
                        </a:rPr>
                        <a:t>Shadow box </a:t>
                      </a:r>
                      <a:endParaRPr lang="en-GB" sz="1500" b="0" i="0">
                        <a:effectLst/>
                      </a:endParaRPr>
                    </a:p>
                    <a:p>
                      <a:pPr algn="l" rtl="0" fontAlgn="base">
                        <a:lnSpc>
                          <a:spcPts val="975"/>
                        </a:lnSpc>
                        <a:buNone/>
                      </a:pPr>
                      <a:r>
                        <a:rPr lang="en-GB" sz="700" b="0" i="0">
                          <a:effectLst/>
                          <a:latin typeface="Calibri Light" panose="020F0302020204030204" pitchFamily="34" charset="0"/>
                        </a:rPr>
                        <a:t>Scenes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Applied Knowledge </a:t>
                      </a:r>
                      <a:endParaRPr lang="en-GB" sz="1500" b="0" i="0">
                        <a:effectLst/>
                      </a:endParaRPr>
                    </a:p>
                    <a:p>
                      <a:pPr algn="l" rtl="0" fontAlgn="base">
                        <a:lnSpc>
                          <a:spcPts val="975"/>
                        </a:lnSpc>
                        <a:buNone/>
                      </a:pPr>
                      <a:r>
                        <a:rPr lang="en-GB" sz="700" b="0" i="0">
                          <a:effectLst/>
                          <a:latin typeface="Calibri Light" panose="020F0302020204030204" pitchFamily="34" charset="0"/>
                        </a:rPr>
                        <a:t>Outcome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00934821"/>
                  </a:ext>
                </a:extLst>
              </a:tr>
              <a:tr h="1780491">
                <a:tc>
                  <a:txBody>
                    <a:bodyPr/>
                    <a:lstStyle/>
                    <a:p>
                      <a:pPr algn="l" rtl="0" fontAlgn="base">
                        <a:lnSpc>
                          <a:spcPts val="975"/>
                        </a:lnSpc>
                        <a:buNone/>
                      </a:pPr>
                      <a:r>
                        <a:rPr lang="en-GB" sz="700" b="1" i="0">
                          <a:effectLst/>
                          <a:latin typeface="Calibri Light" panose="020F0302020204030204" pitchFamily="34" charset="0"/>
                        </a:rPr>
                        <a:t>Year 8</a:t>
                      </a: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Culture and belonging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Day of the dead </a:t>
                      </a:r>
                      <a:endParaRPr lang="en-GB" sz="1500" b="0" i="0">
                        <a:effectLst/>
                      </a:endParaRPr>
                    </a:p>
                    <a:p>
                      <a:pPr algn="l" rtl="0" fontAlgn="base">
                        <a:lnSpc>
                          <a:spcPts val="975"/>
                        </a:lnSpc>
                        <a:buNone/>
                      </a:pPr>
                      <a:r>
                        <a:rPr lang="en-GB" sz="700" b="0" i="0">
                          <a:effectLst/>
                          <a:latin typeface="Calibri Light" panose="020F0302020204030204" pitchFamily="34" charset="0"/>
                        </a:rPr>
                        <a:t>Tiki masks </a:t>
                      </a:r>
                      <a:endParaRPr lang="en-GB" sz="1500" b="0" i="0">
                        <a:effectLst/>
                      </a:endParaRPr>
                    </a:p>
                    <a:p>
                      <a:pPr algn="l" rtl="0" fontAlgn="base">
                        <a:lnSpc>
                          <a:spcPts val="975"/>
                        </a:lnSpc>
                        <a:buNone/>
                      </a:pPr>
                      <a:r>
                        <a:rPr lang="en-GB" sz="700" b="0" i="0">
                          <a:effectLst/>
                          <a:latin typeface="Calibri Light" panose="020F0302020204030204" pitchFamily="34" charset="0"/>
                        </a:rPr>
                        <a:t>Soap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Culture and belonging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Frida Kahol </a:t>
                      </a:r>
                      <a:endParaRPr lang="en-GB" sz="1500" b="0" i="0">
                        <a:effectLst/>
                      </a:endParaRPr>
                    </a:p>
                    <a:p>
                      <a:pPr algn="l" rtl="0" fontAlgn="base">
                        <a:lnSpc>
                          <a:spcPts val="975"/>
                        </a:lnSpc>
                        <a:buNone/>
                      </a:pPr>
                      <a:r>
                        <a:rPr lang="en-GB" sz="700" b="0" i="0">
                          <a:effectLst/>
                          <a:latin typeface="Calibri Light" panose="020F0302020204030204" pitchFamily="34" charset="0"/>
                        </a:rPr>
                        <a:t>Aboriginal art </a:t>
                      </a:r>
                      <a:endParaRPr lang="en-GB" sz="1500" b="0" i="0">
                        <a:effectLst/>
                      </a:endParaRPr>
                    </a:p>
                    <a:p>
                      <a:pPr algn="l" rtl="0" fontAlgn="base">
                        <a:lnSpc>
                          <a:spcPts val="975"/>
                        </a:lnSpc>
                        <a:buNone/>
                      </a:pPr>
                      <a:r>
                        <a:rPr lang="en-GB" sz="700" b="0" i="0">
                          <a:effectLst/>
                          <a:latin typeface="Calibri Light" panose="020F0302020204030204" pitchFamily="34" charset="0"/>
                        </a:rPr>
                        <a:t>Symmetry </a:t>
                      </a:r>
                      <a:endParaRPr lang="en-GB" sz="1500" b="0" i="0">
                        <a:effectLst/>
                      </a:endParaRPr>
                    </a:p>
                    <a:p>
                      <a:pPr algn="l" rtl="0" fontAlgn="base">
                        <a:lnSpc>
                          <a:spcPts val="975"/>
                        </a:lnSpc>
                        <a:buNone/>
                      </a:pPr>
                      <a:r>
                        <a:rPr lang="en-GB" sz="700" b="0" i="0">
                          <a:effectLst/>
                          <a:latin typeface="Calibri Light" panose="020F0302020204030204" pitchFamily="34" charset="0"/>
                        </a:rPr>
                        <a:t>Mod rock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Applied Knowledge </a:t>
                      </a:r>
                      <a:endParaRPr lang="en-GB" sz="1500" b="0" i="0">
                        <a:effectLst/>
                      </a:endParaRPr>
                    </a:p>
                    <a:p>
                      <a:pPr algn="l" rtl="0" fontAlgn="base">
                        <a:lnSpc>
                          <a:spcPts val="975"/>
                        </a:lnSpc>
                        <a:buNone/>
                      </a:pPr>
                      <a:r>
                        <a:rPr lang="en-GB" sz="700" b="0" i="0">
                          <a:effectLst/>
                          <a:latin typeface="Calibri Light" panose="020F0302020204030204" pitchFamily="34" charset="0"/>
                        </a:rPr>
                        <a:t>Outcome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Space, colour and optical illusions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Colour, shade and tint </a:t>
                      </a:r>
                      <a:endParaRPr lang="en-GB" sz="1500" b="0" i="0">
                        <a:effectLst/>
                      </a:endParaRPr>
                    </a:p>
                    <a:p>
                      <a:pPr algn="l" rtl="0" fontAlgn="base">
                        <a:lnSpc>
                          <a:spcPts val="975"/>
                        </a:lnSpc>
                        <a:buNone/>
                      </a:pPr>
                      <a:r>
                        <a:rPr lang="en-GB" sz="700" b="0" i="0">
                          <a:effectLst/>
                          <a:latin typeface="Calibri Light" panose="020F0302020204030204" pitchFamily="34" charset="0"/>
                        </a:rPr>
                        <a:t>2 point perspective </a:t>
                      </a:r>
                      <a:endParaRPr lang="en-GB" sz="1500" b="0" i="0">
                        <a:effectLst/>
                      </a:endParaRPr>
                    </a:p>
                    <a:p>
                      <a:pPr algn="l" rtl="0" fontAlgn="base">
                        <a:lnSpc>
                          <a:spcPts val="975"/>
                        </a:lnSpc>
                        <a:buNone/>
                      </a:pPr>
                      <a:r>
                        <a:rPr lang="en-GB" sz="700" b="0" i="0">
                          <a:effectLst/>
                          <a:latin typeface="Calibri Light" panose="020F0302020204030204" pitchFamily="34" charset="0"/>
                        </a:rPr>
                        <a:t>2 point perspective and colour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Space, colour and optical illusions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Atmosphere </a:t>
                      </a:r>
                      <a:endParaRPr lang="en-GB" sz="1500" b="0" i="0">
                        <a:effectLst/>
                      </a:endParaRPr>
                    </a:p>
                    <a:p>
                      <a:pPr algn="l" rtl="0" fontAlgn="base">
                        <a:lnSpc>
                          <a:spcPts val="975"/>
                        </a:lnSpc>
                        <a:buNone/>
                      </a:pPr>
                      <a:r>
                        <a:rPr lang="en-GB" sz="700" b="0" i="0">
                          <a:effectLst/>
                          <a:latin typeface="Calibri Light" panose="020F0302020204030204" pitchFamily="34" charset="0"/>
                        </a:rPr>
                        <a:t>1 point perspective </a:t>
                      </a:r>
                      <a:endParaRPr lang="en-GB" sz="1500" b="0" i="0">
                        <a:effectLst/>
                      </a:endParaRPr>
                    </a:p>
                    <a:p>
                      <a:pPr algn="l" rtl="0" fontAlgn="base">
                        <a:lnSpc>
                          <a:spcPts val="975"/>
                        </a:lnSpc>
                        <a:buNone/>
                      </a:pPr>
                      <a:r>
                        <a:rPr lang="en-GB" sz="700" b="0" i="0">
                          <a:effectLst/>
                          <a:latin typeface="Calibri Light" panose="020F0302020204030204" pitchFamily="34" charset="0"/>
                        </a:rPr>
                        <a:t>Presenting a final piece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Applied Knowledge </a:t>
                      </a:r>
                      <a:endParaRPr lang="en-GB" sz="1500" b="0" i="0">
                        <a:effectLst/>
                      </a:endParaRPr>
                    </a:p>
                    <a:p>
                      <a:pPr algn="l" rtl="0" fontAlgn="base">
                        <a:lnSpc>
                          <a:spcPts val="975"/>
                        </a:lnSpc>
                        <a:buNone/>
                      </a:pPr>
                      <a:r>
                        <a:rPr lang="en-GB" sz="700" b="0" i="0">
                          <a:effectLst/>
                          <a:latin typeface="Calibri Light" panose="020F0302020204030204" pitchFamily="34" charset="0"/>
                        </a:rPr>
                        <a:t>Outcome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79190"/>
                  </a:ext>
                </a:extLst>
              </a:tr>
              <a:tr h="1780491">
                <a:tc>
                  <a:txBody>
                    <a:bodyPr/>
                    <a:lstStyle/>
                    <a:p>
                      <a:pPr algn="l" rtl="0" fontAlgn="base">
                        <a:lnSpc>
                          <a:spcPts val="975"/>
                        </a:lnSpc>
                        <a:buNone/>
                      </a:pPr>
                      <a:r>
                        <a:rPr lang="en-GB" sz="700" b="1" i="0">
                          <a:effectLst/>
                          <a:latin typeface="Calibri Light" panose="020F0302020204030204" pitchFamily="34" charset="0"/>
                        </a:rPr>
                        <a:t>Year 9</a:t>
                      </a: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Portraits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Dry mono printing </a:t>
                      </a:r>
                      <a:endParaRPr lang="en-GB" sz="1500" b="0" i="0">
                        <a:effectLst/>
                      </a:endParaRPr>
                    </a:p>
                    <a:p>
                      <a:pPr algn="l" rtl="0" fontAlgn="base">
                        <a:lnSpc>
                          <a:spcPts val="975"/>
                        </a:lnSpc>
                        <a:buNone/>
                      </a:pPr>
                      <a:r>
                        <a:rPr lang="en-GB" sz="700" b="0" i="0">
                          <a:effectLst/>
                          <a:latin typeface="Calibri Light" panose="020F0302020204030204" pitchFamily="34" charset="0"/>
                        </a:rPr>
                        <a:t>Stitching </a:t>
                      </a:r>
                      <a:endParaRPr lang="en-GB" sz="1500" b="0" i="0">
                        <a:effectLst/>
                      </a:endParaRPr>
                    </a:p>
                    <a:p>
                      <a:pPr algn="l" rtl="0" fontAlgn="base">
                        <a:lnSpc>
                          <a:spcPts val="975"/>
                        </a:lnSpc>
                        <a:buNone/>
                      </a:pPr>
                      <a:r>
                        <a:rPr lang="en-GB" sz="700" b="0" i="0">
                          <a:effectLst/>
                          <a:latin typeface="Calibri Light" panose="020F0302020204030204" pitchFamily="34" charset="0"/>
                        </a:rPr>
                        <a:t>David Hockney </a:t>
                      </a:r>
                      <a:endParaRPr lang="en-GB" sz="1500" b="0" i="0">
                        <a:effectLst/>
                      </a:endParaRPr>
                    </a:p>
                    <a:p>
                      <a:pPr algn="l" rtl="0" fontAlgn="base">
                        <a:lnSpc>
                          <a:spcPts val="975"/>
                        </a:lnSpc>
                        <a:buNone/>
                      </a:pPr>
                      <a:r>
                        <a:rPr lang="en-GB" sz="700" b="0" i="0">
                          <a:effectLst/>
                          <a:latin typeface="Calibri Light" panose="020F0302020204030204" pitchFamily="34" charset="0"/>
                        </a:rPr>
                        <a:t>Cardboard portraits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Portraits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Eyes </a:t>
                      </a:r>
                      <a:endParaRPr lang="en-GB" sz="1500" b="0" i="0">
                        <a:effectLst/>
                      </a:endParaRPr>
                    </a:p>
                    <a:p>
                      <a:pPr algn="l" rtl="0" fontAlgn="base">
                        <a:lnSpc>
                          <a:spcPts val="975"/>
                        </a:lnSpc>
                        <a:buNone/>
                      </a:pPr>
                      <a:r>
                        <a:rPr lang="en-GB" sz="700" b="0" i="0">
                          <a:effectLst/>
                          <a:latin typeface="Calibri Light" panose="020F0302020204030204" pitchFamily="34" charset="0"/>
                        </a:rPr>
                        <a:t>Mouths and ears </a:t>
                      </a:r>
                      <a:endParaRPr lang="en-GB" sz="1500" b="0" i="0">
                        <a:effectLst/>
                      </a:endParaRPr>
                    </a:p>
                    <a:p>
                      <a:pPr algn="l" rtl="0" fontAlgn="base">
                        <a:lnSpc>
                          <a:spcPts val="975"/>
                        </a:lnSpc>
                        <a:buNone/>
                      </a:pPr>
                      <a:r>
                        <a:rPr lang="en-GB" sz="700" b="0" i="0">
                          <a:effectLst/>
                          <a:latin typeface="Calibri Light" panose="020F0302020204030204" pitchFamily="34" charset="0"/>
                        </a:rPr>
                        <a:t>Face shape </a:t>
                      </a:r>
                      <a:endParaRPr lang="en-GB" sz="1500" b="0" i="0">
                        <a:effectLst/>
                      </a:endParaRPr>
                    </a:p>
                    <a:p>
                      <a:pPr algn="l" rtl="0" fontAlgn="base">
                        <a:lnSpc>
                          <a:spcPts val="975"/>
                        </a:lnSpc>
                        <a:buNone/>
                      </a:pPr>
                      <a:r>
                        <a:rPr lang="en-GB" sz="700" b="0" i="0">
                          <a:effectLst/>
                          <a:latin typeface="Calibri Light" panose="020F0302020204030204" pitchFamily="34" charset="0"/>
                        </a:rPr>
                        <a:t>Chuck Close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Applied Knowledge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p>
                      <a:pPr algn="l" rtl="0" fontAlgn="base">
                        <a:lnSpc>
                          <a:spcPts val="975"/>
                        </a:lnSpc>
                        <a:buNone/>
                      </a:pPr>
                      <a:r>
                        <a:rPr lang="en-GB" sz="700" b="0" i="0">
                          <a:effectLst/>
                          <a:latin typeface="Calibri Light" panose="020F0302020204030204" pitchFamily="34" charset="0"/>
                        </a:rPr>
                        <a:t>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a:effectLst/>
                          <a:latin typeface="Calibri Light" panose="020F0302020204030204" pitchFamily="34" charset="0"/>
                        </a:rPr>
                        <a:t>Topics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Landscapes </a:t>
                      </a:r>
                      <a:endParaRPr lang="en-GB" sz="1500" b="0" i="0">
                        <a:effectLst/>
                      </a:endParaRPr>
                    </a:p>
                    <a:p>
                      <a:pPr algn="l" rtl="0" fontAlgn="base">
                        <a:lnSpc>
                          <a:spcPts val="975"/>
                        </a:lnSpc>
                        <a:buNone/>
                      </a:pPr>
                      <a:r>
                        <a:rPr lang="en-GB" sz="700" b="1" i="0">
                          <a:effectLst/>
                          <a:latin typeface="Calibri Light" panose="020F0302020204030204" pitchFamily="34" charset="0"/>
                        </a:rPr>
                        <a:t>Key concepts</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Watercolour </a:t>
                      </a:r>
                      <a:endParaRPr lang="en-GB" sz="1500" b="0" i="0">
                        <a:effectLst/>
                      </a:endParaRPr>
                    </a:p>
                    <a:p>
                      <a:pPr algn="l" rtl="0" fontAlgn="base">
                        <a:lnSpc>
                          <a:spcPts val="975"/>
                        </a:lnSpc>
                        <a:buNone/>
                      </a:pPr>
                      <a:r>
                        <a:rPr lang="en-GB" sz="700" b="0" i="0">
                          <a:effectLst/>
                          <a:latin typeface="Calibri Light" panose="020F0302020204030204" pitchFamily="34" charset="0"/>
                        </a:rPr>
                        <a:t>Etching and Van Gogh </a:t>
                      </a:r>
                      <a:endParaRPr lang="en-GB" sz="1500" b="0" i="0">
                        <a:effectLst/>
                      </a:endParaRPr>
                    </a:p>
                    <a:p>
                      <a:pPr algn="l" rtl="0" fontAlgn="base">
                        <a:lnSpc>
                          <a:spcPts val="975"/>
                        </a:lnSpc>
                        <a:buNone/>
                      </a:pPr>
                      <a:r>
                        <a:rPr lang="en-GB" sz="700" b="0" i="0">
                          <a:effectLst/>
                          <a:latin typeface="Calibri Light" panose="020F0302020204030204" pitchFamily="34" charset="0"/>
                        </a:rPr>
                        <a:t>Mixed media </a:t>
                      </a:r>
                      <a:endParaRPr lang="en-GB" sz="1500" b="0" i="0">
                        <a:effectLst/>
                      </a:endParaRPr>
                    </a:p>
                    <a:p>
                      <a:pPr algn="l" rtl="0" fontAlgn="base">
                        <a:lnSpc>
                          <a:spcPts val="975"/>
                        </a:lnSpc>
                        <a:buNone/>
                      </a:pPr>
                      <a:r>
                        <a:rPr lang="en-GB" sz="700" b="1" i="0">
                          <a:effectLst/>
                          <a:latin typeface="Calibri Light" panose="020F0302020204030204" pitchFamily="34" charset="0"/>
                        </a:rPr>
                        <a:t>Assessment:</a:t>
                      </a:r>
                      <a:r>
                        <a:rPr lang="en-GB" sz="700" b="0" i="0">
                          <a:effectLst/>
                          <a:latin typeface="Calibri Light" panose="020F0302020204030204" pitchFamily="34" charset="0"/>
                        </a:rPr>
                        <a:t> </a:t>
                      </a:r>
                      <a:endParaRPr lang="en-GB" sz="1500" b="0" i="0">
                        <a:effectLst/>
                      </a:endParaRPr>
                    </a:p>
                    <a:p>
                      <a:pPr algn="l" rtl="0" fontAlgn="base">
                        <a:lnSpc>
                          <a:spcPts val="975"/>
                        </a:lnSpc>
                        <a:buNone/>
                      </a:pPr>
                      <a:r>
                        <a:rPr lang="en-GB" sz="700" b="0" i="0">
                          <a:effectLst/>
                          <a:latin typeface="Calibri Light" panose="020F0302020204030204" pitchFamily="34" charset="0"/>
                        </a:rPr>
                        <a:t>Core Questions </a:t>
                      </a:r>
                      <a:endParaRPr lang="en-GB" sz="1500" b="0" i="0">
                        <a:effectLst/>
                      </a:endParaRPr>
                    </a:p>
                    <a:p>
                      <a:pPr algn="l" rtl="0" fontAlgn="base">
                        <a:lnSpc>
                          <a:spcPts val="975"/>
                        </a:lnSpc>
                        <a:buNone/>
                      </a:pPr>
                      <a:r>
                        <a:rPr lang="en-GB" sz="700" b="0" i="0">
                          <a:effectLst/>
                          <a:latin typeface="Calibri Light" panose="020F0302020204030204" pitchFamily="34" charset="0"/>
                        </a:rPr>
                        <a:t>Outcomes </a:t>
                      </a:r>
                      <a:endParaRPr lang="en-GB" sz="1500" b="0" i="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rtl="0" fontAlgn="base">
                        <a:lnSpc>
                          <a:spcPts val="975"/>
                        </a:lnSpc>
                        <a:buNone/>
                      </a:pPr>
                      <a:r>
                        <a:rPr lang="en-GB" sz="700" b="1" i="0" dirty="0">
                          <a:effectLst/>
                          <a:latin typeface="Calibri Light" panose="020F0302020204030204" pitchFamily="34" charset="0"/>
                        </a:rPr>
                        <a:t>Topics</a:t>
                      </a:r>
                      <a:r>
                        <a:rPr lang="en-GB" sz="700" b="0" i="0" dirty="0">
                          <a:effectLst/>
                          <a:latin typeface="Calibri Light" panose="020F0302020204030204" pitchFamily="34" charset="0"/>
                        </a:rPr>
                        <a:t>: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Landscapes </a:t>
                      </a:r>
                      <a:endParaRPr lang="en-GB" sz="1500" b="0" i="0" dirty="0">
                        <a:effectLst/>
                      </a:endParaRPr>
                    </a:p>
                    <a:p>
                      <a:pPr algn="l" rtl="0" fontAlgn="base">
                        <a:lnSpc>
                          <a:spcPts val="975"/>
                        </a:lnSpc>
                        <a:buNone/>
                      </a:pPr>
                      <a:r>
                        <a:rPr lang="en-GB" sz="700" b="1" i="0" dirty="0">
                          <a:effectLst/>
                          <a:latin typeface="Calibri Light" panose="020F0302020204030204" pitchFamily="34" charset="0"/>
                        </a:rPr>
                        <a:t>Key concepts</a:t>
                      </a:r>
                      <a:r>
                        <a:rPr lang="en-GB" sz="700" b="0" i="0" dirty="0">
                          <a:effectLst/>
                          <a:latin typeface="Calibri Light" panose="020F0302020204030204" pitchFamily="34" charset="0"/>
                        </a:rPr>
                        <a:t>: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Art textiles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Cas Holmes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Press printing </a:t>
                      </a:r>
                      <a:endParaRPr lang="en-GB" sz="1500" b="0" i="0" dirty="0">
                        <a:effectLst/>
                      </a:endParaRPr>
                    </a:p>
                    <a:p>
                      <a:pPr algn="l" rtl="0" fontAlgn="base">
                        <a:lnSpc>
                          <a:spcPts val="975"/>
                        </a:lnSpc>
                        <a:buNone/>
                      </a:pPr>
                      <a:r>
                        <a:rPr lang="en-GB" sz="700" b="1" i="0" dirty="0">
                          <a:effectLst/>
                          <a:latin typeface="Calibri Light" panose="020F0302020204030204" pitchFamily="34" charset="0"/>
                        </a:rPr>
                        <a:t>Assessment:</a:t>
                      </a:r>
                      <a:r>
                        <a:rPr lang="en-GB" sz="700" b="0" i="0" dirty="0">
                          <a:effectLst/>
                          <a:latin typeface="Calibri Light" panose="020F0302020204030204" pitchFamily="34" charset="0"/>
                        </a:rPr>
                        <a:t>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Core Questions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Applied Knowledge </a:t>
                      </a:r>
                      <a:endParaRPr lang="en-GB" sz="1500" b="0" i="0" dirty="0">
                        <a:effectLst/>
                      </a:endParaRPr>
                    </a:p>
                    <a:p>
                      <a:pPr algn="l" rtl="0" fontAlgn="base">
                        <a:lnSpc>
                          <a:spcPts val="975"/>
                        </a:lnSpc>
                        <a:buNone/>
                      </a:pPr>
                      <a:r>
                        <a:rPr lang="en-GB" sz="700" b="0" i="0" dirty="0">
                          <a:effectLst/>
                          <a:latin typeface="Calibri Light" panose="020F0302020204030204" pitchFamily="34" charset="0"/>
                        </a:rPr>
                        <a:t>Outcomes </a:t>
                      </a:r>
                      <a:endParaRPr lang="en-GB" sz="1500" b="0" i="0" dirty="0">
                        <a:effectLst/>
                      </a:endParaRPr>
                    </a:p>
                  </a:txBody>
                  <a:tcPr marL="75030" marR="75030" marT="37515" marB="375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9504261"/>
                  </a:ext>
                </a:extLst>
              </a:tr>
            </a:tbl>
          </a:graphicData>
        </a:graphic>
      </p:graphicFrame>
    </p:spTree>
    <p:extLst>
      <p:ext uri="{BB962C8B-B14F-4D97-AF65-F5344CB8AC3E}">
        <p14:creationId xmlns:p14="http://schemas.microsoft.com/office/powerpoint/2010/main" val="2611431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7A209E6-F37C-1CA9-816E-499C4A0D26EC}"/>
              </a:ext>
            </a:extLst>
          </p:cNvPr>
          <p:cNvSpPr txBox="1"/>
          <p:nvPr/>
        </p:nvSpPr>
        <p:spPr>
          <a:xfrm>
            <a:off x="172560" y="0"/>
            <a:ext cx="4951476" cy="246221"/>
          </a:xfrm>
          <a:prstGeom prst="rect">
            <a:avLst/>
          </a:prstGeom>
          <a:noFill/>
        </p:spPr>
        <p:txBody>
          <a:bodyPr wrap="square">
            <a:spAutoFit/>
          </a:bodyPr>
          <a:lstStyle/>
          <a:p>
            <a:r>
              <a:rPr lang="en-GB" sz="1000" b="0" i="1" dirty="0">
                <a:solidFill>
                  <a:srgbClr val="000000"/>
                </a:solidFill>
                <a:effectLst/>
                <a:latin typeface="Calibri" panose="020F0502020204030204" pitchFamily="34" charset="0"/>
              </a:rPr>
              <a:t>Art &amp; Design Curriculum Content 2026-27 </a:t>
            </a:r>
            <a:endParaRPr lang="en-GB" sz="1000" i="1" dirty="0"/>
          </a:p>
        </p:txBody>
      </p:sp>
      <p:graphicFrame>
        <p:nvGraphicFramePr>
          <p:cNvPr id="3" name="Table 2">
            <a:extLst>
              <a:ext uri="{FF2B5EF4-FFF2-40B4-BE49-F238E27FC236}">
                <a16:creationId xmlns:a16="http://schemas.microsoft.com/office/drawing/2014/main" id="{493EAC27-7765-E5C0-668D-4075D76FFDED}"/>
              </a:ext>
            </a:extLst>
          </p:cNvPr>
          <p:cNvGraphicFramePr>
            <a:graphicFrameLocks noGrp="1"/>
          </p:cNvGraphicFramePr>
          <p:nvPr>
            <p:extLst>
              <p:ext uri="{D42A27DB-BD31-4B8C-83A1-F6EECF244321}">
                <p14:modId xmlns:p14="http://schemas.microsoft.com/office/powerpoint/2010/main" val="1475103953"/>
              </p:ext>
            </p:extLst>
          </p:nvPr>
        </p:nvGraphicFramePr>
        <p:xfrm>
          <a:off x="134112" y="444081"/>
          <a:ext cx="9637776" cy="6227269"/>
        </p:xfrm>
        <a:graphic>
          <a:graphicData uri="http://schemas.openxmlformats.org/drawingml/2006/table">
            <a:tbl>
              <a:tblPr/>
              <a:tblGrid>
                <a:gridCol w="1143000">
                  <a:extLst>
                    <a:ext uri="{9D8B030D-6E8A-4147-A177-3AD203B41FA5}">
                      <a16:colId xmlns:a16="http://schemas.microsoft.com/office/drawing/2014/main" val="3645522120"/>
                    </a:ext>
                  </a:extLst>
                </a:gridCol>
                <a:gridCol w="8494776">
                  <a:extLst>
                    <a:ext uri="{9D8B030D-6E8A-4147-A177-3AD203B41FA5}">
                      <a16:colId xmlns:a16="http://schemas.microsoft.com/office/drawing/2014/main" val="2085387134"/>
                    </a:ext>
                  </a:extLst>
                </a:gridCol>
              </a:tblGrid>
              <a:tr h="2786403">
                <a:tc>
                  <a:txBody>
                    <a:bodyPr/>
                    <a:lstStyle/>
                    <a:p>
                      <a:pPr algn="ctr" rtl="0" fontAlgn="base">
                        <a:lnSpc>
                          <a:spcPts val="1350"/>
                        </a:lnSpc>
                        <a:buNone/>
                      </a:pPr>
                      <a:r>
                        <a:rPr lang="en-GB" sz="800" b="1" i="0">
                          <a:effectLst/>
                          <a:latin typeface="Calibri" panose="020F0502020204030204" pitchFamily="34" charset="0"/>
                        </a:rPr>
                        <a:t>Year 10</a:t>
                      </a:r>
                      <a:r>
                        <a:rPr lang="en-GB" sz="800" b="0" i="0">
                          <a:effectLst/>
                          <a:latin typeface="Calibri" panose="020F0502020204030204" pitchFamily="34" charset="0"/>
                        </a:rPr>
                        <a:t> </a:t>
                      </a:r>
                      <a:endParaRPr lang="en-GB" sz="800" b="0" i="0">
                        <a:effectLst/>
                      </a:endParaRPr>
                    </a:p>
                  </a:txBody>
                  <a:tcPr marL="32679" marR="32679" marT="16339" marB="16339">
                    <a:lnL w="9525" cap="flat" cmpd="sng" algn="ctr">
                      <a:solidFill>
                        <a:schemeClr val="bg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D9D9"/>
                    </a:solidFill>
                  </a:tcPr>
                </a:tc>
                <a:tc>
                  <a:txBody>
                    <a:bodyPr/>
                    <a:lstStyle/>
                    <a:p>
                      <a:pPr algn="l" rtl="0" fontAlgn="base">
                        <a:lnSpc>
                          <a:spcPts val="750"/>
                        </a:lnSpc>
                        <a:buNone/>
                      </a:pPr>
                      <a:r>
                        <a:rPr lang="en-GB" sz="800" b="1" i="0">
                          <a:effectLst/>
                          <a:latin typeface="Calibri" panose="020F0502020204030204" pitchFamily="34" charset="0"/>
                        </a:rPr>
                        <a:t>Topic</a:t>
                      </a:r>
                      <a:r>
                        <a:rPr lang="en-GB" sz="800" b="0" i="0">
                          <a:effectLst/>
                          <a:latin typeface="Calibri" panose="020F0502020204030204" pitchFamily="34" charset="0"/>
                        </a:rPr>
                        <a:t>:</a:t>
                      </a:r>
                      <a:r>
                        <a:rPr lang="en-GB" sz="800" b="1" i="0" u="sng">
                          <a:effectLst/>
                          <a:latin typeface="Calibri" panose="020F0502020204030204" pitchFamily="34" charset="0"/>
                        </a:rPr>
                        <a:t> PORTFOLIO 1</a:t>
                      </a: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1" i="0">
                          <a:effectLst/>
                          <a:latin typeface="Calibri" panose="020F0502020204030204" pitchFamily="34" charset="0"/>
                        </a:rPr>
                        <a:t>Key concepts</a:t>
                      </a: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Introduction to art GCSE and the Assessment objectives. Based on Nature theme, coursework development begins. Students will work towards completing a portfolio of evidence which will be submitted to the exam board at the end of year 11. This is worth 60% of their final grade.  </a:t>
                      </a:r>
                      <a:endParaRPr lang="en-GB" sz="800" b="0" i="0">
                        <a:effectLst/>
                      </a:endParaRPr>
                    </a:p>
                    <a:p>
                      <a:pPr algn="l" rtl="0" fontAlgn="base">
                        <a:lnSpc>
                          <a:spcPts val="750"/>
                        </a:lnSpc>
                        <a:buNone/>
                      </a:pP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The four assessment objectives are:  </a:t>
                      </a:r>
                      <a:endParaRPr lang="en-GB" sz="800" b="0" i="0">
                        <a:effectLst/>
                      </a:endParaRPr>
                    </a:p>
                    <a:p>
                      <a:pPr algn="l" rtl="0" fontAlgn="base">
                        <a:lnSpc>
                          <a:spcPts val="750"/>
                        </a:lnSpc>
                        <a:buNone/>
                      </a:pPr>
                      <a:r>
                        <a:rPr lang="en-GB" sz="800" b="1" i="0">
                          <a:effectLst/>
                          <a:latin typeface="Calibri" panose="020F0502020204030204" pitchFamily="34" charset="0"/>
                        </a:rPr>
                        <a:t>A01: Develop</a:t>
                      </a: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Develop ideas through investigations, demonstrating critical understanding of sources.  </a:t>
                      </a:r>
                      <a:endParaRPr lang="en-GB" sz="800" b="0" i="0">
                        <a:effectLst/>
                      </a:endParaRPr>
                    </a:p>
                    <a:p>
                      <a:pPr algn="l" rtl="0" fontAlgn="base">
                        <a:lnSpc>
                          <a:spcPts val="750"/>
                        </a:lnSpc>
                        <a:buNone/>
                      </a:pPr>
                      <a:r>
                        <a:rPr lang="en-GB" sz="800" b="1" i="0">
                          <a:effectLst/>
                          <a:latin typeface="Calibri" panose="020F0502020204030204" pitchFamily="34" charset="0"/>
                        </a:rPr>
                        <a:t>A02: Refine</a:t>
                      </a: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Refine work by exploring ideas, selecting and experimenting with appropriate media, materials, techniques and processes.  </a:t>
                      </a:r>
                      <a:endParaRPr lang="en-GB" sz="800" b="0" i="0">
                        <a:effectLst/>
                      </a:endParaRPr>
                    </a:p>
                    <a:p>
                      <a:pPr algn="l" rtl="0" fontAlgn="base">
                        <a:lnSpc>
                          <a:spcPts val="750"/>
                        </a:lnSpc>
                        <a:buNone/>
                      </a:pPr>
                      <a:r>
                        <a:rPr lang="en-GB" sz="800" b="1" i="0">
                          <a:effectLst/>
                          <a:latin typeface="Calibri" panose="020F0502020204030204" pitchFamily="34" charset="0"/>
                        </a:rPr>
                        <a:t>A03: Record</a:t>
                      </a: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Record ideas, observations and insights relevant to intentions as work progresses. Creating personal responses linking to research and artists.  </a:t>
                      </a:r>
                      <a:endParaRPr lang="en-GB" sz="800" b="0" i="0">
                        <a:effectLst/>
                      </a:endParaRPr>
                    </a:p>
                    <a:p>
                      <a:pPr algn="l" rtl="0" fontAlgn="base">
                        <a:lnSpc>
                          <a:spcPts val="750"/>
                        </a:lnSpc>
                        <a:buNone/>
                      </a:pPr>
                      <a:r>
                        <a:rPr lang="en-GB" sz="800" b="1" i="0">
                          <a:effectLst/>
                          <a:latin typeface="Calibri" panose="020F0502020204030204" pitchFamily="34" charset="0"/>
                        </a:rPr>
                        <a:t>A04: Present</a:t>
                      </a: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Present a personal and meaningful response that realise intentions and demonstrate understanding of visual language. </a:t>
                      </a:r>
                      <a:endParaRPr lang="en-GB" sz="800" b="0" i="0">
                        <a:effectLst/>
                      </a:endParaRPr>
                    </a:p>
                    <a:p>
                      <a:pPr algn="l" rtl="0" fontAlgn="base">
                        <a:lnSpc>
                          <a:spcPts val="750"/>
                        </a:lnSpc>
                        <a:buNone/>
                      </a:pPr>
                      <a:r>
                        <a:rPr lang="en-GB" sz="800" b="0" i="0">
                          <a:effectLst/>
                          <a:latin typeface="Calibri" panose="020F0502020204030204" pitchFamily="34" charset="0"/>
                        </a:rPr>
                        <a:t> </a:t>
                      </a:r>
                      <a:endParaRPr lang="en-GB" sz="800" b="0" i="0">
                        <a:effectLst/>
                      </a:endParaRPr>
                    </a:p>
                    <a:p>
                      <a:pPr algn="l" rtl="0" fontAlgn="base">
                        <a:lnSpc>
                          <a:spcPts val="750"/>
                        </a:lnSpc>
                        <a:buFont typeface="Arial" panose="020B0604020202020204" pitchFamily="34" charset="0"/>
                        <a:buChar char="•"/>
                      </a:pPr>
                      <a:r>
                        <a:rPr lang="en-GB" sz="800" b="0" i="0">
                          <a:effectLst/>
                          <a:latin typeface="Calibri" panose="020F0502020204030204" pitchFamily="34" charset="0"/>
                        </a:rPr>
                        <a:t>The formal elements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to gain a solid understanding of how to structure their art GCSE against the 4 assessment objectives set out by the exam board (develop, refine, record, present)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gain an understanding of a wide variety of media, techniques and processes, responding to the work of artists.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will develop a portfolio which documents their creative journey and investigations.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will develop observational drawing techniques, working from first hand observation including their own photographs as a starting point and experimenting with line and tone.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Research and respond and evaluate the work of artists in relation to investigations, learning how line and tone are developed in each artists work.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will learn how to use a range of materials including fine liner, charcoal, chalk, pencil, pen, ink and mono printing. They will explore a range of processes including continuous mark making, surface layering and colour mixing/ tones, tints and shades.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will come up with a range of developed design ideas.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Students will evaluate their work in appropriate forms, against the 4 assessment objectives.  </a:t>
                      </a:r>
                    </a:p>
                    <a:p>
                      <a:pPr algn="l" rtl="0" fontAlgn="base">
                        <a:lnSpc>
                          <a:spcPts val="750"/>
                        </a:lnSpc>
                        <a:buFont typeface="Arial" panose="020B0604020202020204" pitchFamily="34" charset="0"/>
                        <a:buChar char="•"/>
                      </a:pPr>
                      <a:r>
                        <a:rPr lang="en-GB" sz="800" b="0" i="0">
                          <a:effectLst/>
                          <a:latin typeface="Calibri" panose="020F0502020204030204" pitchFamily="34" charset="0"/>
                        </a:rPr>
                        <a:t>Skilfully record artistic processes used including how successful they were alongside creative mistakes.  </a:t>
                      </a:r>
                    </a:p>
                    <a:p>
                      <a:pPr algn="l" rtl="0" fontAlgn="base">
                        <a:lnSpc>
                          <a:spcPts val="750"/>
                        </a:lnSpc>
                        <a:buNone/>
                      </a:pPr>
                      <a:r>
                        <a:rPr lang="en-GB" sz="800" b="0" i="0">
                          <a:effectLst/>
                          <a:latin typeface="Calibri" panose="020F0502020204030204" pitchFamily="34" charset="0"/>
                        </a:rPr>
                        <a:t> </a:t>
                      </a:r>
                      <a:endParaRPr lang="en-GB" sz="800" b="0" i="0">
                        <a:effectLst/>
                      </a:endParaRPr>
                    </a:p>
                    <a:p>
                      <a:pPr algn="l" rtl="0" fontAlgn="base">
                        <a:lnSpc>
                          <a:spcPts val="750"/>
                        </a:lnSpc>
                        <a:buNone/>
                      </a:pPr>
                      <a:r>
                        <a:rPr lang="en-GB" sz="800" b="0" i="0">
                          <a:effectLst/>
                          <a:latin typeface="Calibri" panose="020F0502020204030204" pitchFamily="34" charset="0"/>
                        </a:rPr>
                        <a:t>Year 10 students will complete a 10 hour mock exam at the end of the summer term, in which they will produce a final piece based on the work from their personal portfolio.  </a:t>
                      </a:r>
                      <a:endParaRPr lang="en-GB" sz="800" b="0" i="0">
                        <a:effectLst/>
                      </a:endParaRPr>
                    </a:p>
                    <a:p>
                      <a:pPr algn="l" rtl="0" fontAlgn="base">
                        <a:lnSpc>
                          <a:spcPts val="750"/>
                        </a:lnSpc>
                        <a:buNone/>
                      </a:pPr>
                      <a:r>
                        <a:rPr lang="en-GB" sz="800" b="0" i="0">
                          <a:effectLst/>
                          <a:latin typeface="Calibri" panose="020F0502020204030204" pitchFamily="34" charset="0"/>
                        </a:rPr>
                        <a:t> </a:t>
                      </a:r>
                      <a:endParaRPr lang="en-GB" sz="800" b="0" i="0">
                        <a:effectLst/>
                      </a:endParaRPr>
                    </a:p>
                  </a:txBody>
                  <a:tcPr marL="32679" marR="32679" marT="16339" marB="163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91467625"/>
                  </a:ext>
                </a:extLst>
              </a:tr>
              <a:tr h="3120516">
                <a:tc>
                  <a:txBody>
                    <a:bodyPr/>
                    <a:lstStyle/>
                    <a:p>
                      <a:pPr algn="ctr" rtl="0" fontAlgn="base">
                        <a:lnSpc>
                          <a:spcPts val="1350"/>
                        </a:lnSpc>
                        <a:buNone/>
                      </a:pPr>
                      <a:r>
                        <a:rPr lang="en-GB" sz="800" b="1" i="0">
                          <a:effectLst/>
                          <a:latin typeface="Calibri" panose="020F0502020204030204" pitchFamily="34" charset="0"/>
                        </a:rPr>
                        <a:t>Year 11</a:t>
                      </a:r>
                      <a:r>
                        <a:rPr lang="en-GB" sz="800" b="0" i="0">
                          <a:effectLst/>
                          <a:latin typeface="Calibri" panose="020F0502020204030204" pitchFamily="34" charset="0"/>
                        </a:rPr>
                        <a:t> </a:t>
                      </a:r>
                      <a:endParaRPr lang="en-GB" sz="800" b="0" i="0">
                        <a:effectLst/>
                      </a:endParaRPr>
                    </a:p>
                  </a:txBody>
                  <a:tcPr marL="32679" marR="32679" marT="16339" marB="16339">
                    <a:lnL w="9525" cap="flat" cmpd="sng" algn="ctr">
                      <a:solidFill>
                        <a:schemeClr val="bg1"/>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rgbClr val="D9D9D9"/>
                    </a:solidFill>
                  </a:tcPr>
                </a:tc>
                <a:tc>
                  <a:txBody>
                    <a:bodyPr/>
                    <a:lstStyle/>
                    <a:p>
                      <a:pPr algn="l" rtl="0" fontAlgn="base">
                        <a:lnSpc>
                          <a:spcPts val="750"/>
                        </a:lnSpc>
                        <a:buNone/>
                      </a:pPr>
                      <a:r>
                        <a:rPr lang="en-GB" sz="800" b="1" i="0" dirty="0">
                          <a:effectLst/>
                          <a:latin typeface="Calibri" panose="020F0502020204030204" pitchFamily="34" charset="0"/>
                        </a:rPr>
                        <a:t>Topic</a:t>
                      </a:r>
                      <a:r>
                        <a:rPr lang="en-GB" sz="800" b="0" i="0" dirty="0">
                          <a:effectLst/>
                          <a:latin typeface="Calibri" panose="020F0502020204030204" pitchFamily="34" charset="0"/>
                        </a:rPr>
                        <a:t>:</a:t>
                      </a:r>
                      <a:r>
                        <a:rPr lang="en-GB" sz="800" b="1" i="0" u="sng" dirty="0">
                          <a:effectLst/>
                          <a:latin typeface="Calibri" panose="020F0502020204030204" pitchFamily="34" charset="0"/>
                        </a:rPr>
                        <a:t> PORTFOLIO 2 and final exam</a:t>
                      </a: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1" i="0" dirty="0">
                          <a:effectLst/>
                          <a:latin typeface="Calibri" panose="020F0502020204030204" pitchFamily="34" charset="0"/>
                        </a:rPr>
                        <a:t>Key concepts</a:t>
                      </a:r>
                      <a:r>
                        <a:rPr lang="en-GB" sz="800" b="0" i="0" dirty="0">
                          <a:effectLst/>
                          <a:latin typeface="Calibri" panose="020F0502020204030204" pitchFamily="34" charset="0"/>
                        </a:rPr>
                        <a:t>: </a:t>
                      </a:r>
                      <a:endParaRPr lang="en-GB" sz="800" b="0" i="0" dirty="0">
                        <a:effectLst/>
                      </a:endParaRPr>
                    </a:p>
                    <a:p>
                      <a:pPr algn="l" rtl="0" fontAlgn="base">
                        <a:lnSpc>
                          <a:spcPts val="900"/>
                        </a:lnSpc>
                        <a:buNone/>
                      </a:pPr>
                      <a:r>
                        <a:rPr lang="en-GB" sz="800" b="0" i="0" dirty="0">
                          <a:effectLst/>
                          <a:latin typeface="Calibri" panose="020F0502020204030204" pitchFamily="34" charset="0"/>
                        </a:rPr>
                        <a:t> </a:t>
                      </a:r>
                      <a:endParaRPr lang="en-GB" sz="800" b="0" i="0" dirty="0">
                        <a:effectLst/>
                      </a:endParaRPr>
                    </a:p>
                    <a:p>
                      <a:pPr algn="l" rtl="0" fontAlgn="base">
                        <a:lnSpc>
                          <a:spcPts val="900"/>
                        </a:lnSpc>
                        <a:buFont typeface="Arial" panose="020B0604020202020204" pitchFamily="34" charset="0"/>
                        <a:buChar char="•"/>
                      </a:pPr>
                      <a:r>
                        <a:rPr lang="en-GB" sz="800" b="0" i="0" dirty="0">
                          <a:effectLst/>
                          <a:latin typeface="Calibri" panose="020F0502020204030204" pitchFamily="34" charset="0"/>
                        </a:rPr>
                        <a:t>Work will continue from year 10 to produce a personal portfolio for the first term. </a:t>
                      </a:r>
                    </a:p>
                    <a:p>
                      <a:pPr algn="l" rtl="0" fontAlgn="base">
                        <a:lnSpc>
                          <a:spcPts val="900"/>
                        </a:lnSpc>
                        <a:buFont typeface="Arial" panose="020B0604020202020204" pitchFamily="34" charset="0"/>
                        <a:buChar char="•"/>
                      </a:pPr>
                      <a:r>
                        <a:rPr lang="en-GB" sz="800" b="0" i="0" dirty="0">
                          <a:effectLst/>
                          <a:latin typeface="Calibri" panose="020F0502020204030204" pitchFamily="34" charset="0"/>
                        </a:rPr>
                        <a:t>Externally set exam topic is releases in January, students will then start to complete a second portfolio in which they respond to the theme set by the exam board.  </a:t>
                      </a:r>
                    </a:p>
                    <a:p>
                      <a:pPr algn="l" rtl="0" fontAlgn="base">
                        <a:lnSpc>
                          <a:spcPts val="900"/>
                        </a:lnSpc>
                        <a:buNone/>
                      </a:pP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0" i="0" dirty="0">
                          <a:effectLst/>
                          <a:latin typeface="Calibri" panose="020F0502020204030204" pitchFamily="34" charset="0"/>
                        </a:rPr>
                        <a:t>The four assessment objectives are:  </a:t>
                      </a:r>
                      <a:endParaRPr lang="en-GB" sz="800" b="0" i="0" dirty="0">
                        <a:effectLst/>
                      </a:endParaRPr>
                    </a:p>
                    <a:p>
                      <a:pPr algn="l" rtl="0" fontAlgn="base">
                        <a:lnSpc>
                          <a:spcPts val="750"/>
                        </a:lnSpc>
                        <a:buNone/>
                      </a:pPr>
                      <a:r>
                        <a:rPr lang="en-GB" sz="800" b="1" i="0" dirty="0">
                          <a:effectLst/>
                          <a:latin typeface="Calibri" panose="020F0502020204030204" pitchFamily="34" charset="0"/>
                        </a:rPr>
                        <a:t>A01: Develop</a:t>
                      </a: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0" i="0" dirty="0">
                          <a:effectLst/>
                          <a:latin typeface="Calibri" panose="020F0502020204030204" pitchFamily="34" charset="0"/>
                        </a:rPr>
                        <a:t>Develop ideas through investigations, demonstrating critical understanding of sources.  </a:t>
                      </a:r>
                      <a:endParaRPr lang="en-GB" sz="800" b="0" i="0" dirty="0">
                        <a:effectLst/>
                      </a:endParaRPr>
                    </a:p>
                    <a:p>
                      <a:pPr algn="l" rtl="0" fontAlgn="base">
                        <a:lnSpc>
                          <a:spcPts val="750"/>
                        </a:lnSpc>
                        <a:buNone/>
                      </a:pPr>
                      <a:r>
                        <a:rPr lang="en-GB" sz="800" b="1" i="0" dirty="0">
                          <a:effectLst/>
                          <a:latin typeface="Calibri" panose="020F0502020204030204" pitchFamily="34" charset="0"/>
                        </a:rPr>
                        <a:t>A02: Refine</a:t>
                      </a: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0" i="0" dirty="0">
                          <a:effectLst/>
                          <a:latin typeface="Calibri" panose="020F0502020204030204" pitchFamily="34" charset="0"/>
                        </a:rPr>
                        <a:t>Refine work by exploring ideas, selecting and experimenting with appropriate media, materials, techniques and processes.  </a:t>
                      </a:r>
                      <a:endParaRPr lang="en-GB" sz="800" b="0" i="0" dirty="0">
                        <a:effectLst/>
                      </a:endParaRPr>
                    </a:p>
                    <a:p>
                      <a:pPr algn="l" rtl="0" fontAlgn="base">
                        <a:lnSpc>
                          <a:spcPts val="750"/>
                        </a:lnSpc>
                        <a:buNone/>
                      </a:pPr>
                      <a:r>
                        <a:rPr lang="en-GB" sz="800" b="1" i="0" dirty="0">
                          <a:effectLst/>
                          <a:latin typeface="Calibri" panose="020F0502020204030204" pitchFamily="34" charset="0"/>
                        </a:rPr>
                        <a:t>A03: Record</a:t>
                      </a: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0" i="0" dirty="0">
                          <a:effectLst/>
                          <a:latin typeface="Calibri" panose="020F0502020204030204" pitchFamily="34" charset="0"/>
                        </a:rPr>
                        <a:t>Record ideas, observations and insights relevant to intentions as work progresses. Creating personal responses linking to research and artists.  </a:t>
                      </a:r>
                      <a:endParaRPr lang="en-GB" sz="800" b="0" i="0" dirty="0">
                        <a:effectLst/>
                      </a:endParaRPr>
                    </a:p>
                    <a:p>
                      <a:pPr algn="l" rtl="0" fontAlgn="base">
                        <a:lnSpc>
                          <a:spcPts val="750"/>
                        </a:lnSpc>
                        <a:buNone/>
                      </a:pPr>
                      <a:r>
                        <a:rPr lang="en-GB" sz="800" b="1" i="0" dirty="0">
                          <a:effectLst/>
                          <a:latin typeface="Calibri" panose="020F0502020204030204" pitchFamily="34" charset="0"/>
                        </a:rPr>
                        <a:t>A04: Present</a:t>
                      </a: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0" i="0" dirty="0">
                          <a:effectLst/>
                          <a:latin typeface="Calibri" panose="020F0502020204030204" pitchFamily="34" charset="0"/>
                        </a:rPr>
                        <a:t>Present a personal and meaningful response that realise intentions and demonstrate understanding of visual language. </a:t>
                      </a:r>
                      <a:endParaRPr lang="en-GB" sz="800" b="0" i="0" dirty="0">
                        <a:effectLst/>
                      </a:endParaRPr>
                    </a:p>
                    <a:p>
                      <a:pPr algn="l" rtl="0" fontAlgn="base">
                        <a:lnSpc>
                          <a:spcPts val="750"/>
                        </a:lnSpc>
                        <a:buNone/>
                      </a:pPr>
                      <a:r>
                        <a:rPr lang="en-GB" sz="800" b="0" i="0" dirty="0">
                          <a:effectLst/>
                          <a:latin typeface="Calibri" panose="020F0502020204030204" pitchFamily="34" charset="0"/>
                        </a:rPr>
                        <a:t> </a:t>
                      </a:r>
                      <a:endParaRPr lang="en-GB" sz="800" b="0" i="0" dirty="0">
                        <a:effectLst/>
                      </a:endParaRP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The formal elements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to gain a solid understanding of how to structure their art GCSE against the 4 assessment objectives set out by the exam board (develop, refine, record, present)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gain an understanding of a wide variety of media, techniques and processes, responding to the work of artists.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will develop a portfolio which documents their creative journey and investigations.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will develop observational drawing techniques, working from first hand observation including their own photographs as a starting point and experimenting with line and tone.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Research and respond and evaluate the work of artists in relation to investigations, learning how line and tone are developed in each artists work.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will learn how to use a range of materials including fine liner, charcoal, chalk, pencil, pen, ink and mono printing. They will explore a range of processes including continuous mark making, surface layering and colour mixing/ tones, tints and shades.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will come up with a range of developed design ideas.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Students will evaluate their work in appropriate forms, against the 4 assessment objectives.  </a:t>
                      </a:r>
                    </a:p>
                    <a:p>
                      <a:pPr algn="l" rtl="0" fontAlgn="base">
                        <a:lnSpc>
                          <a:spcPts val="750"/>
                        </a:lnSpc>
                        <a:buFont typeface="Arial" panose="020B0604020202020204" pitchFamily="34" charset="0"/>
                        <a:buChar char="•"/>
                      </a:pPr>
                      <a:r>
                        <a:rPr lang="en-GB" sz="800" b="0" i="0" dirty="0">
                          <a:effectLst/>
                          <a:latin typeface="Calibri" panose="020F0502020204030204" pitchFamily="34" charset="0"/>
                        </a:rPr>
                        <a:t>Skilfully record artistic processes used including how successful they were alongside creative mistakes.  </a:t>
                      </a:r>
                    </a:p>
                    <a:p>
                      <a:pPr algn="l" rtl="0" fontAlgn="base">
                        <a:lnSpc>
                          <a:spcPts val="750"/>
                        </a:lnSpc>
                        <a:buNone/>
                      </a:pPr>
                      <a:r>
                        <a:rPr lang="en-GB" sz="800" b="0" i="0" dirty="0">
                          <a:effectLst/>
                          <a:latin typeface="Calibri" panose="020F0502020204030204" pitchFamily="34" charset="0"/>
                        </a:rPr>
                        <a:t> </a:t>
                      </a:r>
                      <a:endParaRPr lang="en-GB" sz="800" b="0" i="0" dirty="0">
                        <a:effectLst/>
                      </a:endParaRPr>
                    </a:p>
                    <a:p>
                      <a:pPr algn="l" rtl="0" fontAlgn="base">
                        <a:lnSpc>
                          <a:spcPts val="750"/>
                        </a:lnSpc>
                        <a:buNone/>
                      </a:pPr>
                      <a:r>
                        <a:rPr lang="en-GB" sz="800" b="0" i="0" dirty="0">
                          <a:effectLst/>
                          <a:latin typeface="Calibri" panose="020F0502020204030204" pitchFamily="34" charset="0"/>
                        </a:rPr>
                        <a:t>Year 11 students will sit a 10 hour art exam in which they will produce a final piece based on the externally set theme. </a:t>
                      </a:r>
                      <a:endParaRPr lang="en-GB" sz="800" b="0" i="0" dirty="0">
                        <a:effectLst/>
                      </a:endParaRPr>
                    </a:p>
                    <a:p>
                      <a:pPr algn="l" rtl="0" fontAlgn="base">
                        <a:lnSpc>
                          <a:spcPts val="900"/>
                        </a:lnSpc>
                        <a:buNone/>
                      </a:pPr>
                      <a:r>
                        <a:rPr lang="en-GB" sz="800" b="0" i="0" dirty="0">
                          <a:effectLst/>
                          <a:latin typeface="Calibri" panose="020F0502020204030204" pitchFamily="34" charset="0"/>
                        </a:rPr>
                        <a:t> </a:t>
                      </a:r>
                      <a:endParaRPr lang="en-GB" sz="800" b="0" i="0" dirty="0">
                        <a:effectLst/>
                      </a:endParaRPr>
                    </a:p>
                  </a:txBody>
                  <a:tcPr marL="32679" marR="32679" marT="16339" marB="1633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148195"/>
                  </a:ext>
                </a:extLst>
              </a:tr>
            </a:tbl>
          </a:graphicData>
        </a:graphic>
      </p:graphicFrame>
    </p:spTree>
    <p:extLst>
      <p:ext uri="{BB962C8B-B14F-4D97-AF65-F5344CB8AC3E}">
        <p14:creationId xmlns:p14="http://schemas.microsoft.com/office/powerpoint/2010/main" val="33409558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b9ac88b-5def-4f6d-a059-a9d6f01661cf" xsi:nil="true"/>
    <lcf76f155ced4ddcb4097134ff3c332f xmlns="71a7b3a6-a40f-45b0-a687-70a6c8b0039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51E9CE77458F94BA4CC11B03E53BDD6" ma:contentTypeVersion="18" ma:contentTypeDescription="Create a new document." ma:contentTypeScope="" ma:versionID="be5db54e2a1193a67409014e922f763e">
  <xsd:schema xmlns:xsd="http://www.w3.org/2001/XMLSchema" xmlns:xs="http://www.w3.org/2001/XMLSchema" xmlns:p="http://schemas.microsoft.com/office/2006/metadata/properties" xmlns:ns2="fb9ac88b-5def-4f6d-a059-a9d6f01661cf" xmlns:ns3="71a7b3a6-a40f-45b0-a687-70a6c8b00391" targetNamespace="http://schemas.microsoft.com/office/2006/metadata/properties" ma:root="true" ma:fieldsID="1653bce3049ebe7be1f028b7a77d2b4d" ns2:_="" ns3:_="">
    <xsd:import namespace="fb9ac88b-5def-4f6d-a059-a9d6f01661cf"/>
    <xsd:import namespace="71a7b3a6-a40f-45b0-a687-70a6c8b0039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9ac88b-5def-4f6d-a059-a9d6f01661cf"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a311d59c-f403-470f-bd69-5ee0ac112f3a}" ma:internalName="TaxCatchAll" ma:showField="CatchAllData" ma:web="fb9ac88b-5def-4f6d-a059-a9d6f01661c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1a7b3a6-a40f-45b0-a687-70a6c8b0039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1b44b0f-3cc1-4479-a0d9-573b4196a6aa" ma:termSetId="09814cd3-568e-fe90-9814-8d621ff8fb84" ma:anchorId="fba54fb3-c3e1-fe81-a776-ca4b69148c4d" ma:open="true" ma:isKeyword="false">
      <xsd:complexType>
        <xsd:sequence>
          <xsd:element ref="pc:Terms" minOccurs="0" maxOccurs="1"/>
        </xsd:sequence>
      </xsd:complex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3789BA-FEB8-4C46-A879-60B443BB4ED0}">
  <ds:schemaRefs>
    <ds:schemaRef ds:uri="http://schemas.microsoft.com/sharepoint/v3/contenttype/forms"/>
  </ds:schemaRefs>
</ds:datastoreItem>
</file>

<file path=customXml/itemProps2.xml><?xml version="1.0" encoding="utf-8"?>
<ds:datastoreItem xmlns:ds="http://schemas.openxmlformats.org/officeDocument/2006/customXml" ds:itemID="{F4C4C426-4CDA-465F-83D4-999C2DA79E26}">
  <ds:schemaRefs>
    <ds:schemaRef ds:uri="http://purl.org/dc/terms/"/>
    <ds:schemaRef ds:uri="http://purl.org/dc/elements/1.1/"/>
    <ds:schemaRef ds:uri="fb9ac88b-5def-4f6d-a059-a9d6f01661cf"/>
    <ds:schemaRef ds:uri="http://schemas.microsoft.com/office/2006/documentManagement/types"/>
    <ds:schemaRef ds:uri="http://schemas.microsoft.com/office/infopath/2007/PartnerControls"/>
    <ds:schemaRef ds:uri="http://schemas.microsoft.com/office/2006/metadata/properties"/>
    <ds:schemaRef ds:uri="http://purl.org/dc/dcmitype/"/>
    <ds:schemaRef ds:uri="http://schemas.openxmlformats.org/package/2006/metadata/core-properties"/>
    <ds:schemaRef ds:uri="da0083d9-74f1-4018-aa03-33b08f947320"/>
    <ds:schemaRef ds:uri="http://www.w3.org/XML/1998/namespace"/>
  </ds:schemaRefs>
</ds:datastoreItem>
</file>

<file path=customXml/itemProps3.xml><?xml version="1.0" encoding="utf-8"?>
<ds:datastoreItem xmlns:ds="http://schemas.openxmlformats.org/officeDocument/2006/customXml" ds:itemID="{F694A9F2-D9AC-41E1-BD85-96DB54145A07}"/>
</file>

<file path=docProps/app.xml><?xml version="1.0" encoding="utf-8"?>
<Properties xmlns="http://schemas.openxmlformats.org/officeDocument/2006/extended-properties" xmlns:vt="http://schemas.openxmlformats.org/officeDocument/2006/docPropsVTypes">
  <Template>Office Theme</Template>
  <TotalTime>70</TotalTime>
  <Words>1826</Words>
  <Application>Microsoft Office PowerPoint</Application>
  <PresentationFormat>A4 Paper (210x297 mm)</PresentationFormat>
  <Paragraphs>228</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Aptos</vt:lpstr>
      <vt:lpstr>Aptos Display</vt:lpstr>
      <vt:lpstr>Arial</vt:lpstr>
      <vt:lpstr>Calibri</vt:lpstr>
      <vt:lpstr>Calibri Light</vt:lpstr>
      <vt:lpstr>Office Theme</vt:lpstr>
      <vt:lpstr>PowerPoint Presentation</vt:lpstr>
      <vt:lpstr>PowerPoint Presentation</vt:lpstr>
      <vt:lpstr>PowerPoint Presentation</vt:lpstr>
    </vt:vector>
  </TitlesOfParts>
  <Company>Sapientia Education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 Bentley</dc:creator>
  <cp:lastModifiedBy>L Bentley</cp:lastModifiedBy>
  <cp:revision>9</cp:revision>
  <dcterms:created xsi:type="dcterms:W3CDTF">2026-05-10T14:19:31Z</dcterms:created>
  <dcterms:modified xsi:type="dcterms:W3CDTF">2026-07-02T12:56:29Z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0x010100751E9CE77458F94BA4CC11B03E53BDD6</vt:lpwstr>
  </property>
  <property fmtid="{D5CDD505-2E9C-101B-9397-08002B2CF9AE}" pid="3" name="MediaServiceImageTags">
    <vt:lpwstr/>
  </property>
</Properties>
</file>