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409EAE9-0092-41FF-9E63-62D9B0602B69}" v="30" dt="2026-05-10T16:15:29.681"/>
    <p1510:client id="{88EF4EA9-C19C-4CD7-A641-3C972A70FB52}" v="24" dt="2026-05-10T15:31:33.60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40" d="100"/>
          <a:sy n="40" d="100"/>
        </p:scale>
        <p:origin x="2348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 Bentley" userId="f2d3e7ce-b33c-4511-9960-ed57f61c0930" providerId="ADAL" clId="{61BA9624-795E-498F-BFB6-1E15DAA6323E}"/>
    <pc:docChg chg="undo custSel addSld delSld modSld">
      <pc:chgData name="L Bentley" userId="f2d3e7ce-b33c-4511-9960-ed57f61c0930" providerId="ADAL" clId="{61BA9624-795E-498F-BFB6-1E15DAA6323E}" dt="2026-05-10T16:16:06.598" v="4057" actId="1076"/>
      <pc:docMkLst>
        <pc:docMk/>
      </pc:docMkLst>
      <pc:sldChg chg="addSp delSp modSp mod">
        <pc:chgData name="L Bentley" userId="f2d3e7ce-b33c-4511-9960-ed57f61c0930" providerId="ADAL" clId="{61BA9624-795E-498F-BFB6-1E15DAA6323E}" dt="2026-05-10T16:16:06.598" v="4057" actId="1076"/>
        <pc:sldMkLst>
          <pc:docMk/>
          <pc:sldMk cId="3139485857" sldId="256"/>
        </pc:sldMkLst>
        <pc:spChg chg="mod">
          <ac:chgData name="L Bentley" userId="f2d3e7ce-b33c-4511-9960-ed57f61c0930" providerId="ADAL" clId="{61BA9624-795E-498F-BFB6-1E15DAA6323E}" dt="2026-05-10T16:15:53.993" v="4056" actId="1076"/>
          <ac:spMkLst>
            <pc:docMk/>
            <pc:sldMk cId="3139485857" sldId="256"/>
            <ac:spMk id="8" creationId="{65EA3EFB-6DCB-AA05-23AA-70FCD0934D35}"/>
          </ac:spMkLst>
        </pc:spChg>
        <pc:spChg chg="mod">
          <ac:chgData name="L Bentley" userId="f2d3e7ce-b33c-4511-9960-ed57f61c0930" providerId="ADAL" clId="{61BA9624-795E-498F-BFB6-1E15DAA6323E}" dt="2026-05-10T15:53:46.915" v="2495" actId="20577"/>
          <ac:spMkLst>
            <pc:docMk/>
            <pc:sldMk cId="3139485857" sldId="256"/>
            <ac:spMk id="9" creationId="{F07BF895-34F8-DF3F-74AA-2939931130B1}"/>
          </ac:spMkLst>
        </pc:spChg>
        <pc:spChg chg="mod">
          <ac:chgData name="L Bentley" userId="f2d3e7ce-b33c-4511-9960-ed57f61c0930" providerId="ADAL" clId="{61BA9624-795E-498F-BFB6-1E15DAA6323E}" dt="2026-05-10T16:11:08.828" v="4027" actId="1076"/>
          <ac:spMkLst>
            <pc:docMk/>
            <pc:sldMk cId="3139485857" sldId="256"/>
            <ac:spMk id="11" creationId="{056EA0FD-5086-52AE-FE03-0BC0F8287136}"/>
          </ac:spMkLst>
        </pc:spChg>
        <pc:spChg chg="add del mod">
          <ac:chgData name="L Bentley" userId="f2d3e7ce-b33c-4511-9960-ed57f61c0930" providerId="ADAL" clId="{61BA9624-795E-498F-BFB6-1E15DAA6323E}" dt="2026-05-10T16:13:21.569" v="4031" actId="478"/>
          <ac:spMkLst>
            <pc:docMk/>
            <pc:sldMk cId="3139485857" sldId="256"/>
            <ac:spMk id="14" creationId="{602FE885-9CE2-8F2E-B03D-83CD8AB9A5BE}"/>
          </ac:spMkLst>
        </pc:spChg>
        <pc:graphicFrameChg chg="add del mod">
          <ac:chgData name="L Bentley" userId="f2d3e7ce-b33c-4511-9960-ed57f61c0930" providerId="ADAL" clId="{61BA9624-795E-498F-BFB6-1E15DAA6323E}" dt="2026-05-10T15:55:26.826" v="2503" actId="478"/>
          <ac:graphicFrameMkLst>
            <pc:docMk/>
            <pc:sldMk cId="3139485857" sldId="256"/>
            <ac:graphicFrameMk id="2" creationId="{747C99E4-BE7E-E71B-D4E1-8EFD5BE4AB11}"/>
          </ac:graphicFrameMkLst>
        </pc:graphicFrameChg>
        <pc:graphicFrameChg chg="mod modGraphic">
          <ac:chgData name="L Bentley" userId="f2d3e7ce-b33c-4511-9960-ed57f61c0930" providerId="ADAL" clId="{61BA9624-795E-498F-BFB6-1E15DAA6323E}" dt="2026-05-10T16:16:06.598" v="4057" actId="1076"/>
          <ac:graphicFrameMkLst>
            <pc:docMk/>
            <pc:sldMk cId="3139485857" sldId="256"/>
            <ac:graphicFrameMk id="12" creationId="{EDA0C491-2082-98B8-481D-48511AC877A8}"/>
          </ac:graphicFrameMkLst>
        </pc:graphicFrameChg>
        <pc:graphicFrameChg chg="add del mod modGraphic">
          <ac:chgData name="L Bentley" userId="f2d3e7ce-b33c-4511-9960-ed57f61c0930" providerId="ADAL" clId="{61BA9624-795E-498F-BFB6-1E15DAA6323E}" dt="2026-05-10T16:15:33.564" v="4054" actId="478"/>
          <ac:graphicFrameMkLst>
            <pc:docMk/>
            <pc:sldMk cId="3139485857" sldId="256"/>
            <ac:graphicFrameMk id="13" creationId="{7001A4BD-AEB3-5D7F-7832-CBB91840137C}"/>
          </ac:graphicFrameMkLst>
        </pc:graphicFrameChg>
        <pc:picChg chg="add del mod">
          <ac:chgData name="L Bentley" userId="f2d3e7ce-b33c-4511-9960-ed57f61c0930" providerId="ADAL" clId="{61BA9624-795E-498F-BFB6-1E15DAA6323E}" dt="2026-05-10T16:03:36.345" v="3290" actId="478"/>
          <ac:picMkLst>
            <pc:docMk/>
            <pc:sldMk cId="3139485857" sldId="256"/>
            <ac:picMk id="5" creationId="{311D331C-EF83-FFA5-D911-BF4FC5FAE8BA}"/>
          </ac:picMkLst>
        </pc:picChg>
        <pc:picChg chg="add del mod">
          <ac:chgData name="L Bentley" userId="f2d3e7ce-b33c-4511-9960-ed57f61c0930" providerId="ADAL" clId="{61BA9624-795E-498F-BFB6-1E15DAA6323E}" dt="2026-05-10T16:09:28.363" v="4003" actId="478"/>
          <ac:picMkLst>
            <pc:docMk/>
            <pc:sldMk cId="3139485857" sldId="256"/>
            <ac:picMk id="10" creationId="{05AC03AA-B835-2E5C-3A57-61515D38A420}"/>
          </ac:picMkLst>
        </pc:picChg>
        <pc:picChg chg="add del mod">
          <ac:chgData name="L Bentley" userId="f2d3e7ce-b33c-4511-9960-ed57f61c0930" providerId="ADAL" clId="{61BA9624-795E-498F-BFB6-1E15DAA6323E}" dt="2026-05-10T15:23:58.871" v="1389" actId="478"/>
          <ac:picMkLst>
            <pc:docMk/>
            <pc:sldMk cId="3139485857" sldId="256"/>
            <ac:picMk id="14" creationId="{8162BB1C-C10E-A4E5-677D-8E93674E4A9D}"/>
          </ac:picMkLst>
        </pc:picChg>
        <pc:picChg chg="add del mod">
          <ac:chgData name="L Bentley" userId="f2d3e7ce-b33c-4511-9960-ed57f61c0930" providerId="ADAL" clId="{61BA9624-795E-498F-BFB6-1E15DAA6323E}" dt="2026-05-10T15:59:17.669" v="2923" actId="478"/>
          <ac:picMkLst>
            <pc:docMk/>
            <pc:sldMk cId="3139485857" sldId="256"/>
            <ac:picMk id="1026" creationId="{0B115F40-57EB-3293-E838-B2FD48C4455A}"/>
          </ac:picMkLst>
        </pc:picChg>
        <pc:picChg chg="add del mod">
          <ac:chgData name="L Bentley" userId="f2d3e7ce-b33c-4511-9960-ed57f61c0930" providerId="ADAL" clId="{61BA9624-795E-498F-BFB6-1E15DAA6323E}" dt="2026-05-10T15:59:40.822" v="2926" actId="478"/>
          <ac:picMkLst>
            <pc:docMk/>
            <pc:sldMk cId="3139485857" sldId="256"/>
            <ac:picMk id="1028" creationId="{0B7647CB-9AA2-F7E6-62EE-3F6E87B0539D}"/>
          </ac:picMkLst>
        </pc:picChg>
        <pc:picChg chg="add del mod">
          <ac:chgData name="L Bentley" userId="f2d3e7ce-b33c-4511-9960-ed57f61c0930" providerId="ADAL" clId="{61BA9624-795E-498F-BFB6-1E15DAA6323E}" dt="2026-05-10T15:16:24.194" v="865" actId="478"/>
          <ac:picMkLst>
            <pc:docMk/>
            <pc:sldMk cId="3139485857" sldId="256"/>
            <ac:picMk id="2056" creationId="{4AED97E5-6F94-ECD5-BDB4-99FC7D6E0CFC}"/>
          </ac:picMkLst>
        </pc:picChg>
        <pc:picChg chg="add del mod">
          <ac:chgData name="L Bentley" userId="f2d3e7ce-b33c-4511-9960-ed57f61c0930" providerId="ADAL" clId="{61BA9624-795E-498F-BFB6-1E15DAA6323E}" dt="2026-05-10T15:20:01.811" v="907" actId="478"/>
          <ac:picMkLst>
            <pc:docMk/>
            <pc:sldMk cId="3139485857" sldId="256"/>
            <ac:picMk id="2058" creationId="{027F78BD-77B9-18F9-B39D-0E4A833B3517}"/>
          </ac:picMkLst>
        </pc:picChg>
        <pc:picChg chg="add del mod">
          <ac:chgData name="L Bentley" userId="f2d3e7ce-b33c-4511-9960-ed57f61c0930" providerId="ADAL" clId="{61BA9624-795E-498F-BFB6-1E15DAA6323E}" dt="2026-05-10T15:31:33.585" v="2481" actId="478"/>
          <ac:picMkLst>
            <pc:docMk/>
            <pc:sldMk cId="3139485857" sldId="256"/>
            <ac:picMk id="2060" creationId="{CC0DFB11-26E6-15A2-0AA6-2C39AD6B3450}"/>
          </ac:picMkLst>
        </pc:picChg>
      </pc:sldChg>
      <pc:sldChg chg="delSp modSp add del mod">
        <pc:chgData name="L Bentley" userId="f2d3e7ce-b33c-4511-9960-ed57f61c0930" providerId="ADAL" clId="{61BA9624-795E-498F-BFB6-1E15DAA6323E}" dt="2026-05-10T16:10:58.643" v="4026" actId="47"/>
        <pc:sldMkLst>
          <pc:docMk/>
          <pc:sldMk cId="2764002866" sldId="257"/>
        </pc:sldMkLst>
        <pc:graphicFrameChg chg="mod modGraphic">
          <ac:chgData name="L Bentley" userId="f2d3e7ce-b33c-4511-9960-ed57f61c0930" providerId="ADAL" clId="{61BA9624-795E-498F-BFB6-1E15DAA6323E}" dt="2026-05-10T16:09:21.187" v="4001" actId="20577"/>
          <ac:graphicFrameMkLst>
            <pc:docMk/>
            <pc:sldMk cId="2764002866" sldId="257"/>
            <ac:graphicFrameMk id="12" creationId="{BC740029-4E2B-99E2-06B9-3A1638483759}"/>
          </ac:graphicFrameMkLst>
        </pc:graphicFrameChg>
        <pc:picChg chg="del mod">
          <ac:chgData name="L Bentley" userId="f2d3e7ce-b33c-4511-9960-ed57f61c0930" providerId="ADAL" clId="{61BA9624-795E-498F-BFB6-1E15DAA6323E}" dt="2026-05-10T16:09:26.115" v="4002" actId="478"/>
          <ac:picMkLst>
            <pc:docMk/>
            <pc:sldMk cId="2764002866" sldId="257"/>
            <ac:picMk id="10" creationId="{41BAF779-0BD6-0FD2-6674-9F738F318C5B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10/05/2026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52564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10/05/2026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550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10/05/2026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749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10/05/2026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9323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10/05/2026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2839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10/05/2026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3720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10/05/2026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7937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10/05/2026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19893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10/05/2026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51212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10/05/2026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81664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10/05/2026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641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D27406A-07D2-4A38-8828-4F3A231B6E23}" type="datetimeFigureOut">
              <a:rPr lang="en-GB" smtClean="0"/>
              <a:t>10/05/2026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8477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376149B7-FEC9-9BD4-EFAC-43A64D0BB5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4F58A866-E00D-C5FE-0C35-A9E6B8B6A3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22860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" name="Freeform 28">
            <a:extLst>
              <a:ext uri="{FF2B5EF4-FFF2-40B4-BE49-F238E27FC236}">
                <a16:creationId xmlns:a16="http://schemas.microsoft.com/office/drawing/2014/main" id="{65EA3EFB-6DCB-AA05-23AA-70FCD0934D35}"/>
              </a:ext>
            </a:extLst>
          </p:cNvPr>
          <p:cNvSpPr/>
          <p:nvPr/>
        </p:nvSpPr>
        <p:spPr>
          <a:xfrm>
            <a:off x="5384513" y="68720"/>
            <a:ext cx="1123315" cy="899795"/>
          </a:xfrm>
          <a:custGeom>
            <a:avLst/>
            <a:gdLst/>
            <a:ahLst/>
            <a:cxnLst/>
            <a:rect l="l" t="t" r="r" b="b"/>
            <a:pathLst>
              <a:path w="4240873" h="3395969">
                <a:moveTo>
                  <a:pt x="0" y="0"/>
                </a:moveTo>
                <a:lnTo>
                  <a:pt x="4240874" y="0"/>
                </a:lnTo>
                <a:lnTo>
                  <a:pt x="4240874" y="3395970"/>
                </a:lnTo>
                <a:lnTo>
                  <a:pt x="0" y="339597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F07BF895-34F8-DF3F-74AA-2939931130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7846" y="68720"/>
            <a:ext cx="2811667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OBHS Core Questions:</a:t>
            </a:r>
            <a:endParaRPr kumimoji="0" lang="en-GB" altLang="en-US" sz="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Subject: Food preparation and Nutrition</a:t>
            </a:r>
            <a:endParaRPr kumimoji="0" lang="en-GB" altLang="en-US" sz="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Year 8 both cycles</a:t>
            </a:r>
            <a:endParaRPr kumimoji="0" lang="en-GB" altLang="en-US" sz="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56EA0FD-5086-52AE-FE03-0BC0F8287136}"/>
              </a:ext>
            </a:extLst>
          </p:cNvPr>
          <p:cNvSpPr txBox="1"/>
          <p:nvPr/>
        </p:nvSpPr>
        <p:spPr>
          <a:xfrm>
            <a:off x="153835" y="666916"/>
            <a:ext cx="5072832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GB" sz="9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Learn these questions to build a strong foundation of knowledge for this half-term. Ask family or friends to test you regularly, or practise on your own using the ‘Look, Say, Cover, Write’ method</a:t>
            </a:r>
            <a:endParaRPr lang="en-GB" sz="900" dirty="0"/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EDA0C491-2082-98B8-481D-48511AC877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5132733"/>
              </p:ext>
            </p:extLst>
          </p:nvPr>
        </p:nvGraphicFramePr>
        <p:xfrm>
          <a:off x="153835" y="1165165"/>
          <a:ext cx="6537422" cy="8672115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438946">
                  <a:extLst>
                    <a:ext uri="{9D8B030D-6E8A-4147-A177-3AD203B41FA5}">
                      <a16:colId xmlns:a16="http://schemas.microsoft.com/office/drawing/2014/main" val="3419628760"/>
                    </a:ext>
                  </a:extLst>
                </a:gridCol>
                <a:gridCol w="3401703">
                  <a:extLst>
                    <a:ext uri="{9D8B030D-6E8A-4147-A177-3AD203B41FA5}">
                      <a16:colId xmlns:a16="http://schemas.microsoft.com/office/drawing/2014/main" val="2381816584"/>
                    </a:ext>
                  </a:extLst>
                </a:gridCol>
                <a:gridCol w="2696773">
                  <a:extLst>
                    <a:ext uri="{9D8B030D-6E8A-4147-A177-3AD203B41FA5}">
                      <a16:colId xmlns:a16="http://schemas.microsoft.com/office/drawing/2014/main" val="2211882675"/>
                    </a:ext>
                  </a:extLst>
                </a:gridCol>
              </a:tblGrid>
              <a:tr h="18971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 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Question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Answer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6951554"/>
                  </a:ext>
                </a:extLst>
              </a:tr>
              <a:tr h="3101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1.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What are the names of the blue, yellow and pink sections of the Eatwell guide?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 Dairy and alternatives, Starchy carbohydrates, Proteins 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2941312"/>
                  </a:ext>
                </a:extLst>
              </a:tr>
              <a:tr h="2078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2.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What is meant by seasonality?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times of year when a given type food is at its peak 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2668310"/>
                  </a:ext>
                </a:extLst>
              </a:tr>
              <a:tr h="2078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3.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960120" algn="l"/>
                        </a:tabLst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What are TWO methods of transporting food?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341"/>
                        </a:lnSpc>
                        <a:buNone/>
                      </a:pP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Plane, train, lorry, boat ​</a:t>
                      </a:r>
                      <a:r>
                        <a:rPr lang="en-GB" sz="900" b="0" i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​</a:t>
                      </a:r>
                      <a:endParaRPr lang="en-GB" sz="9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72087" marR="72087" marT="36044" marB="3604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4908270"/>
                  </a:ext>
                </a:extLst>
              </a:tr>
              <a:tr h="3101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4.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What is gluten responsible for in bread?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341"/>
                        </a:lnSpc>
                        <a:buNone/>
                      </a:pP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Molecules of gluten can stretch and bend giving the dough elasticity. ​</a:t>
                      </a:r>
                      <a:r>
                        <a:rPr lang="en-GB" sz="900" b="0" i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​</a:t>
                      </a:r>
                      <a:endParaRPr lang="en-GB" sz="9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72087" marR="72087" marT="36044" marB="3604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9852607"/>
                  </a:ext>
                </a:extLst>
              </a:tr>
              <a:tr h="2884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>
                          <a:effectLst/>
                        </a:rPr>
                        <a:t>5.</a:t>
                      </a:r>
                      <a:endParaRPr lang="en-GB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How do we activate gluten when making bread dough?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341"/>
                        </a:lnSpc>
                        <a:buNone/>
                      </a:pPr>
                      <a:r>
                        <a:rPr lang="en-US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Kneading ​</a:t>
                      </a:r>
                      <a:r>
                        <a:rPr lang="en-US" sz="900" b="0" i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​</a:t>
                      </a:r>
                      <a:endParaRPr lang="en-US" sz="9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72087" marR="72087" marT="36044" marB="3604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1316466"/>
                  </a:ext>
                </a:extLst>
              </a:tr>
              <a:tr h="3101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6.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What is the best temperature for bread to rise?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341"/>
                        </a:lnSpc>
                        <a:buNone/>
                      </a:pP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24-29 degrees ​</a:t>
                      </a:r>
                      <a:r>
                        <a:rPr lang="en-GB" sz="900" b="0" i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​</a:t>
                      </a:r>
                      <a:endParaRPr lang="en-GB" sz="9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72087" marR="72087" marT="36044" marB="3604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562532"/>
                  </a:ext>
                </a:extLst>
              </a:tr>
              <a:tr h="2884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7.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Give an example of the biological raising agent found in bread?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341"/>
                        </a:lnSpc>
                        <a:buNone/>
                      </a:pP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Yeast ​</a:t>
                      </a:r>
                      <a:r>
                        <a:rPr lang="en-GB" sz="900" b="0" i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​</a:t>
                      </a:r>
                      <a:endParaRPr lang="en-GB" sz="9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72087" marR="72087" marT="36044" marB="3604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395499"/>
                  </a:ext>
                </a:extLst>
              </a:tr>
              <a:tr h="2078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8.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Which season do British strawberries grow best?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341"/>
                        </a:lnSpc>
                        <a:buNone/>
                      </a:pP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Summer ​</a:t>
                      </a:r>
                      <a:r>
                        <a:rPr lang="en-GB" sz="900" b="0" i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​</a:t>
                      </a:r>
                      <a:endParaRPr lang="en-GB" sz="9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72087" marR="72087" marT="36044" marB="3604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2633464"/>
                  </a:ext>
                </a:extLst>
              </a:tr>
              <a:tr h="2078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9.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What does the word organic farming mean?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341"/>
                        </a:lnSpc>
                        <a:buNone/>
                      </a:pP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 Farmers have not used chemical fertilisers or pesticides</a:t>
                      </a:r>
                      <a:r>
                        <a:rPr lang="en-GB" sz="9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en-GB" sz="9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72087" marR="72087" marT="36044" marB="3604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9125749"/>
                  </a:ext>
                </a:extLst>
              </a:tr>
              <a:tr h="2078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10.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What is meant by the word proving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341"/>
                        </a:lnSpc>
                        <a:buNone/>
                      </a:pP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​ To rise</a:t>
                      </a:r>
                      <a:r>
                        <a:rPr lang="en-GB" sz="900" b="0" i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​</a:t>
                      </a:r>
                      <a:endParaRPr lang="en-GB" sz="9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72087" marR="72087" marT="36044" marB="3604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4099202"/>
                  </a:ext>
                </a:extLst>
              </a:tr>
              <a:tr h="2078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11.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Which symbol do we look for on eggs that let us know the chickens are kept in good conditions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341"/>
                        </a:lnSpc>
                        <a:buNone/>
                      </a:pPr>
                      <a:r>
                        <a:rPr lang="en-GB" sz="900" b="0" i="0" u="none" strike="noStrike" dirty="0" err="1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Lionmark</a:t>
                      </a: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​</a:t>
                      </a:r>
                      <a:r>
                        <a:rPr lang="en-GB" sz="900" b="0" i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​</a:t>
                      </a:r>
                      <a:endParaRPr lang="en-GB" sz="9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72087" marR="72087" marT="36044" marB="3604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8687120"/>
                  </a:ext>
                </a:extLst>
              </a:tr>
              <a:tr h="2078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12.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Which 4 things does yeast need to activate?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341"/>
                        </a:lnSpc>
                        <a:buNone/>
                      </a:pP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Yeast, sugar, moisture, warmth</a:t>
                      </a:r>
                      <a:r>
                        <a:rPr lang="en-GB" sz="9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en-GB" sz="9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72087" marR="72087" marT="36044" marB="3604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6182991"/>
                  </a:ext>
                </a:extLst>
              </a:tr>
              <a:tr h="3101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13.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What are the 4 types of raising agents?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341"/>
                        </a:lnSpc>
                        <a:buNone/>
                      </a:pP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 Physical, mechanical, biological, chemical</a:t>
                      </a:r>
                      <a:r>
                        <a:rPr lang="en-GB" sz="900" b="0" i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​</a:t>
                      </a:r>
                      <a:endParaRPr lang="en-GB" sz="9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72087" marR="72087" marT="36044" marB="3604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8442298"/>
                  </a:ext>
                </a:extLst>
              </a:tr>
              <a:tr h="2078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14.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Name something that is reared?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341"/>
                        </a:lnSpc>
                        <a:buNone/>
                      </a:pP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Pigs, cows, sheep​</a:t>
                      </a:r>
                      <a:r>
                        <a:rPr lang="en-GB" sz="900" b="0" i="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​</a:t>
                      </a:r>
                      <a:endParaRPr lang="en-GB" sz="9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72087" marR="72087" marT="36044" marB="3604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0124627"/>
                  </a:ext>
                </a:extLst>
              </a:tr>
              <a:tr h="4253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15.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What does a complete food mean?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 t contains nearly all the essential nutrients required by the human body for growth and maintenance. </a:t>
                      </a:r>
                      <a:r>
                        <a:rPr lang="en-GB" sz="9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8734488"/>
                  </a:ext>
                </a:extLst>
              </a:tr>
              <a:tr h="2078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>
                          <a:effectLst/>
                        </a:rPr>
                        <a:t>16.</a:t>
                      </a:r>
                      <a:endParaRPr lang="en-GB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Describe the nutritional benefits of milk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Bone health, muscle growth, dental health, energy and appetite control, vitamin and mineral absorption. </a:t>
                      </a:r>
                      <a:r>
                        <a:rPr lang="en-GB" sz="9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3106314"/>
                  </a:ext>
                </a:extLst>
              </a:tr>
              <a:tr h="2078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>
                          <a:effectLst/>
                        </a:rPr>
                        <a:t>17.</a:t>
                      </a:r>
                      <a:endParaRPr lang="en-GB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How should fresh milk be stored?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In a fridge between 0 and 5C</a:t>
                      </a:r>
                      <a:r>
                        <a:rPr lang="en-GB" sz="9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2264474"/>
                  </a:ext>
                </a:extLst>
              </a:tr>
              <a:tr h="3101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>
                          <a:effectLst/>
                        </a:rPr>
                        <a:t>18.</a:t>
                      </a:r>
                      <a:endParaRPr lang="en-GB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What are the macro nutrients in milk?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Protein, Fat – mostly saturated, Carbohydrates – </a:t>
                      </a:r>
                      <a:r>
                        <a:rPr lang="en-GB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lactose.</a:t>
                      </a:r>
                      <a:r>
                        <a:rPr lang="en-GB" sz="9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2094284"/>
                  </a:ext>
                </a:extLst>
              </a:tr>
              <a:tr h="4253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>
                          <a:effectLst/>
                        </a:rPr>
                        <a:t>19.</a:t>
                      </a:r>
                      <a:endParaRPr lang="en-GB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What are the micronutrients in milk?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Calcium, Phosphorous, Potassium, Iron, Vitamins A, D, B and some C</a:t>
                      </a:r>
                      <a:r>
                        <a:rPr lang="en-GB" sz="9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7272"/>
                  </a:ext>
                </a:extLst>
              </a:tr>
              <a:tr h="4253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20.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Which type of milk is the thickest?</a:t>
                      </a:r>
                    </a:p>
                    <a:p>
                      <a:pPr marL="171450" indent="-171450" algn="l">
                        <a:lnSpc>
                          <a:spcPct val="106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Evaporated milk</a:t>
                      </a:r>
                    </a:p>
                    <a:p>
                      <a:pPr marL="171450" indent="-171450" algn="l">
                        <a:lnSpc>
                          <a:spcPct val="106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Condensed milk</a:t>
                      </a:r>
                    </a:p>
                    <a:p>
                      <a:pPr marL="171450" indent="-171450" algn="l">
                        <a:lnSpc>
                          <a:spcPct val="106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Sterilised milk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Condensed milk</a:t>
                      </a:r>
                      <a:r>
                        <a:rPr lang="en-GB" sz="9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en-GB" sz="9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0817448"/>
                  </a:ext>
                </a:extLst>
              </a:tr>
              <a:tr h="4253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21.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Name the value of the protein found in yoghurt?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1350"/>
                        </a:lnSpc>
                        <a:buNone/>
                      </a:pPr>
                      <a:r>
                        <a:rPr lang="en-GB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HBV</a:t>
                      </a:r>
                      <a:r>
                        <a:rPr lang="en-GB" sz="11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en-GB" sz="13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90970" marR="90970" marT="45485" marB="4548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8370108"/>
                  </a:ext>
                </a:extLst>
              </a:tr>
              <a:tr h="4253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22.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Microorganisms are used in the production of what?</a:t>
                      </a:r>
                    </a:p>
                    <a:p>
                      <a:pPr marL="171450" indent="-1714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Milk, butter and cheese</a:t>
                      </a:r>
                    </a:p>
                    <a:p>
                      <a:pPr marL="171450" indent="-1714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Bread, cheese and yoghurt</a:t>
                      </a:r>
                    </a:p>
                    <a:p>
                      <a:pPr marL="171450" indent="-1714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Salami, sausages and burgers</a:t>
                      </a:r>
                    </a:p>
                    <a:p>
                      <a:pPr marL="171450" indent="-1714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Bread, butter and oil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ts val="1350"/>
                        </a:lnSpc>
                        <a:buNone/>
                      </a:pPr>
                      <a:r>
                        <a:rPr lang="en-GB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Bread, cheese and yoghurt</a:t>
                      </a:r>
                      <a:r>
                        <a:rPr lang="en-GB" sz="11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en-GB" sz="13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90970" marR="90970" marT="45485" marB="4548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1894412"/>
                  </a:ext>
                </a:extLst>
              </a:tr>
              <a:tr h="4253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23.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Sterilised milk has a longer shelf life. Name THREE other types of milk with a long shelf life and can be stored prior to use out of the fridge.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 Condensed milk, evaporated milk, dried milk, UHT milk</a:t>
                      </a:r>
                      <a:r>
                        <a:rPr lang="en-GB" sz="9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en-GB" sz="105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9209545"/>
                  </a:ext>
                </a:extLst>
              </a:tr>
              <a:tr h="4253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24.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What is soya?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Soya beans which grow in pods</a:t>
                      </a:r>
                      <a:r>
                        <a:rPr lang="en-GB" sz="90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en-GB" sz="900" b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03031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94858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b9ac88b-5def-4f6d-a059-a9d6f01661cf" xsi:nil="true"/>
    <lcf76f155ced4ddcb4097134ff3c332f xmlns="71a7b3a6-a40f-45b0-a687-70a6c8b00391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51E9CE77458F94BA4CC11B03E53BDD6" ma:contentTypeVersion="18" ma:contentTypeDescription="Create a new document." ma:contentTypeScope="" ma:versionID="be5db54e2a1193a67409014e922f763e">
  <xsd:schema xmlns:xsd="http://www.w3.org/2001/XMLSchema" xmlns:xs="http://www.w3.org/2001/XMLSchema" xmlns:p="http://schemas.microsoft.com/office/2006/metadata/properties" xmlns:ns2="fb9ac88b-5def-4f6d-a059-a9d6f01661cf" xmlns:ns3="71a7b3a6-a40f-45b0-a687-70a6c8b00391" targetNamespace="http://schemas.microsoft.com/office/2006/metadata/properties" ma:root="true" ma:fieldsID="1653bce3049ebe7be1f028b7a77d2b4d" ns2:_="" ns3:_="">
    <xsd:import namespace="fb9ac88b-5def-4f6d-a059-a9d6f01661cf"/>
    <xsd:import namespace="71a7b3a6-a40f-45b0-a687-70a6c8b0039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DateTaken" minOccurs="0"/>
                <xsd:element ref="ns3:MediaServiceObjectDetectorVersion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ServiceOCR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9ac88b-5def-4f6d-a059-a9d6f01661c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SearchPeopleOnly="false" ma:SharePointGroup="0" ma:internalName="SharedWithUsers" ma:readOnly="true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a311d59c-f403-470f-bd69-5ee0ac112f3a}" ma:internalName="TaxCatchAll" ma:showField="CatchAllData" ma:web="fb9ac88b-5def-4f6d-a059-a9d6f01661c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7b3a6-a40f-45b0-a687-70a6c8b0039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11b44b0f-3cc1-4479-a0d9-573b4196a6a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4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25EE047-1914-4798-A1F9-D3587F4AEF3B}">
  <ds:schemaRefs>
    <ds:schemaRef ds:uri="da0083d9-74f1-4018-aa03-33b08f947320"/>
    <ds:schemaRef ds:uri="http://purl.org/dc/dcmitype/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terms/"/>
    <ds:schemaRef ds:uri="fb9ac88b-5def-4f6d-a059-a9d6f01661cf"/>
    <ds:schemaRef ds:uri="http://schemas.microsoft.com/office/2006/metadata/properties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E0979B79-76D1-4155-873B-769D85800E0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714FA37-8FF9-4E06-96BF-08B94B10ADA5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51</TotalTime>
  <Words>570</Words>
  <Application>Microsoft Office PowerPoint</Application>
  <PresentationFormat>A4 Paper (210x297 mm)</PresentationFormat>
  <Paragraphs>86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Calibri</vt:lpstr>
      <vt:lpstr>Office Theme</vt:lpstr>
      <vt:lpstr>PowerPoint Presentation</vt:lpstr>
    </vt:vector>
  </TitlesOfParts>
  <Company>Sapientia Education Trust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 Bentley</dc:creator>
  <cp:lastModifiedBy>L Bentley</cp:lastModifiedBy>
  <cp:revision>1</cp:revision>
  <dcterms:created xsi:type="dcterms:W3CDTF">2026-05-10T15:03:18Z</dcterms:created>
  <dcterms:modified xsi:type="dcterms:W3CDTF">2026-05-10T16:16:06Z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0x010100751E9CE77458F94BA4CC11B03E53BDD6</vt:lpwstr>
  </property>
  <property fmtid="{D5CDD505-2E9C-101B-9397-08002B2CF9AE}" pid="3" name="MediaServiceImageTags">
    <vt:lpwstr/>
  </property>
</Properties>
</file>