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28070D-6357-7FE2-E32E-4D8BE62573AB}" v="76" dt="2026-06-23T09:11:40.5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S::l.bentley@obhs.org.uk::f2d3e7ce-b33c-4511-9960-ed57f61c0930" providerId="AD" clId="Web-{4E28070D-6357-7FE2-E32E-4D8BE62573AB}"/>
    <pc:docChg chg="delSld modSld">
      <pc:chgData name="L Bentley" userId="S::l.bentley@obhs.org.uk::f2d3e7ce-b33c-4511-9960-ed57f61c0930" providerId="AD" clId="Web-{4E28070D-6357-7FE2-E32E-4D8BE62573AB}" dt="2026-06-23T09:11:40.525" v="66"/>
      <pc:docMkLst>
        <pc:docMk/>
      </pc:docMkLst>
      <pc:sldChg chg="addSp modSp">
        <pc:chgData name="L Bentley" userId="S::l.bentley@obhs.org.uk::f2d3e7ce-b33c-4511-9960-ed57f61c0930" providerId="AD" clId="Web-{4E28070D-6357-7FE2-E32E-4D8BE62573AB}" dt="2026-06-23T09:11:40.525" v="66"/>
        <pc:sldMkLst>
          <pc:docMk/>
          <pc:sldMk cId="3139485857" sldId="256"/>
        </pc:sldMkLst>
        <pc:spChg chg="mod">
          <ac:chgData name="L Bentley" userId="S::l.bentley@obhs.org.uk::f2d3e7ce-b33c-4511-9960-ed57f61c0930" providerId="AD" clId="Web-{4E28070D-6357-7FE2-E32E-4D8BE62573AB}" dt="2026-06-23T09:10:28.507" v="8" actId="20577"/>
          <ac:spMkLst>
            <pc:docMk/>
            <pc:sldMk cId="3139485857" sldId="256"/>
            <ac:spMk id="9" creationId="{F07BF895-34F8-DF3F-74AA-2939931130B1}"/>
          </ac:spMkLst>
        </pc:spChg>
        <pc:graphicFrameChg chg="add mod modGraphic">
          <ac:chgData name="L Bentley" userId="S::l.bentley@obhs.org.uk::f2d3e7ce-b33c-4511-9960-ed57f61c0930" providerId="AD" clId="Web-{4E28070D-6357-7FE2-E32E-4D8BE62573AB}" dt="2026-06-23T09:11:40.525" v="66"/>
          <ac:graphicFrameMkLst>
            <pc:docMk/>
            <pc:sldMk cId="3139485857" sldId="256"/>
            <ac:graphicFrameMk id="5" creationId="{E052A191-5E61-16E8-4877-4E2E21C79566}"/>
          </ac:graphicFrameMkLst>
        </pc:graphicFrameChg>
        <pc:graphicFrameChg chg="mod modGraphic">
          <ac:chgData name="L Bentley" userId="S::l.bentley@obhs.org.uk::f2d3e7ce-b33c-4511-9960-ed57f61c0930" providerId="AD" clId="Web-{4E28070D-6357-7FE2-E32E-4D8BE62573AB}" dt="2026-06-23T09:10:56.821" v="29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  <pc:sldChg chg="del">
        <pc:chgData name="L Bentley" userId="S::l.bentley@obhs.org.uk::f2d3e7ce-b33c-4511-9960-ed57f61c0930" providerId="AD" clId="Web-{4E28070D-6357-7FE2-E32E-4D8BE62573AB}" dt="2026-06-23T09:10:18.913" v="2"/>
        <pc:sldMkLst>
          <pc:docMk/>
          <pc:sldMk cId="2082005284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ough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Butt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>
                <a:ln>
                  <a:noFill/>
                </a:ln>
                <a:effectLst/>
                <a:latin typeface="Aptos"/>
                <a:ea typeface="Aptos" panose="020B0004020202020204" pitchFamily="34" charset="0"/>
                <a:cs typeface="Times New Roman"/>
              </a:rPr>
              <a:t>Year 9 </a:t>
            </a:r>
            <a:endParaRPr kumimoji="0" lang="en-GB" altLang="en-US" sz="400" b="0" i="0" u="none" strike="noStrike" cap="none" normalizeH="0" baseline="0">
              <a:ln>
                <a:noFill/>
              </a:ln>
              <a:effectLst/>
              <a:latin typeface="Aptos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13644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98935"/>
              </p:ext>
            </p:extLst>
          </p:nvPr>
        </p:nvGraphicFramePr>
        <p:xfrm>
          <a:off x="160289" y="1539421"/>
          <a:ext cx="6537422" cy="298987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123679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974797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7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Name the condition used by a lack of iron in the diet?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Scurvy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Anaemia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Beri-Beri 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/>
                        <a:t>Dermatitis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Anaemia 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2.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dirty="0"/>
                        <a:t>What is the function of iron in the body?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Supports the production of red blood cells </a:t>
                      </a:r>
                      <a:r>
                        <a:rPr lang="en-GB" sz="9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whicht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900" b="0" i="0" u="none" strike="noStrike" kern="1200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ransport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oxygen around the body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3.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dirty="0"/>
                        <a:t>Milk contains calcium. Name two other good sources of calcium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Cheese and bread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4.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 is shortening?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Flour is made of tiny little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starch particles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When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solid fat 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like butter or margarine is rubbed into flour (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rubbing-in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the flour particles are coated with grease. The grease prevents the particles from </a:t>
                      </a:r>
                      <a:r>
                        <a:rPr lang="en-GB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expanding</a:t>
                      </a:r>
                      <a:r>
                        <a:rPr lang="en-GB" sz="9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creates a short, non-stretchy dough which cooks to a short and crumbly texture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287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dirty="0">
                          <a:effectLst/>
                          <a:latin typeface="+mn-lt"/>
                        </a:rPr>
                        <a:t>What’s the difference between shortening and rubbing-in?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Rubbing-in is the process used to create a short and crumbly texture. Shortening is the result of rubbing-in when the texture changes to short and crumbly</a:t>
                      </a:r>
                      <a:endParaRPr lang="en-GB" sz="9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5FC4D447-23FF-359F-51A1-FF55502F5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414555" y="131082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52A191-5E61-16E8-4877-4E2E21C79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090388"/>
              </p:ext>
            </p:extLst>
          </p:nvPr>
        </p:nvGraphicFramePr>
        <p:xfrm>
          <a:off x="160291" y="4601397"/>
          <a:ext cx="6561218" cy="49612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40538">
                  <a:extLst>
                    <a:ext uri="{9D8B030D-6E8A-4147-A177-3AD203B41FA5}">
                      <a16:colId xmlns:a16="http://schemas.microsoft.com/office/drawing/2014/main" val="4024566004"/>
                    </a:ext>
                  </a:extLst>
                </a:gridCol>
                <a:gridCol w="3135049">
                  <a:extLst>
                    <a:ext uri="{9D8B030D-6E8A-4147-A177-3AD203B41FA5}">
                      <a16:colId xmlns:a16="http://schemas.microsoft.com/office/drawing/2014/main" val="1418874450"/>
                    </a:ext>
                  </a:extLst>
                </a:gridCol>
                <a:gridCol w="2985631">
                  <a:extLst>
                    <a:ext uri="{9D8B030D-6E8A-4147-A177-3AD203B41FA5}">
                      <a16:colId xmlns:a16="http://schemas.microsoft.com/office/drawing/2014/main" val="673313318"/>
                    </a:ext>
                  </a:extLst>
                </a:gridCol>
              </a:tblGrid>
              <a:tr h="449167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750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6.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525"/>
                        </a:lnSpc>
                        <a:buNone/>
                      </a:pPr>
                      <a:r>
                        <a:rPr lang="en-GB" sz="900" b="1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Name a food product that has been shortened?</a:t>
                      </a:r>
                      <a:endParaRPr lang="en-GB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1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Rock cakes, scones, fruit flan, etc.</a:t>
                      </a:r>
                      <a:endParaRPr lang="en-GB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685773"/>
                  </a:ext>
                </a:extLst>
              </a:tr>
              <a:tr h="959587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750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7.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Describe laminated dough 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47"/>
                        </a:lnSpc>
                        <a:buNone/>
                      </a:pPr>
                      <a:r>
                        <a:rPr lang="en-GB" sz="900" b="1" i="0" u="none" strike="noStrike">
                          <a:solidFill>
                            <a:srgbClr val="FF0000"/>
                          </a:solidFill>
                          <a:effectLst/>
                          <a:latin typeface="Aptos"/>
                        </a:rPr>
                        <a:t>Laminated dough</a:t>
                      </a: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/>
                        </a:rPr>
                        <a:t> is a culinary preparation consisting of many thin layers of </a:t>
                      </a:r>
                      <a:r>
                        <a:rPr lang="en-GB" sz="900" b="0" i="0" u="sng" strike="noStrike" dirty="0">
                          <a:solidFill>
                            <a:srgbClr val="FF0000"/>
                          </a:solidFill>
                          <a:effectLst/>
                          <a:latin typeface="Aptos"/>
                          <a:hlinkClick r:id="rId3"/>
                        </a:rPr>
                        <a:t>dough</a:t>
                      </a: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/>
                        </a:rPr>
                        <a:t> separated by </a:t>
                      </a:r>
                      <a:r>
                        <a:rPr lang="en-GB" sz="900" b="0" i="0" u="sng" strike="noStrike" dirty="0">
                          <a:solidFill>
                            <a:srgbClr val="FF0000"/>
                          </a:solidFill>
                          <a:effectLst/>
                          <a:latin typeface="Aptos"/>
                          <a:hlinkClick r:id="rId4"/>
                        </a:rPr>
                        <a:t>butter</a:t>
                      </a: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/>
                        </a:rPr>
                        <a:t> or other solid fat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Aptos"/>
                      </a:endParaRPr>
                    </a:p>
                  </a:txBody>
                  <a:tcPr marL="43586" marR="43586" marT="21793" marB="217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023680"/>
                  </a:ext>
                </a:extLst>
              </a:tr>
              <a:tr h="714585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750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8.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What is a food allergy?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47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An allergy is when the body's immune system reacts unusually to specific food 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43586" marR="43586" marT="21793" marB="21793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526669"/>
                  </a:ext>
                </a:extLst>
              </a:tr>
              <a:tr h="510418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750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9.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What is a food intolerance?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Intolerance to food is called food sensitivity and is not caused by the immune system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128956"/>
                  </a:ext>
                </a:extLst>
              </a:tr>
              <a:tr h="510418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750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10.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What are 4 symptoms of an allergic reaction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Swelling of the tongue, Vomiting, Shortness of breath , Itchy skin or rash, Dizziness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76742"/>
                  </a:ext>
                </a:extLst>
              </a:tr>
              <a:tr h="387918">
                <a:tc>
                  <a:txBody>
                    <a:bodyPr/>
                    <a:lstStyle/>
                    <a:p>
                      <a:pPr marL="0" marR="0" algn="l" fontAlgn="ctr">
                        <a:buNone/>
                      </a:pP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What is anaphylaxis?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A severe reaction to food is called </a:t>
                      </a:r>
                      <a:r>
                        <a:rPr lang="en-GB" sz="900" b="1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anaphylaxis</a:t>
                      </a: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047067"/>
                  </a:ext>
                </a:extLst>
              </a:tr>
              <a:tr h="714585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750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11.</a:t>
                      </a:r>
                      <a:endParaRPr lang="en-US" sz="900" b="1" i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Butter is a dairy product. List two key characteristics of butter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525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A solid block when chilled but melts when heated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525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Butter has a rich flavour and a high saturated fat value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115369"/>
                  </a:ext>
                </a:extLst>
              </a:tr>
              <a:tr h="714585">
                <a:tc>
                  <a:txBody>
                    <a:bodyPr/>
                    <a:lstStyle/>
                    <a:p>
                      <a:pPr marL="0" marR="0" algn="l" fontAlgn="ctr">
                        <a:buNone/>
                      </a:pPr>
                      <a:endParaRPr lang="en-GB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600"/>
                        </a:lnSpc>
                        <a:buNone/>
                      </a:pPr>
                      <a:r>
                        <a:rPr lang="en-GB" sz="900" b="0" i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List two advantages of using margarine instead of butter when baking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 fontAlgn="base">
                        <a:lnSpc>
                          <a:spcPts val="525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It is a cheaper alternative to butter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marL="0" marR="0" indent="0" algn="l" rtl="0" fontAlgn="base">
                        <a:lnSpc>
                          <a:spcPts val="525"/>
                        </a:lnSpc>
                        <a:buNone/>
                      </a:pPr>
                      <a:r>
                        <a:rPr lang="en-GB" sz="900" b="0" i="0" u="none" strike="noStrike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Healthier as it provides unsaturated fats</a:t>
                      </a:r>
                      <a:endParaRPr lang="en-US" sz="900" b="0" i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29194" marR="29194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396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4A1CD4-B1B0-49D7-B1BB-0A525DF0D6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ac88b-5def-4f6d-a059-a9d6f01661cf"/>
    <ds:schemaRef ds:uri="71a7b3a6-a40f-45b0-a687-70a6c8b003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5EE047-1914-4798-A1F9-D3587F4AEF3B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da0083d9-74f1-4018-aa03-33b08f947320"/>
    <ds:schemaRef ds:uri="http://purl.org/dc/elements/1.1/"/>
    <ds:schemaRef ds:uri="fb9ac88b-5def-4f6d-a059-a9d6f01661cf"/>
    <ds:schemaRef ds:uri="http://schemas.microsoft.com/office/2006/metadata/properties"/>
    <ds:schemaRef ds:uri="http://www.w3.org/XML/1998/namespace"/>
    <ds:schemaRef ds:uri="http://purl.org/dc/terms/"/>
    <ds:schemaRef ds:uri="71a7b3a6-a40f-45b0-a687-70a6c8b003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658</Words>
  <Application>Microsoft Office PowerPoint</Application>
  <PresentationFormat>A4 Paper (210x297 mm)</PresentationFormat>
  <Paragraphs>97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13</cp:revision>
  <dcterms:created xsi:type="dcterms:W3CDTF">2026-05-10T15:03:18Z</dcterms:created>
  <dcterms:modified xsi:type="dcterms:W3CDTF">2026-06-23T09:11:40Z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