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F95130-A9C7-41E9-95E9-79851B4D1B47}" v="67" dt="2026-05-11T08:27:48.203"/>
    <p1510:client id="{5409EAE9-0092-41FF-9E63-62D9B0602B69}" v="30" dt="2026-05-10T16:15:29.681"/>
    <p1510:client id="{88EF4EA9-C19C-4CD7-A641-3C972A70FB52}" v="24" dt="2026-05-10T15:31:33.60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3258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 Bentley" userId="f2d3e7ce-b33c-4511-9960-ed57f61c0930" providerId="ADAL" clId="{0F09DFD1-ACC8-4BEB-B45E-337B5E9E89D0}"/>
    <pc:docChg chg="undo custSel addSld modSld">
      <pc:chgData name="L Bentley" userId="f2d3e7ce-b33c-4511-9960-ed57f61c0930" providerId="ADAL" clId="{0F09DFD1-ACC8-4BEB-B45E-337B5E9E89D0}" dt="2026-05-11T08:28:37.550" v="267" actId="255"/>
      <pc:docMkLst>
        <pc:docMk/>
      </pc:docMkLst>
      <pc:sldChg chg="addSp delSp modSp mod">
        <pc:chgData name="L Bentley" userId="f2d3e7ce-b33c-4511-9960-ed57f61c0930" providerId="ADAL" clId="{0F09DFD1-ACC8-4BEB-B45E-337B5E9E89D0}" dt="2026-05-11T08:26:51.236" v="225" actId="1076"/>
        <pc:sldMkLst>
          <pc:docMk/>
          <pc:sldMk cId="3139485857" sldId="256"/>
        </pc:sldMkLst>
        <pc:spChg chg="add mod">
          <ac:chgData name="L Bentley" userId="f2d3e7ce-b33c-4511-9960-ed57f61c0930" providerId="ADAL" clId="{0F09DFD1-ACC8-4BEB-B45E-337B5E9E89D0}" dt="2026-05-11T08:20:52.250" v="144" actId="1076"/>
          <ac:spMkLst>
            <pc:docMk/>
            <pc:sldMk cId="3139485857" sldId="256"/>
            <ac:spMk id="3" creationId="{5FC4D447-23FF-359F-51A1-FF55502F53C0}"/>
          </ac:spMkLst>
        </pc:spChg>
        <pc:spChg chg="mod">
          <ac:chgData name="L Bentley" userId="f2d3e7ce-b33c-4511-9960-ed57f61c0930" providerId="ADAL" clId="{0F09DFD1-ACC8-4BEB-B45E-337B5E9E89D0}" dt="2026-05-11T08:12:53.674" v="2" actId="20577"/>
          <ac:spMkLst>
            <pc:docMk/>
            <pc:sldMk cId="3139485857" sldId="256"/>
            <ac:spMk id="9" creationId="{F07BF895-34F8-DF3F-74AA-2939931130B1}"/>
          </ac:spMkLst>
        </pc:spChg>
        <pc:spChg chg="mod">
          <ac:chgData name="L Bentley" userId="f2d3e7ce-b33c-4511-9960-ed57f61c0930" providerId="ADAL" clId="{0F09DFD1-ACC8-4BEB-B45E-337B5E9E89D0}" dt="2026-05-11T08:26:51.236" v="225" actId="1076"/>
          <ac:spMkLst>
            <pc:docMk/>
            <pc:sldMk cId="3139485857" sldId="256"/>
            <ac:spMk id="11" creationId="{056EA0FD-5086-52AE-FE03-0BC0F8287136}"/>
          </ac:spMkLst>
        </pc:spChg>
        <pc:graphicFrameChg chg="add del mod modGraphic">
          <ac:chgData name="L Bentley" userId="f2d3e7ce-b33c-4511-9960-ed57f61c0930" providerId="ADAL" clId="{0F09DFD1-ACC8-4BEB-B45E-337B5E9E89D0}" dt="2026-05-11T08:24:24.892" v="202" actId="478"/>
          <ac:graphicFrameMkLst>
            <pc:docMk/>
            <pc:sldMk cId="3139485857" sldId="256"/>
            <ac:graphicFrameMk id="2" creationId="{CFF3FA42-C063-0909-6421-F687195CF1D9}"/>
          </ac:graphicFrameMkLst>
        </pc:graphicFrameChg>
        <pc:graphicFrameChg chg="mod modGraphic">
          <ac:chgData name="L Bentley" userId="f2d3e7ce-b33c-4511-9960-ed57f61c0930" providerId="ADAL" clId="{0F09DFD1-ACC8-4BEB-B45E-337B5E9E89D0}" dt="2026-05-11T08:26:49.075" v="224" actId="1076"/>
          <ac:graphicFrameMkLst>
            <pc:docMk/>
            <pc:sldMk cId="3139485857" sldId="256"/>
            <ac:graphicFrameMk id="12" creationId="{EDA0C491-2082-98B8-481D-48511AC877A8}"/>
          </ac:graphicFrameMkLst>
        </pc:graphicFrameChg>
      </pc:sldChg>
      <pc:sldChg chg="addSp modSp new mod">
        <pc:chgData name="L Bentley" userId="f2d3e7ce-b33c-4511-9960-ed57f61c0930" providerId="ADAL" clId="{0F09DFD1-ACC8-4BEB-B45E-337B5E9E89D0}" dt="2026-05-11T08:28:37.550" v="267" actId="255"/>
        <pc:sldMkLst>
          <pc:docMk/>
          <pc:sldMk cId="2082005284" sldId="257"/>
        </pc:sldMkLst>
        <pc:graphicFrameChg chg="add mod modGraphic">
          <ac:chgData name="L Bentley" userId="f2d3e7ce-b33c-4511-9960-ed57f61c0930" providerId="ADAL" clId="{0F09DFD1-ACC8-4BEB-B45E-337B5E9E89D0}" dt="2026-05-11T08:28:37.550" v="267" actId="255"/>
          <ac:graphicFrameMkLst>
            <pc:docMk/>
            <pc:sldMk cId="2082005284" sldId="257"/>
            <ac:graphicFrameMk id="2" creationId="{35A93481-5B3F-7331-197A-37E11FA09374}"/>
          </ac:graphicFrameMkLst>
        </pc:graphicFrameChg>
      </pc:sldChg>
    </pc:docChg>
  </pc:docChgLst>
  <pc:docChgLst>
    <pc:chgData name="L Bentley" userId="f2d3e7ce-b33c-4511-9960-ed57f61c0930" providerId="ADAL" clId="{61BA9624-795E-498F-BFB6-1E15DAA6323E}"/>
    <pc:docChg chg="undo custSel addSld delSld modSld">
      <pc:chgData name="L Bentley" userId="f2d3e7ce-b33c-4511-9960-ed57f61c0930" providerId="ADAL" clId="{61BA9624-795E-498F-BFB6-1E15DAA6323E}" dt="2026-05-10T16:16:06.598" v="4057" actId="1076"/>
      <pc:docMkLst>
        <pc:docMk/>
      </pc:docMkLst>
      <pc:sldChg chg="addSp delSp modSp mod">
        <pc:chgData name="L Bentley" userId="f2d3e7ce-b33c-4511-9960-ed57f61c0930" providerId="ADAL" clId="{61BA9624-795E-498F-BFB6-1E15DAA6323E}" dt="2026-05-10T16:16:06.598" v="4057" actId="1076"/>
        <pc:sldMkLst>
          <pc:docMk/>
          <pc:sldMk cId="3139485857" sldId="256"/>
        </pc:sldMkLst>
        <pc:spChg chg="mod">
          <ac:chgData name="L Bentley" userId="f2d3e7ce-b33c-4511-9960-ed57f61c0930" providerId="ADAL" clId="{61BA9624-795E-498F-BFB6-1E15DAA6323E}" dt="2026-05-10T16:15:53.993" v="4056" actId="1076"/>
          <ac:spMkLst>
            <pc:docMk/>
            <pc:sldMk cId="3139485857" sldId="256"/>
            <ac:spMk id="8" creationId="{65EA3EFB-6DCB-AA05-23AA-70FCD0934D35}"/>
          </ac:spMkLst>
        </pc:spChg>
        <pc:spChg chg="mod">
          <ac:chgData name="L Bentley" userId="f2d3e7ce-b33c-4511-9960-ed57f61c0930" providerId="ADAL" clId="{61BA9624-795E-498F-BFB6-1E15DAA6323E}" dt="2026-05-10T15:53:46.915" v="2495" actId="20577"/>
          <ac:spMkLst>
            <pc:docMk/>
            <pc:sldMk cId="3139485857" sldId="256"/>
            <ac:spMk id="9" creationId="{F07BF895-34F8-DF3F-74AA-2939931130B1}"/>
          </ac:spMkLst>
        </pc:spChg>
        <pc:spChg chg="mod">
          <ac:chgData name="L Bentley" userId="f2d3e7ce-b33c-4511-9960-ed57f61c0930" providerId="ADAL" clId="{61BA9624-795E-498F-BFB6-1E15DAA6323E}" dt="2026-05-10T16:11:08.828" v="4027" actId="1076"/>
          <ac:spMkLst>
            <pc:docMk/>
            <pc:sldMk cId="3139485857" sldId="256"/>
            <ac:spMk id="11" creationId="{056EA0FD-5086-52AE-FE03-0BC0F8287136}"/>
          </ac:spMkLst>
        </pc:spChg>
        <pc:spChg chg="add del mod">
          <ac:chgData name="L Bentley" userId="f2d3e7ce-b33c-4511-9960-ed57f61c0930" providerId="ADAL" clId="{61BA9624-795E-498F-BFB6-1E15DAA6323E}" dt="2026-05-10T16:13:21.569" v="4031" actId="478"/>
          <ac:spMkLst>
            <pc:docMk/>
            <pc:sldMk cId="3139485857" sldId="256"/>
            <ac:spMk id="14" creationId="{602FE885-9CE2-8F2E-B03D-83CD8AB9A5BE}"/>
          </ac:spMkLst>
        </pc:spChg>
        <pc:graphicFrameChg chg="add del mod">
          <ac:chgData name="L Bentley" userId="f2d3e7ce-b33c-4511-9960-ed57f61c0930" providerId="ADAL" clId="{61BA9624-795E-498F-BFB6-1E15DAA6323E}" dt="2026-05-10T15:55:26.826" v="2503" actId="478"/>
          <ac:graphicFrameMkLst>
            <pc:docMk/>
            <pc:sldMk cId="3139485857" sldId="256"/>
            <ac:graphicFrameMk id="2" creationId="{747C99E4-BE7E-E71B-D4E1-8EFD5BE4AB11}"/>
          </ac:graphicFrameMkLst>
        </pc:graphicFrameChg>
        <pc:graphicFrameChg chg="mod modGraphic">
          <ac:chgData name="L Bentley" userId="f2d3e7ce-b33c-4511-9960-ed57f61c0930" providerId="ADAL" clId="{61BA9624-795E-498F-BFB6-1E15DAA6323E}" dt="2026-05-10T16:16:06.598" v="4057" actId="1076"/>
          <ac:graphicFrameMkLst>
            <pc:docMk/>
            <pc:sldMk cId="3139485857" sldId="256"/>
            <ac:graphicFrameMk id="12" creationId="{EDA0C491-2082-98B8-481D-48511AC877A8}"/>
          </ac:graphicFrameMkLst>
        </pc:graphicFrameChg>
        <pc:graphicFrameChg chg="add del mod modGraphic">
          <ac:chgData name="L Bentley" userId="f2d3e7ce-b33c-4511-9960-ed57f61c0930" providerId="ADAL" clId="{61BA9624-795E-498F-BFB6-1E15DAA6323E}" dt="2026-05-10T16:15:33.564" v="4054" actId="478"/>
          <ac:graphicFrameMkLst>
            <pc:docMk/>
            <pc:sldMk cId="3139485857" sldId="256"/>
            <ac:graphicFrameMk id="13" creationId="{7001A4BD-AEB3-5D7F-7832-CBB91840137C}"/>
          </ac:graphicFrameMkLst>
        </pc:graphicFrameChg>
        <pc:picChg chg="add del mod">
          <ac:chgData name="L Bentley" userId="f2d3e7ce-b33c-4511-9960-ed57f61c0930" providerId="ADAL" clId="{61BA9624-795E-498F-BFB6-1E15DAA6323E}" dt="2026-05-10T16:03:36.345" v="3290" actId="478"/>
          <ac:picMkLst>
            <pc:docMk/>
            <pc:sldMk cId="3139485857" sldId="256"/>
            <ac:picMk id="5" creationId="{311D331C-EF83-FFA5-D911-BF4FC5FAE8BA}"/>
          </ac:picMkLst>
        </pc:picChg>
        <pc:picChg chg="add del mod">
          <ac:chgData name="L Bentley" userId="f2d3e7ce-b33c-4511-9960-ed57f61c0930" providerId="ADAL" clId="{61BA9624-795E-498F-BFB6-1E15DAA6323E}" dt="2026-05-10T16:09:28.363" v="4003" actId="478"/>
          <ac:picMkLst>
            <pc:docMk/>
            <pc:sldMk cId="3139485857" sldId="256"/>
            <ac:picMk id="10" creationId="{05AC03AA-B835-2E5C-3A57-61515D38A420}"/>
          </ac:picMkLst>
        </pc:picChg>
        <pc:picChg chg="add del mod">
          <ac:chgData name="L Bentley" userId="f2d3e7ce-b33c-4511-9960-ed57f61c0930" providerId="ADAL" clId="{61BA9624-795E-498F-BFB6-1E15DAA6323E}" dt="2026-05-10T15:23:58.871" v="1389" actId="478"/>
          <ac:picMkLst>
            <pc:docMk/>
            <pc:sldMk cId="3139485857" sldId="256"/>
            <ac:picMk id="14" creationId="{8162BB1C-C10E-A4E5-677D-8E93674E4A9D}"/>
          </ac:picMkLst>
        </pc:picChg>
        <pc:picChg chg="add del mod">
          <ac:chgData name="L Bentley" userId="f2d3e7ce-b33c-4511-9960-ed57f61c0930" providerId="ADAL" clId="{61BA9624-795E-498F-BFB6-1E15DAA6323E}" dt="2026-05-10T15:59:17.669" v="2923" actId="478"/>
          <ac:picMkLst>
            <pc:docMk/>
            <pc:sldMk cId="3139485857" sldId="256"/>
            <ac:picMk id="1026" creationId="{0B115F40-57EB-3293-E838-B2FD48C4455A}"/>
          </ac:picMkLst>
        </pc:picChg>
        <pc:picChg chg="add del mod">
          <ac:chgData name="L Bentley" userId="f2d3e7ce-b33c-4511-9960-ed57f61c0930" providerId="ADAL" clId="{61BA9624-795E-498F-BFB6-1E15DAA6323E}" dt="2026-05-10T15:59:40.822" v="2926" actId="478"/>
          <ac:picMkLst>
            <pc:docMk/>
            <pc:sldMk cId="3139485857" sldId="256"/>
            <ac:picMk id="1028" creationId="{0B7647CB-9AA2-F7E6-62EE-3F6E87B0539D}"/>
          </ac:picMkLst>
        </pc:picChg>
        <pc:picChg chg="add del mod">
          <ac:chgData name="L Bentley" userId="f2d3e7ce-b33c-4511-9960-ed57f61c0930" providerId="ADAL" clId="{61BA9624-795E-498F-BFB6-1E15DAA6323E}" dt="2026-05-10T15:16:24.194" v="865" actId="478"/>
          <ac:picMkLst>
            <pc:docMk/>
            <pc:sldMk cId="3139485857" sldId="256"/>
            <ac:picMk id="2056" creationId="{4AED97E5-6F94-ECD5-BDB4-99FC7D6E0CFC}"/>
          </ac:picMkLst>
        </pc:picChg>
        <pc:picChg chg="add del mod">
          <ac:chgData name="L Bentley" userId="f2d3e7ce-b33c-4511-9960-ed57f61c0930" providerId="ADAL" clId="{61BA9624-795E-498F-BFB6-1E15DAA6323E}" dt="2026-05-10T15:20:01.811" v="907" actId="478"/>
          <ac:picMkLst>
            <pc:docMk/>
            <pc:sldMk cId="3139485857" sldId="256"/>
            <ac:picMk id="2058" creationId="{027F78BD-77B9-18F9-B39D-0E4A833B3517}"/>
          </ac:picMkLst>
        </pc:picChg>
        <pc:picChg chg="add del mod">
          <ac:chgData name="L Bentley" userId="f2d3e7ce-b33c-4511-9960-ed57f61c0930" providerId="ADAL" clId="{61BA9624-795E-498F-BFB6-1E15DAA6323E}" dt="2026-05-10T15:31:33.585" v="2481" actId="478"/>
          <ac:picMkLst>
            <pc:docMk/>
            <pc:sldMk cId="3139485857" sldId="256"/>
            <ac:picMk id="2060" creationId="{CC0DFB11-26E6-15A2-0AA6-2C39AD6B3450}"/>
          </ac:picMkLst>
        </pc:picChg>
      </pc:sldChg>
      <pc:sldChg chg="delSp modSp add del mod">
        <pc:chgData name="L Bentley" userId="f2d3e7ce-b33c-4511-9960-ed57f61c0930" providerId="ADAL" clId="{61BA9624-795E-498F-BFB6-1E15DAA6323E}" dt="2026-05-10T16:10:58.643" v="4026" actId="47"/>
        <pc:sldMkLst>
          <pc:docMk/>
          <pc:sldMk cId="2764002866" sldId="257"/>
        </pc:sldMkLst>
        <pc:graphicFrameChg chg="mod modGraphic">
          <ac:chgData name="L Bentley" userId="f2d3e7ce-b33c-4511-9960-ed57f61c0930" providerId="ADAL" clId="{61BA9624-795E-498F-BFB6-1E15DAA6323E}" dt="2026-05-10T16:09:21.187" v="4001" actId="20577"/>
          <ac:graphicFrameMkLst>
            <pc:docMk/>
            <pc:sldMk cId="2764002866" sldId="257"/>
            <ac:graphicFrameMk id="12" creationId="{BC740029-4E2B-99E2-06B9-3A1638483759}"/>
          </ac:graphicFrameMkLst>
        </pc:graphicFrameChg>
        <pc:picChg chg="del mod">
          <ac:chgData name="L Bentley" userId="f2d3e7ce-b33c-4511-9960-ed57f61c0930" providerId="ADAL" clId="{61BA9624-795E-498F-BFB6-1E15DAA6323E}" dt="2026-05-10T16:09:26.115" v="4002" actId="478"/>
          <ac:picMkLst>
            <pc:docMk/>
            <pc:sldMk cId="2764002866" sldId="257"/>
            <ac:picMk id="10" creationId="{41BAF779-0BD6-0FD2-6674-9F738F318C5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256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550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749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9323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2839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3720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937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1989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5121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8166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641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27406A-07D2-4A38-8828-4F3A231B6E23}" type="datetimeFigureOut">
              <a:rPr lang="en-GB" smtClean="0"/>
              <a:t>11/05/2026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8477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Butter" TargetMode="External"/><Relationship Id="rId2" Type="http://schemas.openxmlformats.org/officeDocument/2006/relationships/hyperlink" Target="https://en.wikipedia.org/wiki/Dough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76149B7-FEC9-9BD4-EFAC-43A64D0BB5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F58A866-E00D-C5FE-0C35-A9E6B8B6A3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286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" name="Freeform 28">
            <a:extLst>
              <a:ext uri="{FF2B5EF4-FFF2-40B4-BE49-F238E27FC236}">
                <a16:creationId xmlns:a16="http://schemas.microsoft.com/office/drawing/2014/main" id="{65EA3EFB-6DCB-AA05-23AA-70FCD0934D35}"/>
              </a:ext>
            </a:extLst>
          </p:cNvPr>
          <p:cNvSpPr/>
          <p:nvPr/>
        </p:nvSpPr>
        <p:spPr>
          <a:xfrm>
            <a:off x="5384513" y="68720"/>
            <a:ext cx="1123315" cy="899795"/>
          </a:xfrm>
          <a:custGeom>
            <a:avLst/>
            <a:gdLst/>
            <a:ahLst/>
            <a:cxnLst/>
            <a:rect l="l" t="t" r="r" b="b"/>
            <a:pathLst>
              <a:path w="4240873" h="3395969">
                <a:moveTo>
                  <a:pt x="0" y="0"/>
                </a:moveTo>
                <a:lnTo>
                  <a:pt x="4240874" y="0"/>
                </a:lnTo>
                <a:lnTo>
                  <a:pt x="4240874" y="3395970"/>
                </a:lnTo>
                <a:lnTo>
                  <a:pt x="0" y="33959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07BF895-34F8-DF3F-74AA-2939931130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846" y="68720"/>
            <a:ext cx="2811667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OBHS Core Questions:</a:t>
            </a:r>
            <a:endParaRPr kumimoji="0" lang="en-GB" altLang="en-US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Subject: Food preparation and Nutrition</a:t>
            </a:r>
            <a:endParaRPr kumimoji="0" lang="en-GB" altLang="en-US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Year 9 both cycles</a:t>
            </a:r>
            <a:endParaRPr kumimoji="0" lang="en-GB" altLang="en-US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6EA0FD-5086-52AE-FE03-0BC0F8287136}"/>
              </a:ext>
            </a:extLst>
          </p:cNvPr>
          <p:cNvSpPr txBox="1"/>
          <p:nvPr/>
        </p:nvSpPr>
        <p:spPr>
          <a:xfrm>
            <a:off x="157846" y="813644"/>
            <a:ext cx="507283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sz="9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Learn these questions to build a strong foundation of knowledge for this half-term. Ask family or friends to test you regularly, or practise on your own using the ‘Look, Say, Cover, Write’ method</a:t>
            </a:r>
            <a:endParaRPr lang="en-GB" sz="900" dirty="0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EDA0C491-2082-98B8-481D-48511AC877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4091940"/>
              </p:ext>
            </p:extLst>
          </p:nvPr>
        </p:nvGraphicFramePr>
        <p:xfrm>
          <a:off x="160289" y="1539421"/>
          <a:ext cx="6537422" cy="7528128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438946">
                  <a:extLst>
                    <a:ext uri="{9D8B030D-6E8A-4147-A177-3AD203B41FA5}">
                      <a16:colId xmlns:a16="http://schemas.microsoft.com/office/drawing/2014/main" val="3419628760"/>
                    </a:ext>
                  </a:extLst>
                </a:gridCol>
                <a:gridCol w="3123679">
                  <a:extLst>
                    <a:ext uri="{9D8B030D-6E8A-4147-A177-3AD203B41FA5}">
                      <a16:colId xmlns:a16="http://schemas.microsoft.com/office/drawing/2014/main" val="2381816584"/>
                    </a:ext>
                  </a:extLst>
                </a:gridCol>
                <a:gridCol w="2974797">
                  <a:extLst>
                    <a:ext uri="{9D8B030D-6E8A-4147-A177-3AD203B41FA5}">
                      <a16:colId xmlns:a16="http://schemas.microsoft.com/office/drawing/2014/main" val="2211882675"/>
                    </a:ext>
                  </a:extLst>
                </a:gridCol>
              </a:tblGrid>
              <a:tr h="18971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 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Question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Answer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6951554"/>
                  </a:ext>
                </a:extLst>
              </a:tr>
              <a:tr h="2345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What is protein made up of?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Amino acids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2941312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2.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List two different </a:t>
                      </a: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deficiencies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caused by a lack of protein: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Kwashiorkor, slow growth in children, anaemia, oedema 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668310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3.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>
                          <a:tab pos="960120" algn="l"/>
                        </a:tabLst>
                        <a:defRPr/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List 3 </a:t>
                      </a: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functions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of protein in the body: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Growth and repair, production </a:t>
                      </a:r>
                      <a:r>
                        <a:rPr lang="en-GB" sz="9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ofenzymes</a:t>
                      </a: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, excess protein is converted into energy.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908270"/>
                  </a:ext>
                </a:extLst>
              </a:tr>
              <a:tr h="2324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4.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What does </a:t>
                      </a: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HBV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stand for?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High biological value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9852607"/>
                  </a:ext>
                </a:extLst>
              </a:tr>
              <a:tr h="2220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5.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What does </a:t>
                      </a: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LBV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stand for?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Low biological value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US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1316466"/>
                  </a:ext>
                </a:extLst>
              </a:tr>
              <a:tr h="1825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6.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What are </a:t>
                      </a: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fats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and </a:t>
                      </a: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oils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Amino acids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562532"/>
                  </a:ext>
                </a:extLst>
              </a:tr>
              <a:tr h="2884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7.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List three </a:t>
                      </a: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functions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of fat in the body: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Energy, body warmth, protects vital organs, provide essential fatty acids, hormone production, provides fat soluble vitamins A, D, E, and K.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395499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8.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Which type of fat is </a:t>
                      </a: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good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for you?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Unsaturated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2633464"/>
                  </a:ext>
                </a:extLst>
              </a:tr>
              <a:tr h="1869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9.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latin typeface="+mn-lt"/>
                        </a:rPr>
                        <a:t>What is the name given to the production of carbohydrates by plants?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Photosynthesis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9125749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10.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latin typeface="+mn-lt"/>
                        </a:rPr>
                        <a:t>Explain why the body needs carbohydrates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For energy, digestion, growth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4099202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11.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dirty="0"/>
                        <a:t>Which are the water-soluble vitamins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ts val="134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Vitamin B group and C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687120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12.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dirty="0"/>
                        <a:t>Which food is a good source of vitamin C ?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Bread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Oily fish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Oranges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Butter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ts val="134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Oranges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182991"/>
                  </a:ext>
                </a:extLst>
              </a:tr>
              <a:tr h="3101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13.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dirty="0"/>
                        <a:t>What type of vitamins, A,D,E and K?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ts val="134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Fat-soluble vitamins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8442298"/>
                  </a:ext>
                </a:extLst>
              </a:tr>
              <a:tr h="2932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14.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dirty="0"/>
                        <a:t>Apart from dietary sources, how else does the body obtain vitamin D?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From sunlight on the skin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0124627"/>
                  </a:ext>
                </a:extLst>
              </a:tr>
              <a:tr h="3178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15.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dirty="0"/>
                        <a:t>Name the condition used by a lack of iron in the diet?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Scurvy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Anaemia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Beri-Beri 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Dermatitis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Anaemia 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8734488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16.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dirty="0"/>
                        <a:t>What is the function of iron in the body?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Supports the production of red blood cells </a:t>
                      </a:r>
                      <a:r>
                        <a:rPr lang="en-GB" sz="900" b="0" i="0" u="none" strike="noStrike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whicht</a:t>
                      </a:r>
                      <a:r>
                        <a:rPr lang="en-GB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b="0" i="0" u="none" strike="noStrike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ransport</a:t>
                      </a:r>
                      <a:r>
                        <a:rPr lang="en-GB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oxygen around the body</a:t>
                      </a:r>
                      <a:endParaRPr lang="en-GB" sz="900" kern="100" dirty="0">
                        <a:solidFill>
                          <a:srgbClr val="FF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3106314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17.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dirty="0"/>
                        <a:t>Milk contains calcium. Name two other good sources of calcium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Cheese and bread</a:t>
                      </a:r>
                      <a:endParaRPr lang="en-GB" sz="900" kern="100" dirty="0">
                        <a:solidFill>
                          <a:srgbClr val="FF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2264474"/>
                  </a:ext>
                </a:extLst>
              </a:tr>
              <a:tr h="3101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18.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dirty="0">
                          <a:effectLst/>
                          <a:latin typeface="+mn-lt"/>
                        </a:rPr>
                        <a:t>What is shortening?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Flour is made of tiny little </a:t>
                      </a:r>
                      <a:r>
                        <a:rPr lang="en-GB" sz="9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starch particles</a:t>
                      </a:r>
                      <a:r>
                        <a:rPr lang="en-GB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When </a:t>
                      </a:r>
                      <a:r>
                        <a:rPr lang="en-GB" sz="9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solid fat </a:t>
                      </a:r>
                      <a:r>
                        <a:rPr lang="en-GB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like butter or margarine is rubbed into flour (</a:t>
                      </a:r>
                      <a:r>
                        <a:rPr lang="en-GB" sz="9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rubbing-in</a:t>
                      </a:r>
                      <a:r>
                        <a:rPr lang="en-GB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), the flour particles are coated with grease. The grease prevents the particles from </a:t>
                      </a:r>
                      <a:r>
                        <a:rPr lang="en-GB" sz="9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expanding</a:t>
                      </a:r>
                      <a:r>
                        <a:rPr lang="en-GB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 creates a short, non-stretchy dough which cooks to a short and crumbly texture</a:t>
                      </a:r>
                      <a:endParaRPr lang="en-GB" sz="900" kern="100" dirty="0">
                        <a:solidFill>
                          <a:srgbClr val="FF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2094284"/>
                  </a:ext>
                </a:extLst>
              </a:tr>
              <a:tr h="2872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19.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dirty="0">
                          <a:effectLst/>
                          <a:latin typeface="+mn-lt"/>
                        </a:rPr>
                        <a:t>What’s the difference between shortening and rubbing-in? 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1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Rubbing-in is the process used to create a short and crumbly texture. Shortening is the result of rubbing-in when the texture changes to short and crumbly</a:t>
                      </a:r>
                      <a:endParaRPr lang="en-GB" sz="900" kern="100" dirty="0">
                        <a:solidFill>
                          <a:srgbClr val="FF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7272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5FC4D447-23FF-359F-51A1-FF55502F5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5414555" y="1310821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485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5A93481-5B3F-7331-197A-37E11FA093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7989217"/>
              </p:ext>
            </p:extLst>
          </p:nvPr>
        </p:nvGraphicFramePr>
        <p:xfrm>
          <a:off x="160289" y="363900"/>
          <a:ext cx="6537422" cy="3040291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438946">
                  <a:extLst>
                    <a:ext uri="{9D8B030D-6E8A-4147-A177-3AD203B41FA5}">
                      <a16:colId xmlns:a16="http://schemas.microsoft.com/office/drawing/2014/main" val="3559858348"/>
                    </a:ext>
                  </a:extLst>
                </a:gridCol>
                <a:gridCol w="3123679">
                  <a:extLst>
                    <a:ext uri="{9D8B030D-6E8A-4147-A177-3AD203B41FA5}">
                      <a16:colId xmlns:a16="http://schemas.microsoft.com/office/drawing/2014/main" val="3195355712"/>
                    </a:ext>
                  </a:extLst>
                </a:gridCol>
                <a:gridCol w="2974797">
                  <a:extLst>
                    <a:ext uri="{9D8B030D-6E8A-4147-A177-3AD203B41FA5}">
                      <a16:colId xmlns:a16="http://schemas.microsoft.com/office/drawing/2014/main" val="2954937919"/>
                    </a:ext>
                  </a:extLst>
                </a:gridCol>
              </a:tblGrid>
              <a:tr h="2799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20.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</a:rPr>
                        <a:t>Name a food product that has been shortened?</a:t>
                      </a:r>
                      <a:endParaRPr lang="en-GB" sz="9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1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Rock cakes, scones, fruit flan, etc.</a:t>
                      </a:r>
                      <a:endParaRPr lang="en-GB" sz="900" kern="100" dirty="0">
                        <a:solidFill>
                          <a:srgbClr val="FF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6138081"/>
                  </a:ext>
                </a:extLst>
              </a:tr>
              <a:tr h="2202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21.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b="0" i="0" dirty="0">
                          <a:effectLst/>
                          <a:latin typeface="+mn-lt"/>
                        </a:rPr>
                        <a:t>Describe laminated dough 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350"/>
                        </a:lnSpc>
                        <a:buNone/>
                      </a:pPr>
                      <a:r>
                        <a:rPr lang="en-GB" sz="9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Laminated dough</a:t>
                      </a:r>
                      <a:r>
                        <a:rPr lang="en-GB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is a culinary preparation consisting of many thin layers of </a:t>
                      </a:r>
                      <a:r>
                        <a:rPr lang="en-GB" sz="900" b="0" i="0" u="sng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dough</a:t>
                      </a:r>
                      <a:r>
                        <a:rPr lang="en-GB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separated by </a:t>
                      </a:r>
                      <a:r>
                        <a:rPr lang="en-GB" sz="900" b="0" i="0" u="sng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butter</a:t>
                      </a:r>
                      <a:r>
                        <a:rPr lang="en-GB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or other solid fat</a:t>
                      </a:r>
                      <a:endParaRPr lang="en-GB" sz="900" b="0" i="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90970" marR="90970" marT="45485" marB="454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7626675"/>
                  </a:ext>
                </a:extLst>
              </a:tr>
              <a:tr h="1868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22.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b="0" i="0" dirty="0">
                          <a:effectLst/>
                          <a:latin typeface="+mn-lt"/>
                        </a:rPr>
                        <a:t>What is a food allergy?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350"/>
                        </a:lnSpc>
                        <a:buNone/>
                      </a:pPr>
                      <a:r>
                        <a:rPr lang="en-GB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 allergy is when the body's immune system reacts unusually to specific food </a:t>
                      </a:r>
                      <a:endParaRPr lang="en-GB" sz="900" b="0" i="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90970" marR="90970" marT="45485" marB="454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034294"/>
                  </a:ext>
                </a:extLst>
              </a:tr>
              <a:tr h="2640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23.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b="0" i="0" dirty="0">
                          <a:effectLst/>
                          <a:latin typeface="+mn-lt"/>
                        </a:rPr>
                        <a:t>What is a food intolerance?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Intolerance to food is called food sensitivity and is not caused by the immune system</a:t>
                      </a:r>
                      <a:endParaRPr lang="en-GB" sz="900" b="0" i="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8942215"/>
                  </a:ext>
                </a:extLst>
              </a:tr>
              <a:tr h="2729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24.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dirty="0"/>
                        <a:t>What are 4 symptoms of an allergic reaction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Swelling of the tongue, Vomiting, Shortness of breath , Itchy skin or rash, Dizziness</a:t>
                      </a:r>
                      <a:endParaRPr lang="en-GB" sz="900" b="1" kern="100" dirty="0">
                        <a:solidFill>
                          <a:srgbClr val="FF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4653475"/>
                  </a:ext>
                </a:extLst>
              </a:tr>
              <a:tr h="2090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b="0" i="0" dirty="0">
                          <a:effectLst/>
                          <a:latin typeface="+mn-lt"/>
                        </a:rPr>
                        <a:t>What is anaphylaxis?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severe reaction to food is called </a:t>
                      </a:r>
                      <a:r>
                        <a:rPr lang="en-GB" sz="9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anaphylaxis</a:t>
                      </a:r>
                      <a:endParaRPr lang="en-GB" sz="900" b="1" kern="100" dirty="0">
                        <a:solidFill>
                          <a:srgbClr val="FF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5899689"/>
                  </a:ext>
                </a:extLst>
              </a:tr>
              <a:tr h="3004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25.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/>
                        <a:t>Butter is a dairy product. List two key characteristics of butter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auto"/>
                      <a:r>
                        <a:rPr lang="en-GB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solid block when chilled but melts when heated</a:t>
                      </a:r>
                      <a:r>
                        <a:rPr lang="en-US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​</a:t>
                      </a:r>
                      <a:r>
                        <a:rPr lang="en-GB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​</a:t>
                      </a:r>
                    </a:p>
                    <a:p>
                      <a:pPr rtl="0" fontAlgn="base"/>
                      <a:r>
                        <a:rPr lang="en-GB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Butter has a rich flavour and a high saturated fat value</a:t>
                      </a:r>
                      <a:endParaRPr lang="en-US" sz="900" b="0" i="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900" b="1" kern="100" dirty="0">
                        <a:solidFill>
                          <a:srgbClr val="FF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5142260"/>
                  </a:ext>
                </a:extLst>
              </a:tr>
              <a:tr h="4253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/>
                        <a:t>List two advantages of using margarine instead of butter when baking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GB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It is a cheaper alternative to butter</a:t>
                      </a:r>
                      <a:r>
                        <a:rPr lang="en-US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​</a:t>
                      </a:r>
                      <a:r>
                        <a:rPr lang="en-US" sz="900" b="0" i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​</a:t>
                      </a:r>
                    </a:p>
                    <a:p>
                      <a:pPr rtl="0" fontAlgn="base"/>
                      <a:r>
                        <a:rPr lang="en-GB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Healthier as it provides unsaturated fats</a:t>
                      </a:r>
                      <a:endParaRPr lang="en-US" sz="900" b="0" i="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900" b="1" kern="100" dirty="0">
                        <a:solidFill>
                          <a:srgbClr val="FF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9870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2005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1E9CE77458F94BA4CC11B03E53BDD6" ma:contentTypeVersion="18" ma:contentTypeDescription="Create a new document." ma:contentTypeScope="" ma:versionID="be5db54e2a1193a67409014e922f763e">
  <xsd:schema xmlns:xsd="http://www.w3.org/2001/XMLSchema" xmlns:xs="http://www.w3.org/2001/XMLSchema" xmlns:p="http://schemas.microsoft.com/office/2006/metadata/properties" xmlns:ns2="fb9ac88b-5def-4f6d-a059-a9d6f01661cf" xmlns:ns3="71a7b3a6-a40f-45b0-a687-70a6c8b00391" targetNamespace="http://schemas.microsoft.com/office/2006/metadata/properties" ma:root="true" ma:fieldsID="1653bce3049ebe7be1f028b7a77d2b4d" ns2:_="" ns3:_="">
    <xsd:import namespace="fb9ac88b-5def-4f6d-a059-a9d6f01661cf"/>
    <xsd:import namespace="71a7b3a6-a40f-45b0-a687-70a6c8b0039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MediaServiceObjectDetectorVersion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OCR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9ac88b-5def-4f6d-a059-a9d6f01661c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a311d59c-f403-470f-bd69-5ee0ac112f3a}" ma:internalName="TaxCatchAll" ma:showField="CatchAllData" ma:web="fb9ac88b-5def-4f6d-a059-a9d6f01661c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7b3a6-a40f-45b0-a687-70a6c8b003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11b44b0f-3cc1-4479-a0d9-573b4196a6a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b9ac88b-5def-4f6d-a059-a9d6f01661cf" xsi:nil="true"/>
    <lcf76f155ced4ddcb4097134ff3c332f xmlns="71a7b3a6-a40f-45b0-a687-70a6c8b0039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74C7794-F19E-40AC-BFD3-3F41E7550872}"/>
</file>

<file path=customXml/itemProps2.xml><?xml version="1.0" encoding="utf-8"?>
<ds:datastoreItem xmlns:ds="http://schemas.openxmlformats.org/officeDocument/2006/customXml" ds:itemID="{E0979B79-76D1-4155-873B-769D85800E0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25EE047-1914-4798-A1F9-D3587F4AEF3B}">
  <ds:schemaRefs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da0083d9-74f1-4018-aa03-33b08f947320"/>
    <ds:schemaRef ds:uri="http://purl.org/dc/elements/1.1/"/>
    <ds:schemaRef ds:uri="fb9ac88b-5def-4f6d-a059-a9d6f01661cf"/>
    <ds:schemaRef ds:uri="http://schemas.microsoft.com/office/2006/metadata/propertie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</TotalTime>
  <Words>658</Words>
  <Application>Microsoft Office PowerPoint</Application>
  <PresentationFormat>A4 Paper (210x297 mm)</PresentationFormat>
  <Paragraphs>97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</vt:vector>
  </TitlesOfParts>
  <Company>Sapientia Education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 Bentley</dc:creator>
  <cp:lastModifiedBy>L Bentley</cp:lastModifiedBy>
  <cp:revision>1</cp:revision>
  <dcterms:created xsi:type="dcterms:W3CDTF">2026-05-10T15:03:18Z</dcterms:created>
  <dcterms:modified xsi:type="dcterms:W3CDTF">2026-05-11T08:28:46Z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0x010100751E9CE77458F94BA4CC11B03E53BDD6</vt:lpwstr>
  </property>
  <property fmtid="{D5CDD505-2E9C-101B-9397-08002B2CF9AE}" pid="3" name="MediaServiceImageTags">
    <vt:lpwstr/>
  </property>
</Properties>
</file>