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04C82BD-0951-4706-A7D9-F663F32D973E}" v="26" dt="2026-05-30T21:36:01.93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>
        <p:scale>
          <a:sx n="60" d="100"/>
          <a:sy n="60" d="100"/>
        </p:scale>
        <p:origin x="1912" y="-1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 Bentley" userId="f2d3e7ce-b33c-4511-9960-ed57f61c0930" providerId="ADAL" clId="{61BA9624-795E-498F-BFB6-1E15DAA6323E}"/>
    <pc:docChg chg="undo custSel addSld modSld">
      <pc:chgData name="L Bentley" userId="f2d3e7ce-b33c-4511-9960-ed57f61c0930" providerId="ADAL" clId="{61BA9624-795E-498F-BFB6-1E15DAA6323E}" dt="2026-05-31T12:51:27.873" v="4373" actId="20577"/>
      <pc:docMkLst>
        <pc:docMk/>
      </pc:docMkLst>
      <pc:sldChg chg="addSp delSp modSp mod">
        <pc:chgData name="L Bentley" userId="f2d3e7ce-b33c-4511-9960-ed57f61c0930" providerId="ADAL" clId="{61BA9624-795E-498F-BFB6-1E15DAA6323E}" dt="2026-05-30T21:38:25.227" v="3046" actId="313"/>
        <pc:sldMkLst>
          <pc:docMk/>
          <pc:sldMk cId="3139485857" sldId="256"/>
        </pc:sldMkLst>
        <pc:spChg chg="add del mod">
          <ac:chgData name="L Bentley" userId="f2d3e7ce-b33c-4511-9960-ed57f61c0930" providerId="ADAL" clId="{61BA9624-795E-498F-BFB6-1E15DAA6323E}" dt="2026-05-30T21:24:48.043" v="2588" actId="478"/>
          <ac:spMkLst>
            <pc:docMk/>
            <pc:sldMk cId="3139485857" sldId="256"/>
            <ac:spMk id="2" creationId="{9D66FCC8-A183-0DA3-4764-4357A3695AE9}"/>
          </ac:spMkLst>
        </pc:spChg>
        <pc:spChg chg="mod">
          <ac:chgData name="L Bentley" userId="f2d3e7ce-b33c-4511-9960-ed57f61c0930" providerId="ADAL" clId="{61BA9624-795E-498F-BFB6-1E15DAA6323E}" dt="2026-05-30T21:23:55.956" v="2583" actId="20577"/>
          <ac:spMkLst>
            <pc:docMk/>
            <pc:sldMk cId="3139485857" sldId="256"/>
            <ac:spMk id="9" creationId="{F07BF895-34F8-DF3F-74AA-2939931130B1}"/>
          </ac:spMkLst>
        </pc:spChg>
        <pc:graphicFrameChg chg="mod modGraphic">
          <ac:chgData name="L Bentley" userId="f2d3e7ce-b33c-4511-9960-ed57f61c0930" providerId="ADAL" clId="{61BA9624-795E-498F-BFB6-1E15DAA6323E}" dt="2026-05-30T21:38:25.227" v="3046" actId="313"/>
          <ac:graphicFrameMkLst>
            <pc:docMk/>
            <pc:sldMk cId="3139485857" sldId="256"/>
            <ac:graphicFrameMk id="12" creationId="{EDA0C491-2082-98B8-481D-48511AC877A8}"/>
          </ac:graphicFrameMkLst>
        </pc:graphicFrameChg>
      </pc:sldChg>
      <pc:sldChg chg="addSp delSp modSp add mod">
        <pc:chgData name="L Bentley" userId="f2d3e7ce-b33c-4511-9960-ed57f61c0930" providerId="ADAL" clId="{61BA9624-795E-498F-BFB6-1E15DAA6323E}" dt="2026-05-31T12:51:27.873" v="4373" actId="20577"/>
        <pc:sldMkLst>
          <pc:docMk/>
          <pc:sldMk cId="1941465666" sldId="257"/>
        </pc:sldMkLst>
        <pc:spChg chg="del">
          <ac:chgData name="L Bentley" userId="f2d3e7ce-b33c-4511-9960-ed57f61c0930" providerId="ADAL" clId="{61BA9624-795E-498F-BFB6-1E15DAA6323E}" dt="2026-05-30T21:29:25.038" v="2621" actId="478"/>
          <ac:spMkLst>
            <pc:docMk/>
            <pc:sldMk cId="1941465666" sldId="257"/>
            <ac:spMk id="8" creationId="{6FF4A5DE-B34D-1CD8-75F7-E6C6CB97DE80}"/>
          </ac:spMkLst>
        </pc:spChg>
        <pc:spChg chg="del">
          <ac:chgData name="L Bentley" userId="f2d3e7ce-b33c-4511-9960-ed57f61c0930" providerId="ADAL" clId="{61BA9624-795E-498F-BFB6-1E15DAA6323E}" dt="2026-05-30T21:29:27.623" v="2622" actId="478"/>
          <ac:spMkLst>
            <pc:docMk/>
            <pc:sldMk cId="1941465666" sldId="257"/>
            <ac:spMk id="9" creationId="{E6339CA9-EEDA-931B-0688-6D7FDF47F740}"/>
          </ac:spMkLst>
        </pc:spChg>
        <pc:spChg chg="del">
          <ac:chgData name="L Bentley" userId="f2d3e7ce-b33c-4511-9960-ed57f61c0930" providerId="ADAL" clId="{61BA9624-795E-498F-BFB6-1E15DAA6323E}" dt="2026-05-30T21:29:25.038" v="2621" actId="478"/>
          <ac:spMkLst>
            <pc:docMk/>
            <pc:sldMk cId="1941465666" sldId="257"/>
            <ac:spMk id="11" creationId="{56C705C1-C85C-8584-54AA-C9FA9B0A862E}"/>
          </ac:spMkLst>
        </pc:spChg>
        <pc:graphicFrameChg chg="mod modGraphic">
          <ac:chgData name="L Bentley" userId="f2d3e7ce-b33c-4511-9960-ed57f61c0930" providerId="ADAL" clId="{61BA9624-795E-498F-BFB6-1E15DAA6323E}" dt="2026-05-31T12:51:27.873" v="4373" actId="20577"/>
          <ac:graphicFrameMkLst>
            <pc:docMk/>
            <pc:sldMk cId="1941465666" sldId="257"/>
            <ac:graphicFrameMk id="12" creationId="{49907721-A79F-C40E-0605-722D329BFA79}"/>
          </ac:graphicFrameMkLst>
        </pc:graphicFrameChg>
        <pc:picChg chg="add del mod">
          <ac:chgData name="L Bentley" userId="f2d3e7ce-b33c-4511-9960-ed57f61c0930" providerId="ADAL" clId="{61BA9624-795E-498F-BFB6-1E15DAA6323E}" dt="2026-05-31T12:43:51.567" v="3732" actId="478"/>
          <ac:picMkLst>
            <pc:docMk/>
            <pc:sldMk cId="1941465666" sldId="257"/>
            <ac:picMk id="3" creationId="{58ADC003-41F9-5368-3437-8DF2F47B21DE}"/>
          </ac:picMkLst>
        </pc:picChg>
        <pc:picChg chg="add del mod">
          <ac:chgData name="L Bentley" userId="f2d3e7ce-b33c-4511-9960-ed57f61c0930" providerId="ADAL" clId="{61BA9624-795E-498F-BFB6-1E15DAA6323E}" dt="2026-05-31T12:50:16.284" v="4265" actId="478"/>
          <ac:picMkLst>
            <pc:docMk/>
            <pc:sldMk cId="1941465666" sldId="257"/>
            <ac:picMk id="6" creationId="{815F270D-F470-1BFC-0240-5B7259530D72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7406A-07D2-4A38-8828-4F3A231B6E23}" type="datetimeFigureOut">
              <a:rPr lang="en-GB" smtClean="0"/>
              <a:t>31/05/2026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31C4-46F6-401D-BDE1-A1553550C8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52564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7406A-07D2-4A38-8828-4F3A231B6E23}" type="datetimeFigureOut">
              <a:rPr lang="en-GB" smtClean="0"/>
              <a:t>31/05/2026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31C4-46F6-401D-BDE1-A1553550C8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8550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7406A-07D2-4A38-8828-4F3A231B6E23}" type="datetimeFigureOut">
              <a:rPr lang="en-GB" smtClean="0"/>
              <a:t>31/05/2026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31C4-46F6-401D-BDE1-A1553550C8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749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7406A-07D2-4A38-8828-4F3A231B6E23}" type="datetimeFigureOut">
              <a:rPr lang="en-GB" smtClean="0"/>
              <a:t>31/05/2026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31C4-46F6-401D-BDE1-A1553550C8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9323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7406A-07D2-4A38-8828-4F3A231B6E23}" type="datetimeFigureOut">
              <a:rPr lang="en-GB" smtClean="0"/>
              <a:t>31/05/2026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31C4-46F6-401D-BDE1-A1553550C8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2839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7406A-07D2-4A38-8828-4F3A231B6E23}" type="datetimeFigureOut">
              <a:rPr lang="en-GB" smtClean="0"/>
              <a:t>31/05/2026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31C4-46F6-401D-BDE1-A1553550C8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3720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7406A-07D2-4A38-8828-4F3A231B6E23}" type="datetimeFigureOut">
              <a:rPr lang="en-GB" smtClean="0"/>
              <a:t>31/05/2026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31C4-46F6-401D-BDE1-A1553550C8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7937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7406A-07D2-4A38-8828-4F3A231B6E23}" type="datetimeFigureOut">
              <a:rPr lang="en-GB" smtClean="0"/>
              <a:t>31/05/2026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31C4-46F6-401D-BDE1-A1553550C8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1989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7406A-07D2-4A38-8828-4F3A231B6E23}" type="datetimeFigureOut">
              <a:rPr lang="en-GB" smtClean="0"/>
              <a:t>31/05/2026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31C4-46F6-401D-BDE1-A1553550C8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5121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7406A-07D2-4A38-8828-4F3A231B6E23}" type="datetimeFigureOut">
              <a:rPr lang="en-GB" smtClean="0"/>
              <a:t>31/05/2026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31C4-46F6-401D-BDE1-A1553550C8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8166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7406A-07D2-4A38-8828-4F3A231B6E23}" type="datetimeFigureOut">
              <a:rPr lang="en-GB" smtClean="0"/>
              <a:t>31/05/2026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31C4-46F6-401D-BDE1-A1553550C8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641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D27406A-07D2-4A38-8828-4F3A231B6E23}" type="datetimeFigureOut">
              <a:rPr lang="en-GB" smtClean="0"/>
              <a:t>31/05/2026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B1031C4-46F6-401D-BDE1-A1553550C8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8477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376149B7-FEC9-9BD4-EFAC-43A64D0BB5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4F58A866-E00D-C5FE-0C35-A9E6B8B6A3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22860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Freeform 28">
            <a:extLst>
              <a:ext uri="{FF2B5EF4-FFF2-40B4-BE49-F238E27FC236}">
                <a16:creationId xmlns:a16="http://schemas.microsoft.com/office/drawing/2014/main" id="{65EA3EFB-6DCB-AA05-23AA-70FCD0934D35}"/>
              </a:ext>
            </a:extLst>
          </p:cNvPr>
          <p:cNvSpPr/>
          <p:nvPr/>
        </p:nvSpPr>
        <p:spPr>
          <a:xfrm>
            <a:off x="5421855" y="290116"/>
            <a:ext cx="1123315" cy="899795"/>
          </a:xfrm>
          <a:custGeom>
            <a:avLst/>
            <a:gdLst/>
            <a:ahLst/>
            <a:cxnLst/>
            <a:rect l="l" t="t" r="r" b="b"/>
            <a:pathLst>
              <a:path w="4240873" h="3395969">
                <a:moveTo>
                  <a:pt x="0" y="0"/>
                </a:moveTo>
                <a:lnTo>
                  <a:pt x="4240874" y="0"/>
                </a:lnTo>
                <a:lnTo>
                  <a:pt x="4240874" y="3395970"/>
                </a:lnTo>
                <a:lnTo>
                  <a:pt x="0" y="339597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F07BF895-34F8-DF3F-74AA-2939931130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846" y="68720"/>
            <a:ext cx="2294603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OBHS Core Questions:</a:t>
            </a:r>
            <a:endParaRPr kumimoji="0" lang="en-GB" altLang="en-US" sz="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Subject: </a:t>
            </a:r>
            <a:r>
              <a:rPr lang="en-GB" altLang="en-US" sz="12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Design and Technology</a:t>
            </a:r>
            <a:endParaRPr kumimoji="0" lang="en-GB" altLang="en-US" sz="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Year 7 </a:t>
            </a:r>
            <a:endParaRPr kumimoji="0" lang="en-GB" altLang="en-US" sz="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56EA0FD-5086-52AE-FE03-0BC0F8287136}"/>
              </a:ext>
            </a:extLst>
          </p:cNvPr>
          <p:cNvSpPr txBox="1"/>
          <p:nvPr/>
        </p:nvSpPr>
        <p:spPr>
          <a:xfrm>
            <a:off x="157846" y="834000"/>
            <a:ext cx="5072832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GB" sz="9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Learn these questions to build a strong foundation of knowledge for this half-term. Ask family or friends to test you regularly, or practise on your own using the ‘Look, Say, Cover, Write’ method</a:t>
            </a:r>
            <a:endParaRPr lang="en-GB" sz="900" dirty="0"/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EDA0C491-2082-98B8-481D-48511AC877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3287091"/>
              </p:ext>
            </p:extLst>
          </p:nvPr>
        </p:nvGraphicFramePr>
        <p:xfrm>
          <a:off x="157846" y="1399627"/>
          <a:ext cx="6537422" cy="7933532"/>
        </p:xfrm>
        <a:graphic>
          <a:graphicData uri="http://schemas.openxmlformats.org/drawingml/2006/table">
            <a:tbl>
              <a:tblPr firstRow="1" firstCol="1" bandRow="1">
                <a:tableStyleId>{073A0DAA-6AF3-43AB-8588-CEC1D06C72B9}</a:tableStyleId>
              </a:tblPr>
              <a:tblGrid>
                <a:gridCol w="438946">
                  <a:extLst>
                    <a:ext uri="{9D8B030D-6E8A-4147-A177-3AD203B41FA5}">
                      <a16:colId xmlns:a16="http://schemas.microsoft.com/office/drawing/2014/main" val="3419628760"/>
                    </a:ext>
                  </a:extLst>
                </a:gridCol>
                <a:gridCol w="4052700">
                  <a:extLst>
                    <a:ext uri="{9D8B030D-6E8A-4147-A177-3AD203B41FA5}">
                      <a16:colId xmlns:a16="http://schemas.microsoft.com/office/drawing/2014/main" val="2381816584"/>
                    </a:ext>
                  </a:extLst>
                </a:gridCol>
                <a:gridCol w="2045776">
                  <a:extLst>
                    <a:ext uri="{9D8B030D-6E8A-4147-A177-3AD203B41FA5}">
                      <a16:colId xmlns:a16="http://schemas.microsoft.com/office/drawing/2014/main" val="2211882675"/>
                    </a:ext>
                  </a:extLst>
                </a:gridCol>
              </a:tblGrid>
              <a:tr h="30852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 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Question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Answer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6951554"/>
                  </a:ext>
                </a:extLst>
              </a:tr>
              <a:tr h="3101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1.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9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Which of these is a smart material?</a:t>
                      </a:r>
                      <a:r>
                        <a:rPr lang="en-US" sz="9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​</a:t>
                      </a:r>
                      <a:endParaRPr lang="en-GB" sz="900" kern="1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342900" lvl="0" indent="-342900" algn="l"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GB" sz="900" kern="100" dirty="0"/>
                        <a:t>Shape Memory Alloy</a:t>
                      </a:r>
                      <a:endParaRPr lang="en-GB" sz="900" kern="1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342900" lvl="0" indent="-342900" algn="l"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GB" sz="900" kern="100" dirty="0">
                          <a:ea typeface="Times New Roman" panose="02020603050405020304" pitchFamily="18" charset="0"/>
                        </a:rPr>
                        <a:t>Carbon Fibre</a:t>
                      </a:r>
                      <a:endParaRPr lang="en-GB" sz="9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Shape memory alloy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2941312"/>
                  </a:ext>
                </a:extLst>
              </a:tr>
              <a:tr h="2078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2.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9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Which smart material are we using to make the crazy creature?</a:t>
                      </a:r>
                      <a:r>
                        <a:rPr lang="en-US" sz="9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​</a:t>
                      </a:r>
                      <a:endParaRPr lang="en-GB" sz="900" kern="1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342900" lvl="0" indent="-342900" algn="l"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GB" sz="9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Polymorph</a:t>
                      </a:r>
                    </a:p>
                    <a:p>
                      <a:pPr marL="342900" lvl="0" indent="-342900" algn="l"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GB" sz="900" kern="100" dirty="0">
                          <a:ea typeface="Times New Roman" panose="02020603050405020304" pitchFamily="18" charset="0"/>
                        </a:rPr>
                        <a:t> Polymer</a:t>
                      </a:r>
                      <a:endParaRPr lang="en-GB" sz="9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Polymorph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2668310"/>
                  </a:ext>
                </a:extLst>
              </a:tr>
              <a:tr h="2078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3.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9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Can you identify ways smart material react to the environment? </a:t>
                      </a:r>
                      <a:r>
                        <a:rPr lang="en-GB" sz="900" kern="100" dirty="0"/>
                        <a:t>Choose two</a:t>
                      </a:r>
                      <a:r>
                        <a:rPr lang="en-US" sz="9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​</a:t>
                      </a:r>
                      <a:endParaRPr lang="en-GB" sz="900" kern="1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342900" lvl="0" indent="-342900" algn="l"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GB" sz="9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Water</a:t>
                      </a:r>
                    </a:p>
                    <a:p>
                      <a:pPr marL="342900" lvl="0" indent="-342900" algn="l"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GB" sz="900" kern="100" dirty="0">
                          <a:ea typeface="Times New Roman" panose="02020603050405020304" pitchFamily="18" charset="0"/>
                        </a:rPr>
                        <a:t> Heat</a:t>
                      </a:r>
                    </a:p>
                    <a:p>
                      <a:pPr marL="342900" lvl="0" indent="-342900" algn="l"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GB" sz="9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Light</a:t>
                      </a:r>
                    </a:p>
                    <a:p>
                      <a:pPr marL="342900" lvl="0" indent="-342900" algn="l"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GB" sz="900" kern="100" dirty="0">
                          <a:ea typeface="Times New Roman" panose="02020603050405020304" pitchFamily="18" charset="0"/>
                        </a:rPr>
                        <a:t> Movement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Heat and Light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4908270"/>
                  </a:ext>
                </a:extLst>
              </a:tr>
              <a:tr h="3101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4.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​ Which TWO of these smart materials react to light? </a:t>
                      </a:r>
                      <a:endParaRPr lang="en-GB" sz="900" kern="1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342900" lvl="0" indent="-342900" algn="l"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GB" sz="9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Thermochromic pigment</a:t>
                      </a:r>
                    </a:p>
                    <a:p>
                      <a:pPr marL="342900" lvl="0" indent="-342900" algn="l"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GB" sz="900" kern="100" dirty="0">
                          <a:ea typeface="Times New Roman" panose="02020603050405020304" pitchFamily="18" charset="0"/>
                        </a:rPr>
                        <a:t> Polymorph</a:t>
                      </a:r>
                    </a:p>
                    <a:p>
                      <a:pPr marL="342900" lvl="0" indent="-342900" algn="l"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GB" sz="9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Phosphorescent pigment</a:t>
                      </a:r>
                    </a:p>
                    <a:p>
                      <a:pPr marL="342900" lvl="0" indent="-342900" algn="l"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GB" sz="900" kern="100" dirty="0">
                          <a:ea typeface="Times New Roman" panose="02020603050405020304" pitchFamily="18" charset="0"/>
                        </a:rPr>
                        <a:t> Photochromic pigment</a:t>
                      </a:r>
                      <a:endParaRPr lang="en-GB" sz="9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Phosphorescent pigment and photochromic pigment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9852607"/>
                  </a:ext>
                </a:extLst>
              </a:tr>
              <a:tr h="2884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>
                          <a:effectLst/>
                        </a:rPr>
                        <a:t>5.</a:t>
                      </a:r>
                      <a:endParaRPr lang="en-GB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kern="100" dirty="0"/>
                        <a:t>Which of the following is used for food packaging? </a:t>
                      </a:r>
                      <a:endParaRPr lang="en-GB" sz="900" kern="1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342900" lvl="0" indent="-342900" algn="l"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GB" sz="9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Foam core board</a:t>
                      </a:r>
                    </a:p>
                    <a:p>
                      <a:pPr marL="342900" lvl="0" indent="-342900" algn="l"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GB" sz="900" kern="100" dirty="0">
                          <a:ea typeface="Times New Roman" panose="02020603050405020304" pitchFamily="18" charset="0"/>
                        </a:rPr>
                        <a:t> Tracing paper</a:t>
                      </a:r>
                    </a:p>
                    <a:p>
                      <a:pPr marL="342900" lvl="0" indent="-342900" algn="l"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GB" sz="9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Cartridge paper</a:t>
                      </a:r>
                    </a:p>
                    <a:p>
                      <a:pPr marL="342900" lvl="0" indent="-342900" algn="l"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GB" sz="900" kern="100" dirty="0">
                          <a:ea typeface="Times New Roman" panose="02020603050405020304" pitchFamily="18" charset="0"/>
                        </a:rPr>
                        <a:t> Duplex board</a:t>
                      </a:r>
                      <a:endParaRPr lang="en-GB" sz="9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Duplex board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1316466"/>
                  </a:ext>
                </a:extLst>
              </a:tr>
              <a:tr h="3101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6.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900" kern="100" dirty="0">
                          <a:ea typeface="Times New Roman" panose="02020603050405020304" pitchFamily="18" charset="0"/>
                        </a:rPr>
                        <a:t>Which of the following describes paper made from wood pulp? 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00" dirty="0">
                          <a:ea typeface="Times New Roman" panose="02020603050405020304" pitchFamily="18" charset="0"/>
                        </a:rPr>
                        <a:t> Virgin Paper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00" dirty="0">
                          <a:ea typeface="Times New Roman" panose="02020603050405020304" pitchFamily="18" charset="0"/>
                        </a:rPr>
                        <a:t> New Paper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00" dirty="0">
                          <a:ea typeface="Times New Roman" panose="02020603050405020304" pitchFamily="18" charset="0"/>
                        </a:rPr>
                        <a:t> Recycled paper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00" dirty="0">
                          <a:ea typeface="Times New Roman" panose="02020603050405020304" pitchFamily="18" charset="0"/>
                        </a:rPr>
                        <a:t> Tree paper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Virgin paper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562532"/>
                  </a:ext>
                </a:extLst>
              </a:tr>
              <a:tr h="2884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7.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900" kern="100" dirty="0">
                          <a:ea typeface="Times New Roman" panose="02020603050405020304" pitchFamily="18" charset="0"/>
                        </a:rPr>
                        <a:t>Which of these papers do we use for sketching in DT? </a:t>
                      </a:r>
                    </a:p>
                    <a:p>
                      <a:pPr algn="l"/>
                      <a:endParaRPr lang="en-GB" sz="900" kern="100" dirty="0">
                        <a:ea typeface="Times New Roman" panose="02020603050405020304" pitchFamily="18" charset="0"/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00" dirty="0">
                          <a:ea typeface="Times New Roman" panose="02020603050405020304" pitchFamily="18" charset="0"/>
                        </a:rPr>
                        <a:t> Tracing paper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00" dirty="0">
                          <a:ea typeface="Times New Roman" panose="02020603050405020304" pitchFamily="18" charset="0"/>
                        </a:rPr>
                        <a:t> Cartridge paper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00" dirty="0">
                          <a:ea typeface="Times New Roman" panose="02020603050405020304" pitchFamily="18" charset="0"/>
                        </a:rPr>
                        <a:t>Grid paper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00" dirty="0">
                          <a:ea typeface="Times New Roman" panose="02020603050405020304" pitchFamily="18" charset="0"/>
                        </a:rPr>
                        <a:t> Isometric paper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Isometric paper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395499"/>
                  </a:ext>
                </a:extLst>
              </a:tr>
              <a:tr h="2078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8.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900" kern="100" dirty="0">
                          <a:ea typeface="Times New Roman" panose="02020603050405020304" pitchFamily="18" charset="0"/>
                        </a:rPr>
                        <a:t>Which is the smallest paper size you can buy?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00" dirty="0">
                          <a:ea typeface="Times New Roman" panose="02020603050405020304" pitchFamily="18" charset="0"/>
                        </a:rPr>
                        <a:t> A10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00" dirty="0">
                          <a:ea typeface="Times New Roman" panose="02020603050405020304" pitchFamily="18" charset="0"/>
                        </a:rPr>
                        <a:t> A0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00" dirty="0">
                          <a:ea typeface="Times New Roman" panose="02020603050405020304" pitchFamily="18" charset="0"/>
                        </a:rPr>
                        <a:t>A4</a:t>
                      </a:r>
                    </a:p>
                    <a:p>
                      <a:pPr algn="l"/>
                      <a:endParaRPr lang="en-GB" sz="900" kern="100" dirty="0">
                        <a:ea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A10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2633464"/>
                  </a:ext>
                </a:extLst>
              </a:tr>
              <a:tr h="2078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9.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900" kern="100" dirty="0">
                          <a:ea typeface="Times New Roman" panose="02020603050405020304" pitchFamily="18" charset="0"/>
                        </a:rPr>
                        <a:t>What are the THREE characteristics of a robot?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00" dirty="0">
                          <a:ea typeface="Times New Roman" panose="02020603050405020304" pitchFamily="18" charset="0"/>
                        </a:rPr>
                        <a:t> 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00" dirty="0">
                          <a:ea typeface="Times New Roman" panose="02020603050405020304" pitchFamily="18" charset="0"/>
                        </a:rPr>
                        <a:t> </a:t>
                      </a:r>
                    </a:p>
                    <a:p>
                      <a:pPr algn="l"/>
                      <a:endParaRPr lang="en-GB" sz="900" kern="100" dirty="0">
                        <a:ea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Body, control, behaviour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9125749"/>
                  </a:ext>
                </a:extLst>
              </a:tr>
              <a:tr h="2078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10.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900" kern="100" dirty="0">
                          <a:ea typeface="Times New Roman" panose="02020603050405020304" pitchFamily="18" charset="0"/>
                        </a:rPr>
                        <a:t>Is a switch an input or an output?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lang="en-GB" sz="900" kern="100" dirty="0">
                        <a:ea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Input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099202"/>
                  </a:ext>
                </a:extLst>
              </a:tr>
              <a:tr h="2078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11.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/>
                        <a:t>Are LED’s a type of Input or output?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en-GB" sz="9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Output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8687120"/>
                  </a:ext>
                </a:extLst>
              </a:tr>
              <a:tr h="2078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12.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/>
                        <a:t>Which type of cable do we use to transfer data from the computer to the robot?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USB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6182991"/>
                  </a:ext>
                </a:extLst>
              </a:tr>
              <a:tr h="3101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13.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Which 3 of these are types of computer programming? 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900" dirty="0"/>
                        <a:t>2d Design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900" dirty="0" err="1"/>
                        <a:t>Solidworks</a:t>
                      </a:r>
                      <a:endParaRPr lang="en-GB" sz="900" dirty="0"/>
                    </a:p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900" dirty="0"/>
                        <a:t>Text-based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900" dirty="0"/>
                        <a:t>Block based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900" dirty="0"/>
                        <a:t>Flowcharts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900" dirty="0"/>
                        <a:t>Power point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endParaRPr lang="en-GB" sz="9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Text-based, Block based, Flowcharts 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84422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94858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53BE81-7390-9D2F-4940-DCB3E27287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54F60E78-5D5C-AE47-3957-6DBBAB481F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2B6EAE92-719A-5965-7FDF-D1BEAF7BE3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22860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49907721-A79F-C40E-0605-722D329BFA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8554452"/>
              </p:ext>
            </p:extLst>
          </p:nvPr>
        </p:nvGraphicFramePr>
        <p:xfrm>
          <a:off x="160289" y="228600"/>
          <a:ext cx="6537422" cy="9503282"/>
        </p:xfrm>
        <a:graphic>
          <a:graphicData uri="http://schemas.openxmlformats.org/drawingml/2006/table">
            <a:tbl>
              <a:tblPr firstRow="1" firstCol="1" bandRow="1">
                <a:tableStyleId>{073A0DAA-6AF3-43AB-8588-CEC1D06C72B9}</a:tableStyleId>
              </a:tblPr>
              <a:tblGrid>
                <a:gridCol w="438946">
                  <a:extLst>
                    <a:ext uri="{9D8B030D-6E8A-4147-A177-3AD203B41FA5}">
                      <a16:colId xmlns:a16="http://schemas.microsoft.com/office/drawing/2014/main" val="3419628760"/>
                    </a:ext>
                  </a:extLst>
                </a:gridCol>
                <a:gridCol w="4052700">
                  <a:extLst>
                    <a:ext uri="{9D8B030D-6E8A-4147-A177-3AD203B41FA5}">
                      <a16:colId xmlns:a16="http://schemas.microsoft.com/office/drawing/2014/main" val="2381816584"/>
                    </a:ext>
                  </a:extLst>
                </a:gridCol>
                <a:gridCol w="2045776">
                  <a:extLst>
                    <a:ext uri="{9D8B030D-6E8A-4147-A177-3AD203B41FA5}">
                      <a16:colId xmlns:a16="http://schemas.microsoft.com/office/drawing/2014/main" val="2211882675"/>
                    </a:ext>
                  </a:extLst>
                </a:gridCol>
              </a:tblGrid>
              <a:tr h="30852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 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Question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Answer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6951554"/>
                  </a:ext>
                </a:extLst>
              </a:tr>
              <a:tr h="3101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1.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What do we need in our robots to program them?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Microcontroller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2941312"/>
                  </a:ext>
                </a:extLst>
              </a:tr>
              <a:tr h="2078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2.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900" dirty="0"/>
                        <a:t>If a product is made using only robots, we say the production line is what?</a:t>
                      </a:r>
                      <a:endParaRPr lang="en-GB" sz="9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Automated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2668310"/>
                  </a:ext>
                </a:extLst>
              </a:tr>
              <a:tr h="2078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3.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900" dirty="0"/>
                        <a:t>A robot needs which 3 things in order to work?</a:t>
                      </a:r>
                      <a:endParaRPr lang="en-GB" sz="900" kern="100" dirty="0">
                        <a:ea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Body, control, Behaviour 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4908270"/>
                  </a:ext>
                </a:extLst>
              </a:tr>
              <a:tr h="3101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4.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/>
                        <a:t>. A series of instructions written down to solve a problem is called a what? </a:t>
                      </a:r>
                    </a:p>
                    <a:p>
                      <a:pPr algn="l"/>
                      <a:endParaRPr lang="en-GB" sz="9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Algorithm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9852607"/>
                  </a:ext>
                </a:extLst>
              </a:tr>
              <a:tr h="2884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>
                          <a:effectLst/>
                        </a:rPr>
                        <a:t>5.</a:t>
                      </a:r>
                      <a:endParaRPr lang="en-GB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/>
                        <a:t>Writing an algorithm as a set of instructions is called what?</a:t>
                      </a:r>
                    </a:p>
                    <a:p>
                      <a:pPr algn="l"/>
                      <a:endParaRPr lang="en-GB" sz="9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Pseudocode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1316466"/>
                  </a:ext>
                </a:extLst>
              </a:tr>
              <a:tr h="3101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6.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/>
                        <a:t>Is a motor an input or an output? </a:t>
                      </a:r>
                    </a:p>
                    <a:p>
                      <a:pPr algn="l"/>
                      <a:endParaRPr lang="en-GB" sz="900" kern="100" dirty="0">
                        <a:ea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Output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562532"/>
                  </a:ext>
                </a:extLst>
              </a:tr>
              <a:tr h="2884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7.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900" dirty="0"/>
                        <a:t>Is a lamp an input or an output? </a:t>
                      </a:r>
                      <a:endParaRPr lang="en-GB" sz="900" kern="100" dirty="0">
                        <a:ea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Output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395499"/>
                  </a:ext>
                </a:extLst>
              </a:tr>
              <a:tr h="2078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8.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900" dirty="0"/>
                        <a:t>Which of these describes a softwood?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00" dirty="0">
                          <a:ea typeface="Times New Roman" panose="02020603050405020304" pitchFamily="18" charset="0"/>
                        </a:rPr>
                        <a:t> Keeps leaves in winter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00" dirty="0">
                          <a:ea typeface="Times New Roman" panose="02020603050405020304" pitchFamily="18" charset="0"/>
                        </a:rPr>
                        <a:t> Loses leaves in winter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Keeps leaves in winter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2633464"/>
                  </a:ext>
                </a:extLst>
              </a:tr>
              <a:tr h="2078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9.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900" kern="100" dirty="0">
                          <a:ea typeface="Times New Roman" panose="02020603050405020304" pitchFamily="18" charset="0"/>
                        </a:rPr>
                        <a:t>Which one of these softwoods is for outdoor use?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00" dirty="0">
                          <a:ea typeface="Times New Roman" panose="02020603050405020304" pitchFamily="18" charset="0"/>
                        </a:rPr>
                        <a:t> Larch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00" dirty="0">
                          <a:ea typeface="Times New Roman" panose="02020603050405020304" pitchFamily="18" charset="0"/>
                        </a:rPr>
                        <a:t> Cedar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00" dirty="0">
                          <a:ea typeface="Times New Roman" panose="02020603050405020304" pitchFamily="18" charset="0"/>
                        </a:rPr>
                        <a:t> Pine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Larch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9125749"/>
                  </a:ext>
                </a:extLst>
              </a:tr>
              <a:tr h="2078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10.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900" kern="100" dirty="0">
                          <a:ea typeface="Times New Roman" panose="02020603050405020304" pitchFamily="18" charset="0"/>
                        </a:rPr>
                        <a:t>Which one of these hardwoods is suitable for sporting equipment?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00" dirty="0">
                          <a:ea typeface="Times New Roman" panose="02020603050405020304" pitchFamily="18" charset="0"/>
                        </a:rPr>
                        <a:t> Oak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00" dirty="0">
                          <a:ea typeface="Times New Roman" panose="02020603050405020304" pitchFamily="18" charset="0"/>
                        </a:rPr>
                        <a:t>Beech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00" dirty="0">
                          <a:ea typeface="Times New Roman" panose="02020603050405020304" pitchFamily="18" charset="0"/>
                        </a:rPr>
                        <a:t> Ash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Ash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099202"/>
                  </a:ext>
                </a:extLst>
              </a:tr>
              <a:tr h="2078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11.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Which one of these hardwoods is used for model making?</a:t>
                      </a:r>
                    </a:p>
                    <a:p>
                      <a:pPr marL="171450" indent="-1714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Oak </a:t>
                      </a:r>
                    </a:p>
                    <a:p>
                      <a:pPr marL="171450" indent="-1714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Balsa</a:t>
                      </a:r>
                    </a:p>
                    <a:p>
                      <a:pPr marL="171450" indent="-1714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Ash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Balsa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8687120"/>
                  </a:ext>
                </a:extLst>
              </a:tr>
              <a:tr h="2078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12.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/>
                        <a:t>Which drawing style did we use to design our key racks on paper?</a:t>
                      </a:r>
                    </a:p>
                    <a:p>
                      <a:pPr marL="171450" marR="0" lvl="0" indent="-171450" algn="l" defTabSz="6858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900" dirty="0"/>
                        <a:t>2-point perspective</a:t>
                      </a:r>
                    </a:p>
                    <a:p>
                      <a:pPr marL="171450" marR="0" lvl="0" indent="-171450" algn="l" defTabSz="6858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900" dirty="0"/>
                        <a:t>Oblique</a:t>
                      </a:r>
                    </a:p>
                    <a:p>
                      <a:pPr marL="171450" marR="0" lvl="0" indent="-171450" algn="l" defTabSz="6858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900" dirty="0"/>
                        <a:t>Isometric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Isometric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6182991"/>
                  </a:ext>
                </a:extLst>
              </a:tr>
              <a:tr h="3101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13.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Which saw did we use when sawing the plywood?</a:t>
                      </a:r>
                    </a:p>
                    <a:p>
                      <a:pPr marL="171450" indent="-1714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Hand saw</a:t>
                      </a:r>
                    </a:p>
                    <a:p>
                      <a:pPr marL="171450" indent="-1714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Tenon Saw</a:t>
                      </a:r>
                    </a:p>
                    <a:p>
                      <a:pPr marL="171450" indent="-1714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Coping saw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Coping saw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8442298"/>
                  </a:ext>
                </a:extLst>
              </a:tr>
              <a:tr h="3101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14.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Which joint did we use to connect the key rack at a 90-degree angle?</a:t>
                      </a:r>
                    </a:p>
                    <a:p>
                      <a:pPr marL="171450" indent="-1714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Finger joint</a:t>
                      </a:r>
                    </a:p>
                    <a:p>
                      <a:pPr marL="171450" indent="-1714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Dowel joint</a:t>
                      </a:r>
                    </a:p>
                    <a:p>
                      <a:pPr marL="171450" indent="-1714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Lap joint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Dowel joint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128106"/>
                  </a:ext>
                </a:extLst>
              </a:tr>
              <a:tr h="3101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15.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Which two of these surface finishes did we use?</a:t>
                      </a:r>
                    </a:p>
                    <a:p>
                      <a:pPr marL="171450" indent="-1714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Wax</a:t>
                      </a:r>
                    </a:p>
                    <a:p>
                      <a:pPr marL="171450" indent="-1714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Paint</a:t>
                      </a:r>
                    </a:p>
                    <a:p>
                      <a:pPr marL="171450" indent="-1714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Varnish</a:t>
                      </a:r>
                    </a:p>
                    <a:p>
                      <a:pPr marL="171450" indent="-1714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Wood stain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Wax and paint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8353323"/>
                  </a:ext>
                </a:extLst>
              </a:tr>
              <a:tr h="3101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All ferrous metals contain what?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Iron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7132579"/>
                  </a:ext>
                </a:extLst>
              </a:tr>
              <a:tr h="3101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The ability of a material to deform without cracking describes a materials what?</a:t>
                      </a:r>
                    </a:p>
                    <a:p>
                      <a:pPr marL="171450" indent="-1714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Hardness</a:t>
                      </a:r>
                    </a:p>
                    <a:p>
                      <a:pPr marL="171450" indent="-1714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Malleability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Malleability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5005000"/>
                  </a:ext>
                </a:extLst>
              </a:tr>
              <a:tr h="3101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The ability of a material to withstand indentation, scratching and wear, describes the materials what?</a:t>
                      </a:r>
                    </a:p>
                    <a:p>
                      <a:pPr marL="171450" indent="-1714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Hardness</a:t>
                      </a:r>
                    </a:p>
                    <a:p>
                      <a:pPr marL="171450" indent="-1714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Ductility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Hardness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2455366"/>
                  </a:ext>
                </a:extLst>
              </a:tr>
              <a:tr h="3101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Is lead a ferrous or non-ferrous metal?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Non-Ferrous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4390053"/>
                  </a:ext>
                </a:extLst>
              </a:tr>
              <a:tr h="3101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Which two of these are alloys?</a:t>
                      </a:r>
                    </a:p>
                    <a:p>
                      <a:pPr marL="171450" indent="-1714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Aluminium</a:t>
                      </a:r>
                    </a:p>
                    <a:p>
                      <a:pPr marL="171450" indent="-1714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Pewter</a:t>
                      </a:r>
                    </a:p>
                    <a:p>
                      <a:pPr marL="171450" indent="-1714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Tin</a:t>
                      </a:r>
                    </a:p>
                    <a:p>
                      <a:pPr marL="171450" indent="-1714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Brass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Pewter and Brass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36736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14656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b9ac88b-5def-4f6d-a059-a9d6f01661cf" xsi:nil="true"/>
    <lcf76f155ced4ddcb4097134ff3c332f xmlns="71a7b3a6-a40f-45b0-a687-70a6c8b00391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51E9CE77458F94BA4CC11B03E53BDD6" ma:contentTypeVersion="18" ma:contentTypeDescription="Create a new document." ma:contentTypeScope="" ma:versionID="be5db54e2a1193a67409014e922f763e">
  <xsd:schema xmlns:xsd="http://www.w3.org/2001/XMLSchema" xmlns:xs="http://www.w3.org/2001/XMLSchema" xmlns:p="http://schemas.microsoft.com/office/2006/metadata/properties" xmlns:ns2="fb9ac88b-5def-4f6d-a059-a9d6f01661cf" xmlns:ns3="71a7b3a6-a40f-45b0-a687-70a6c8b00391" targetNamespace="http://schemas.microsoft.com/office/2006/metadata/properties" ma:root="true" ma:fieldsID="1653bce3049ebe7be1f028b7a77d2b4d" ns2:_="" ns3:_="">
    <xsd:import namespace="fb9ac88b-5def-4f6d-a059-a9d6f01661cf"/>
    <xsd:import namespace="71a7b3a6-a40f-45b0-a687-70a6c8b00391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DateTaken" minOccurs="0"/>
                <xsd:element ref="ns3:MediaServiceObjectDetectorVersion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OCR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9ac88b-5def-4f6d-a059-a9d6f01661c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SearchPeopleOnly="false" ma:SharePointGroup="0" ma:internalName="SharedWithUsers" ma:readOnly="tru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a311d59c-f403-470f-bd69-5ee0ac112f3a}" ma:internalName="TaxCatchAll" ma:showField="CatchAllData" ma:web="fb9ac88b-5def-4f6d-a059-a9d6f01661c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7b3a6-a40f-45b0-a687-70a6c8b0039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11b44b0f-3cc1-4479-a0d9-573b4196a6a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4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25EE047-1914-4798-A1F9-D3587F4AEF3B}">
  <ds:schemaRefs>
    <ds:schemaRef ds:uri="fb9ac88b-5def-4f6d-a059-a9d6f01661cf"/>
    <ds:schemaRef ds:uri="http://purl.org/dc/terms/"/>
    <ds:schemaRef ds:uri="http://purl.org/dc/dcmitype/"/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da0083d9-74f1-4018-aa03-33b08f947320"/>
    <ds:schemaRef ds:uri="http://schemas.microsoft.com/office/2006/metadata/properties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AFBD2641-99BB-4F86-8243-073F52866E4F}"/>
</file>

<file path=customXml/itemProps3.xml><?xml version="1.0" encoding="utf-8"?>
<ds:datastoreItem xmlns:ds="http://schemas.openxmlformats.org/officeDocument/2006/customXml" ds:itemID="{E0979B79-76D1-4155-873B-769D85800E0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63</TotalTime>
  <Words>702</Words>
  <Application>Microsoft Office PowerPoint</Application>
  <PresentationFormat>A4 Paper (210x297 mm)</PresentationFormat>
  <Paragraphs>172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Aptos</vt:lpstr>
      <vt:lpstr>Aptos Display</vt:lpstr>
      <vt:lpstr>Arial</vt:lpstr>
      <vt:lpstr>Symbol</vt:lpstr>
      <vt:lpstr>Times New Roman</vt:lpstr>
      <vt:lpstr>Wingdings</vt:lpstr>
      <vt:lpstr>Office Theme</vt:lpstr>
      <vt:lpstr>PowerPoint Presentation</vt:lpstr>
      <vt:lpstr>PowerPoint Presentation</vt:lpstr>
    </vt:vector>
  </TitlesOfParts>
  <Company>Sapientia Education Trust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 Bentley</dc:creator>
  <cp:lastModifiedBy>L Bentley</cp:lastModifiedBy>
  <cp:revision>1</cp:revision>
  <dcterms:created xsi:type="dcterms:W3CDTF">2026-05-10T15:03:18Z</dcterms:created>
  <dcterms:modified xsi:type="dcterms:W3CDTF">2026-05-31T12:51:36Z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0x010100751E9CE77458F94BA4CC11B03E53BDD6</vt:lpwstr>
  </property>
  <property fmtid="{D5CDD505-2E9C-101B-9397-08002B2CF9AE}" pid="3" name="MediaServiceImageTags">
    <vt:lpwstr/>
  </property>
</Properties>
</file>